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showGuides="1">
      <p:cViewPr varScale="1">
        <p:scale>
          <a:sx n="50" d="100"/>
          <a:sy n="50" d="100"/>
        </p:scale>
        <p:origin x="1716" y="2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6FA7F8-9F37-473A-8DE9-6AD5B8A8CC0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317941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6FA7F8-9F37-473A-8DE9-6AD5B8A8CC0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2691235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6FA7F8-9F37-473A-8DE9-6AD5B8A8CC0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3273912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6FA7F8-9F37-473A-8DE9-6AD5B8A8CC0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244445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6FA7F8-9F37-473A-8DE9-6AD5B8A8CC0A}" type="datetimeFigureOut">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2797077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6FA7F8-9F37-473A-8DE9-6AD5B8A8CC0A}" type="datetimeFigureOut">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4114209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6FA7F8-9F37-473A-8DE9-6AD5B8A8CC0A}" type="datetimeFigureOut">
              <a:rPr lang="en-US" smtClean="0"/>
              <a:t>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3850929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6FA7F8-9F37-473A-8DE9-6AD5B8A8CC0A}" type="datetimeFigureOut">
              <a:rPr lang="en-US" smtClean="0"/>
              <a:t>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3921275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6FA7F8-9F37-473A-8DE9-6AD5B8A8CC0A}" type="datetimeFigureOut">
              <a:rPr lang="en-US" smtClean="0"/>
              <a:t>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1702797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26FA7F8-9F37-473A-8DE9-6AD5B8A8CC0A}" type="datetimeFigureOut">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1354440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26FA7F8-9F37-473A-8DE9-6AD5B8A8CC0A}" type="datetimeFigureOut">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4CC950-E1AC-4295-B282-C424092E62BB}" type="slidenum">
              <a:rPr lang="en-US" smtClean="0"/>
              <a:t>‹#›</a:t>
            </a:fld>
            <a:endParaRPr lang="en-US"/>
          </a:p>
        </p:txBody>
      </p:sp>
    </p:spTree>
    <p:extLst>
      <p:ext uri="{BB962C8B-B14F-4D97-AF65-F5344CB8AC3E}">
        <p14:creationId xmlns:p14="http://schemas.microsoft.com/office/powerpoint/2010/main" val="2672185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26FA7F8-9F37-473A-8DE9-6AD5B8A8CC0A}" type="datetimeFigureOut">
              <a:rPr lang="en-US" smtClean="0"/>
              <a:t>2/2/2019</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04CC950-E1AC-4295-B282-C424092E62BB}" type="slidenum">
              <a:rPr lang="en-US" smtClean="0"/>
              <a:t>‹#›</a:t>
            </a:fld>
            <a:endParaRPr lang="en-US"/>
          </a:p>
        </p:txBody>
      </p:sp>
    </p:spTree>
    <p:extLst>
      <p:ext uri="{BB962C8B-B14F-4D97-AF65-F5344CB8AC3E}">
        <p14:creationId xmlns:p14="http://schemas.microsoft.com/office/powerpoint/2010/main" val="151388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544439" y="1344432"/>
            <a:ext cx="4045907" cy="472565"/>
          </a:xfrm>
          <a:prstGeom prst="rect">
            <a:avLst/>
          </a:prstGeom>
          <a:noFill/>
        </p:spPr>
        <p:txBody>
          <a:bodyPr wrap="square" rtlCol="0">
            <a:spAutoFit/>
          </a:bodyPr>
          <a:lstStyle/>
          <a:p>
            <a:pPr algn="r"/>
            <a:r>
              <a:rPr lang="en-US" sz="2471" b="1" dirty="0">
                <a:solidFill>
                  <a:srgbClr val="4D148C"/>
                </a:solidFill>
                <a:latin typeface="Arial" panose="020B0604020202020204" pitchFamily="34" charset="0"/>
                <a:cs typeface="Arial" panose="020B0604020202020204" pitchFamily="34" charset="0"/>
              </a:rPr>
              <a:t>Solution Overview</a:t>
            </a:r>
          </a:p>
        </p:txBody>
      </p:sp>
      <p:sp>
        <p:nvSpPr>
          <p:cNvPr id="13" name="Rectangle 12"/>
          <p:cNvSpPr/>
          <p:nvPr/>
        </p:nvSpPr>
        <p:spPr>
          <a:xfrm>
            <a:off x="155356" y="1858103"/>
            <a:ext cx="4163006" cy="2089675"/>
          </a:xfrm>
          <a:prstGeom prst="rect">
            <a:avLst/>
          </a:prstGeom>
        </p:spPr>
        <p:txBody>
          <a:bodyPr wrap="square">
            <a:spAutoFit/>
          </a:bodyPr>
          <a:lstStyle/>
          <a:p>
            <a:pPr algn="just"/>
            <a:r>
              <a:rPr lang="en-US" sz="927" b="1" dirty="0">
                <a:latin typeface="Arial" panose="020B0604020202020204" pitchFamily="34" charset="0"/>
                <a:cs typeface="Arial" panose="020B0604020202020204" pitchFamily="34" charset="0"/>
              </a:rPr>
              <a:t>SendPro Enterprise is a cloud-based multi-carrier shipping solution for enterprise organizations who want to achieve complete control, visibility and accuracy over their shipping &amp; mailing operation</a:t>
            </a:r>
          </a:p>
          <a:p>
            <a:pPr algn="just"/>
            <a:r>
              <a:rPr lang="en-US" sz="927" b="1" dirty="0">
                <a:latin typeface="Arial" panose="020B0604020202020204" pitchFamily="34" charset="0"/>
                <a:cs typeface="Arial" panose="020B0604020202020204" pitchFamily="34" charset="0"/>
              </a:rPr>
              <a:t>SendPro Enterprise affords enterprises the ability to print shipping labels and USPS stamps, give all users the ability to ship and mail no matter their location, and allows the head office to control the entire shipping &amp; mailing operation through one system. </a:t>
            </a:r>
            <a:endParaRPr lang="en-US" sz="927" b="1" dirty="0">
              <a:latin typeface="Arial" panose="020B0604020202020204" pitchFamily="34" charset="0"/>
              <a:cs typeface="Arial" panose="020B0604020202020204" pitchFamily="34" charset="0"/>
            </a:endParaRPr>
          </a:p>
          <a:p>
            <a:pPr algn="just"/>
            <a:endParaRPr lang="en-US" sz="927" b="1" dirty="0">
              <a:latin typeface="Arial" panose="020B0604020202020204" pitchFamily="34" charset="0"/>
              <a:cs typeface="Arial" panose="020B0604020202020204" pitchFamily="34" charset="0"/>
            </a:endParaRPr>
          </a:p>
          <a:p>
            <a:pPr algn="just"/>
            <a:r>
              <a:rPr lang="en-US" sz="927" b="1" dirty="0">
                <a:latin typeface="Arial" panose="020B0604020202020204" pitchFamily="34" charset="0"/>
                <a:cs typeface="Arial" panose="020B0604020202020204" pitchFamily="34" charset="0"/>
              </a:rPr>
              <a:t>This powerful and scalable solution eliminates shipping and mailing overspend by harnessing all employee activity and costs across your entire organization. Whether from their office desk, the mailroom or even remotely - employees can send overnights, priority mail, packages, and certified mail. Plus, you can access accurate details of how they are sending.</a:t>
            </a:r>
          </a:p>
        </p:txBody>
      </p:sp>
      <p:graphicFrame>
        <p:nvGraphicFramePr>
          <p:cNvPr id="17" name="Table 16"/>
          <p:cNvGraphicFramePr>
            <a:graphicFrameLocks noGrp="1"/>
          </p:cNvGraphicFramePr>
          <p:nvPr>
            <p:extLst/>
          </p:nvPr>
        </p:nvGraphicFramePr>
        <p:xfrm>
          <a:off x="172165" y="4784328"/>
          <a:ext cx="6379541" cy="2218760"/>
        </p:xfrm>
        <a:graphic>
          <a:graphicData uri="http://schemas.openxmlformats.org/drawingml/2006/table">
            <a:tbl>
              <a:tblPr firstRow="1" bandRow="1">
                <a:tableStyleId>{5C22544A-7EE6-4342-B048-85BDC9FD1C3A}</a:tableStyleId>
              </a:tblPr>
              <a:tblGrid>
                <a:gridCol w="1338742">
                  <a:extLst>
                    <a:ext uri="{9D8B030D-6E8A-4147-A177-3AD203B41FA5}">
                      <a16:colId xmlns:a16="http://schemas.microsoft.com/office/drawing/2014/main" val="3451391871"/>
                    </a:ext>
                  </a:extLst>
                </a:gridCol>
                <a:gridCol w="5040799">
                  <a:extLst>
                    <a:ext uri="{9D8B030D-6E8A-4147-A177-3AD203B41FA5}">
                      <a16:colId xmlns:a16="http://schemas.microsoft.com/office/drawing/2014/main" val="2319876034"/>
                    </a:ext>
                  </a:extLst>
                </a:gridCol>
              </a:tblGrid>
              <a:tr h="221876">
                <a:tc>
                  <a:txBody>
                    <a:bodyPr/>
                    <a:lstStyle/>
                    <a:p>
                      <a:r>
                        <a:rPr lang="en-US" sz="900" b="1" dirty="0" smtClean="0">
                          <a:solidFill>
                            <a:schemeClr val="tx1"/>
                          </a:solidFill>
                          <a:latin typeface="Arial" panose="020B0604020202020204" pitchFamily="34" charset="0"/>
                          <a:cs typeface="Arial" panose="020B0604020202020204" pitchFamily="34" charset="0"/>
                        </a:rPr>
                        <a:t>Solution</a:t>
                      </a:r>
                      <a:r>
                        <a:rPr lang="en-US" sz="900" b="1" baseline="0" dirty="0" smtClean="0">
                          <a:solidFill>
                            <a:schemeClr val="tx1"/>
                          </a:solidFill>
                          <a:latin typeface="Arial" panose="020B0604020202020204" pitchFamily="34" charset="0"/>
                          <a:cs typeface="Arial" panose="020B0604020202020204" pitchFamily="34" charset="0"/>
                        </a:rPr>
                        <a:t> Type</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algn="l"/>
                      <a:r>
                        <a:rPr lang="en-US" sz="900" b="0" dirty="0" smtClean="0">
                          <a:solidFill>
                            <a:schemeClr val="tx1"/>
                          </a:solidFill>
                          <a:latin typeface="Arial" panose="020B0604020202020204" pitchFamily="34" charset="0"/>
                          <a:cs typeface="Arial" panose="020B0604020202020204" pitchFamily="34" charset="0"/>
                        </a:rPr>
                        <a:t>Office Shipping, Ecommerce</a:t>
                      </a:r>
                      <a:endParaRPr lang="en-US" sz="900" b="0" dirty="0">
                        <a:solidFill>
                          <a:schemeClr val="tx1"/>
                        </a:solidFill>
                        <a:latin typeface="Arial" panose="020B0604020202020204" pitchFamily="34" charset="0"/>
                        <a:cs typeface="Arial" panose="020B0604020202020204" pitchFamily="34" charset="0"/>
                      </a:endParaRPr>
                    </a:p>
                  </a:txBody>
                  <a:tcPr marL="80682" marR="80682" marT="40341" marB="40341">
                    <a:noFill/>
                  </a:tcPr>
                </a:tc>
                <a:extLst>
                  <a:ext uri="{0D108BD9-81ED-4DB2-BD59-A6C34878D82A}">
                    <a16:rowId xmlns:a16="http://schemas.microsoft.com/office/drawing/2014/main" val="3356788198"/>
                  </a:ext>
                </a:extLst>
              </a:tr>
              <a:tr h="221876">
                <a:tc>
                  <a:txBody>
                    <a:bodyPr/>
                    <a:lstStyle/>
                    <a:p>
                      <a:r>
                        <a:rPr lang="en-US" sz="900" b="1" dirty="0" smtClean="0">
                          <a:solidFill>
                            <a:schemeClr val="tx1"/>
                          </a:solidFill>
                          <a:latin typeface="Arial" panose="020B0604020202020204" pitchFamily="34" charset="0"/>
                          <a:cs typeface="Arial" panose="020B0604020202020204" pitchFamily="34" charset="0"/>
                        </a:rPr>
                        <a:t>Regions Supported</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algn="l"/>
                      <a:r>
                        <a:rPr lang="en-US" sz="900" b="0" dirty="0" smtClean="0">
                          <a:solidFill>
                            <a:schemeClr val="tx1"/>
                          </a:solidFill>
                          <a:latin typeface="Arial" panose="020B0604020202020204" pitchFamily="34" charset="0"/>
                          <a:cs typeface="Arial" panose="020B0604020202020204" pitchFamily="34" charset="0"/>
                        </a:rPr>
                        <a:t>US, Canada</a:t>
                      </a:r>
                    </a:p>
                  </a:txBody>
                  <a:tcPr marL="80682" marR="80682" marT="40341" marB="40341">
                    <a:noFill/>
                  </a:tcPr>
                </a:tc>
                <a:extLst>
                  <a:ext uri="{0D108BD9-81ED-4DB2-BD59-A6C34878D82A}">
                    <a16:rowId xmlns:a16="http://schemas.microsoft.com/office/drawing/2014/main" val="753708805"/>
                  </a:ext>
                </a:extLst>
              </a:tr>
              <a:tr h="221876">
                <a:tc>
                  <a:txBody>
                    <a:bodyPr/>
                    <a:lstStyle/>
                    <a:p>
                      <a:r>
                        <a:rPr lang="en-US" sz="900" b="1" dirty="0" smtClean="0">
                          <a:solidFill>
                            <a:schemeClr val="tx1"/>
                          </a:solidFill>
                          <a:latin typeface="Arial" panose="020B0604020202020204" pitchFamily="34" charset="0"/>
                          <a:cs typeface="Arial" panose="020B0604020202020204" pitchFamily="34" charset="0"/>
                        </a:rPr>
                        <a:t>Customer Sizes</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algn="l"/>
                      <a:r>
                        <a:rPr lang="en-US" sz="900" b="0" dirty="0" smtClean="0">
                          <a:solidFill>
                            <a:schemeClr val="tx1"/>
                          </a:solidFill>
                          <a:latin typeface="Arial" panose="020B0604020202020204" pitchFamily="34" charset="0"/>
                          <a:cs typeface="Arial" panose="020B0604020202020204" pitchFamily="34" charset="0"/>
                        </a:rPr>
                        <a:t>Enterprise</a:t>
                      </a:r>
                      <a:endParaRPr lang="en-US" sz="900" b="0" baseline="0" dirty="0" smtClean="0">
                        <a:solidFill>
                          <a:schemeClr val="tx1"/>
                        </a:solidFill>
                        <a:latin typeface="Arial" panose="020B0604020202020204" pitchFamily="34" charset="0"/>
                        <a:cs typeface="Arial" panose="020B0604020202020204" pitchFamily="34" charset="0"/>
                      </a:endParaRPr>
                    </a:p>
                  </a:txBody>
                  <a:tcPr marL="80682" marR="80682" marT="40341" marB="40341">
                    <a:noFill/>
                  </a:tcPr>
                </a:tc>
                <a:extLst>
                  <a:ext uri="{0D108BD9-81ED-4DB2-BD59-A6C34878D82A}">
                    <a16:rowId xmlns:a16="http://schemas.microsoft.com/office/drawing/2014/main" val="3499723606"/>
                  </a:ext>
                </a:extLst>
              </a:tr>
              <a:tr h="221876">
                <a:tc>
                  <a:txBody>
                    <a:bodyPr/>
                    <a:lstStyle/>
                    <a:p>
                      <a:r>
                        <a:rPr lang="en-US" sz="900" b="1" dirty="0" smtClean="0">
                          <a:solidFill>
                            <a:schemeClr val="tx1"/>
                          </a:solidFill>
                          <a:latin typeface="Arial" panose="020B0604020202020204" pitchFamily="34" charset="0"/>
                          <a:cs typeface="Arial" panose="020B0604020202020204" pitchFamily="34" charset="0"/>
                        </a:rPr>
                        <a:t>Specialties</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algn="l"/>
                      <a:r>
                        <a:rPr lang="en-US" sz="900" b="0" baseline="0" dirty="0" smtClean="0">
                          <a:solidFill>
                            <a:schemeClr val="tx1"/>
                          </a:solidFill>
                          <a:latin typeface="Arial" panose="020B0604020202020204" pitchFamily="34" charset="0"/>
                          <a:cs typeface="Arial" panose="020B0604020202020204" pitchFamily="34" charset="0"/>
                        </a:rPr>
                        <a:t>Legal &amp; Higher Education, Hospitals/Healthcare, Horizontal</a:t>
                      </a:r>
                    </a:p>
                  </a:txBody>
                  <a:tcPr marL="80682" marR="80682" marT="40341" marB="40341">
                    <a:noFill/>
                  </a:tcPr>
                </a:tc>
                <a:extLst>
                  <a:ext uri="{0D108BD9-81ED-4DB2-BD59-A6C34878D82A}">
                    <a16:rowId xmlns:a16="http://schemas.microsoft.com/office/drawing/2014/main" val="2015456548"/>
                  </a:ext>
                </a:extLst>
              </a:tr>
              <a:tr h="221876">
                <a:tc>
                  <a:txBody>
                    <a:bodyPr/>
                    <a:lstStyle/>
                    <a:p>
                      <a:r>
                        <a:rPr lang="en-US" sz="900" b="1" dirty="0" smtClean="0">
                          <a:solidFill>
                            <a:schemeClr val="tx1"/>
                          </a:solidFill>
                          <a:latin typeface="Arial" panose="020B0604020202020204" pitchFamily="34" charset="0"/>
                          <a:cs typeface="Arial" panose="020B0604020202020204" pitchFamily="34" charset="0"/>
                        </a:rPr>
                        <a:t>Strengths</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900" b="0" baseline="0" dirty="0" smtClean="0">
                          <a:solidFill>
                            <a:schemeClr val="tx1"/>
                          </a:solidFill>
                          <a:latin typeface="Arial" panose="020B0604020202020204" pitchFamily="34" charset="0"/>
                          <a:cs typeface="Arial" panose="020B0604020202020204" pitchFamily="34" charset="0"/>
                        </a:rPr>
                        <a:t>Full Visibility, Control of Shipping Costs, Scalable </a:t>
                      </a:r>
                    </a:p>
                  </a:txBody>
                  <a:tcPr marL="80682" marR="80682" marT="40341" marB="40341">
                    <a:noFill/>
                  </a:tcPr>
                </a:tc>
                <a:extLst>
                  <a:ext uri="{0D108BD9-81ED-4DB2-BD59-A6C34878D82A}">
                    <a16:rowId xmlns:a16="http://schemas.microsoft.com/office/drawing/2014/main" val="2136052155"/>
                  </a:ext>
                </a:extLst>
              </a:tr>
              <a:tr h="221876">
                <a:tc>
                  <a:txBody>
                    <a:bodyPr/>
                    <a:lstStyle/>
                    <a:p>
                      <a:r>
                        <a:rPr lang="en-US" sz="900" b="1" dirty="0" smtClean="0">
                          <a:solidFill>
                            <a:schemeClr val="tx1"/>
                          </a:solidFill>
                          <a:latin typeface="Arial" panose="020B0604020202020204" pitchFamily="34" charset="0"/>
                          <a:cs typeface="Arial" panose="020B0604020202020204" pitchFamily="34" charset="0"/>
                        </a:rPr>
                        <a:t>Capabilities</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algn="l"/>
                      <a:r>
                        <a:rPr lang="en-US" sz="900" b="0" baseline="0" dirty="0" smtClean="0">
                          <a:solidFill>
                            <a:schemeClr val="tx1"/>
                          </a:solidFill>
                          <a:latin typeface="Arial" panose="020B0604020202020204" pitchFamily="34" charset="0"/>
                          <a:cs typeface="Arial" panose="020B0604020202020204" pitchFamily="34" charset="0"/>
                        </a:rPr>
                        <a:t>Print Stamps &amp; Shipping Labels, Automated Shipping &amp; Mailing, Multi-Carrier</a:t>
                      </a:r>
                      <a:endParaRPr lang="en-US" sz="900" b="0" dirty="0">
                        <a:solidFill>
                          <a:schemeClr val="tx1"/>
                        </a:solidFill>
                        <a:latin typeface="Arial" panose="020B0604020202020204" pitchFamily="34" charset="0"/>
                        <a:cs typeface="Arial" panose="020B0604020202020204" pitchFamily="34" charset="0"/>
                      </a:endParaRPr>
                    </a:p>
                  </a:txBody>
                  <a:tcPr marL="80682" marR="80682" marT="40341" marB="40341">
                    <a:noFill/>
                  </a:tcPr>
                </a:tc>
                <a:extLst>
                  <a:ext uri="{0D108BD9-81ED-4DB2-BD59-A6C34878D82A}">
                    <a16:rowId xmlns:a16="http://schemas.microsoft.com/office/drawing/2014/main" val="2379668755"/>
                  </a:ext>
                </a:extLst>
              </a:tr>
              <a:tr h="221876">
                <a:tc>
                  <a:txBody>
                    <a:bodyPr/>
                    <a:lstStyle/>
                    <a:p>
                      <a:r>
                        <a:rPr lang="en-US" sz="900" b="1" dirty="0" smtClean="0">
                          <a:solidFill>
                            <a:schemeClr val="tx1"/>
                          </a:solidFill>
                          <a:latin typeface="Arial" panose="020B0604020202020204" pitchFamily="34" charset="0"/>
                          <a:cs typeface="Arial" panose="020B0604020202020204" pitchFamily="34" charset="0"/>
                        </a:rPr>
                        <a:t>Shipping Volume</a:t>
                      </a:r>
                      <a:r>
                        <a:rPr lang="en-US" sz="900" b="1" baseline="0" dirty="0" smtClean="0">
                          <a:solidFill>
                            <a:schemeClr val="tx1"/>
                          </a:solidFill>
                          <a:latin typeface="Arial" panose="020B0604020202020204" pitchFamily="34" charset="0"/>
                          <a:cs typeface="Arial" panose="020B0604020202020204" pitchFamily="34" charset="0"/>
                        </a:rPr>
                        <a:t> </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algn="l"/>
                      <a:r>
                        <a:rPr lang="en-US" sz="900" b="0" dirty="0" smtClean="0">
                          <a:solidFill>
                            <a:schemeClr val="tx1"/>
                          </a:solidFill>
                          <a:latin typeface="Arial" panose="020B0604020202020204" pitchFamily="34" charset="0"/>
                          <a:cs typeface="Arial" panose="020B0604020202020204" pitchFamily="34" charset="0"/>
                        </a:rPr>
                        <a:t>50+ per day</a:t>
                      </a:r>
                      <a:endParaRPr lang="en-US" sz="900" b="0" dirty="0">
                        <a:solidFill>
                          <a:schemeClr val="tx1"/>
                        </a:solidFill>
                        <a:latin typeface="Arial" panose="020B0604020202020204" pitchFamily="34" charset="0"/>
                        <a:cs typeface="Arial" panose="020B0604020202020204" pitchFamily="34" charset="0"/>
                      </a:endParaRPr>
                    </a:p>
                  </a:txBody>
                  <a:tcPr marL="80682" marR="80682" marT="40341" marB="40341">
                    <a:noFill/>
                  </a:tcPr>
                </a:tc>
                <a:extLst>
                  <a:ext uri="{0D108BD9-81ED-4DB2-BD59-A6C34878D82A}">
                    <a16:rowId xmlns:a16="http://schemas.microsoft.com/office/drawing/2014/main" val="3878086478"/>
                  </a:ext>
                </a:extLst>
              </a:tr>
              <a:tr h="221876">
                <a:tc>
                  <a:txBody>
                    <a:bodyPr/>
                    <a:lstStyle/>
                    <a:p>
                      <a:r>
                        <a:rPr lang="en-US" sz="900" b="1" dirty="0" smtClean="0">
                          <a:solidFill>
                            <a:schemeClr val="tx1"/>
                          </a:solidFill>
                          <a:latin typeface="Arial" panose="020B0604020202020204" pitchFamily="34" charset="0"/>
                          <a:cs typeface="Arial" panose="020B0604020202020204" pitchFamily="34" charset="0"/>
                        </a:rPr>
                        <a:t>Pricing</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algn="l"/>
                      <a:r>
                        <a:rPr lang="en-US" sz="900" b="0" dirty="0" smtClean="0">
                          <a:solidFill>
                            <a:schemeClr val="tx1"/>
                          </a:solidFill>
                          <a:latin typeface="Arial" panose="020B0604020202020204" pitchFamily="34" charset="0"/>
                          <a:cs typeface="Arial" panose="020B0604020202020204" pitchFamily="34" charset="0"/>
                        </a:rPr>
                        <a:t>Subscription</a:t>
                      </a:r>
                      <a:endParaRPr lang="en-US" sz="900" b="0" dirty="0">
                        <a:solidFill>
                          <a:schemeClr val="tx1"/>
                        </a:solidFill>
                        <a:latin typeface="Arial" panose="020B0604020202020204" pitchFamily="34" charset="0"/>
                        <a:cs typeface="Arial" panose="020B0604020202020204" pitchFamily="34" charset="0"/>
                      </a:endParaRPr>
                    </a:p>
                  </a:txBody>
                  <a:tcPr marL="80682" marR="80682" marT="40341" marB="40341">
                    <a:noFill/>
                  </a:tcPr>
                </a:tc>
                <a:extLst>
                  <a:ext uri="{0D108BD9-81ED-4DB2-BD59-A6C34878D82A}">
                    <a16:rowId xmlns:a16="http://schemas.microsoft.com/office/drawing/2014/main" val="419926411"/>
                  </a:ext>
                </a:extLst>
              </a:tr>
              <a:tr h="221876">
                <a:tc>
                  <a:txBody>
                    <a:bodyPr/>
                    <a:lstStyle/>
                    <a:p>
                      <a:r>
                        <a:rPr lang="en-US" sz="900" b="1" dirty="0" smtClean="0">
                          <a:solidFill>
                            <a:schemeClr val="tx1"/>
                          </a:solidFill>
                          <a:latin typeface="Arial" panose="020B0604020202020204" pitchFamily="34" charset="0"/>
                          <a:cs typeface="Arial" panose="020B0604020202020204" pitchFamily="34" charset="0"/>
                        </a:rPr>
                        <a:t>Scalable?</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algn="l"/>
                      <a:r>
                        <a:rPr lang="en-US" sz="900" b="0" dirty="0" smtClean="0">
                          <a:solidFill>
                            <a:schemeClr val="tx1"/>
                          </a:solidFill>
                          <a:latin typeface="Arial" panose="020B0604020202020204" pitchFamily="34" charset="0"/>
                          <a:cs typeface="Arial" panose="020B0604020202020204" pitchFamily="34" charset="0"/>
                        </a:rPr>
                        <a:t>Yes</a:t>
                      </a:r>
                    </a:p>
                  </a:txBody>
                  <a:tcPr marL="80682" marR="80682" marT="40341" marB="40341">
                    <a:noFill/>
                  </a:tcPr>
                </a:tc>
                <a:extLst>
                  <a:ext uri="{0D108BD9-81ED-4DB2-BD59-A6C34878D82A}">
                    <a16:rowId xmlns:a16="http://schemas.microsoft.com/office/drawing/2014/main" val="1778059269"/>
                  </a:ext>
                </a:extLst>
              </a:tr>
              <a:tr h="221876">
                <a:tc>
                  <a:txBody>
                    <a:bodyPr/>
                    <a:lstStyle/>
                    <a:p>
                      <a:r>
                        <a:rPr lang="en-US" sz="900" b="1" dirty="0" smtClean="0">
                          <a:solidFill>
                            <a:schemeClr val="tx1"/>
                          </a:solidFill>
                          <a:latin typeface="Arial" panose="020B0604020202020204" pitchFamily="34" charset="0"/>
                          <a:cs typeface="Arial" panose="020B0604020202020204" pitchFamily="34" charset="0"/>
                        </a:rPr>
                        <a:t>Customizable?</a:t>
                      </a:r>
                      <a:endParaRPr lang="en-US" sz="900" b="1" dirty="0">
                        <a:solidFill>
                          <a:schemeClr val="tx1"/>
                        </a:solidFill>
                        <a:latin typeface="Arial" panose="020B0604020202020204" pitchFamily="34" charset="0"/>
                        <a:cs typeface="Arial" panose="020B0604020202020204" pitchFamily="34" charset="0"/>
                      </a:endParaRPr>
                    </a:p>
                  </a:txBody>
                  <a:tcPr marL="80682" marR="80682" marT="40341" marB="40341">
                    <a:noFill/>
                  </a:tcPr>
                </a:tc>
                <a:tc>
                  <a:txBody>
                    <a:bodyPr/>
                    <a:lstStyle/>
                    <a:p>
                      <a:pPr algn="l"/>
                      <a:r>
                        <a:rPr lang="en-US" sz="900" b="0" dirty="0" smtClean="0">
                          <a:solidFill>
                            <a:schemeClr val="tx1"/>
                          </a:solidFill>
                          <a:latin typeface="Arial" panose="020B0604020202020204" pitchFamily="34" charset="0"/>
                          <a:cs typeface="Arial" panose="020B0604020202020204" pitchFamily="34" charset="0"/>
                        </a:rPr>
                        <a:t>Yes</a:t>
                      </a:r>
                    </a:p>
                  </a:txBody>
                  <a:tcPr marL="80682" marR="80682" marT="40341" marB="40341">
                    <a:noFill/>
                  </a:tcPr>
                </a:tc>
                <a:extLst>
                  <a:ext uri="{0D108BD9-81ED-4DB2-BD59-A6C34878D82A}">
                    <a16:rowId xmlns:a16="http://schemas.microsoft.com/office/drawing/2014/main" val="2689060336"/>
                  </a:ext>
                </a:extLst>
              </a:tr>
            </a:tbl>
          </a:graphicData>
        </a:graphic>
      </p:graphicFrame>
      <p:sp>
        <p:nvSpPr>
          <p:cNvPr id="18" name="TextBox 17"/>
          <p:cNvSpPr txBox="1"/>
          <p:nvPr/>
        </p:nvSpPr>
        <p:spPr>
          <a:xfrm>
            <a:off x="149753" y="4462146"/>
            <a:ext cx="3028351" cy="336695"/>
          </a:xfrm>
          <a:prstGeom prst="rect">
            <a:avLst/>
          </a:prstGeom>
          <a:noFill/>
        </p:spPr>
        <p:txBody>
          <a:bodyPr wrap="square" rtlCol="0">
            <a:spAutoFit/>
          </a:bodyPr>
          <a:lstStyle/>
          <a:p>
            <a:r>
              <a:rPr lang="en-US" sz="1588" b="1" dirty="0">
                <a:solidFill>
                  <a:srgbClr val="4D148C"/>
                </a:solidFill>
                <a:latin typeface="Arial" panose="020B0604020202020204" pitchFamily="34" charset="0"/>
                <a:cs typeface="Arial" panose="020B0604020202020204" pitchFamily="34" charset="0"/>
              </a:rPr>
              <a:t>Quick Facts:</a:t>
            </a:r>
          </a:p>
        </p:txBody>
      </p:sp>
      <p:sp>
        <p:nvSpPr>
          <p:cNvPr id="22" name="TextBox 21"/>
          <p:cNvSpPr txBox="1"/>
          <p:nvPr/>
        </p:nvSpPr>
        <p:spPr>
          <a:xfrm>
            <a:off x="4517911" y="7430715"/>
            <a:ext cx="2105479" cy="336695"/>
          </a:xfrm>
          <a:prstGeom prst="rect">
            <a:avLst/>
          </a:prstGeom>
          <a:noFill/>
        </p:spPr>
        <p:txBody>
          <a:bodyPr wrap="square" rtlCol="0">
            <a:spAutoFit/>
          </a:bodyPr>
          <a:lstStyle>
            <a:defPPr>
              <a:defRPr lang="en-US"/>
            </a:defPPr>
            <a:lvl1pPr>
              <a:defRPr b="1">
                <a:solidFill>
                  <a:srgbClr val="4D148C"/>
                </a:solidFill>
                <a:latin typeface="Arial" panose="020B0604020202020204" pitchFamily="34" charset="0"/>
                <a:cs typeface="Arial" panose="020B0604020202020204" pitchFamily="34" charset="0"/>
              </a:defRPr>
            </a:lvl1pPr>
          </a:lstStyle>
          <a:p>
            <a:r>
              <a:rPr lang="en-US" sz="1588" dirty="0"/>
              <a:t>Provider Contact</a:t>
            </a:r>
          </a:p>
        </p:txBody>
      </p:sp>
      <p:sp>
        <p:nvSpPr>
          <p:cNvPr id="23" name="TextBox 22"/>
          <p:cNvSpPr txBox="1"/>
          <p:nvPr/>
        </p:nvSpPr>
        <p:spPr>
          <a:xfrm>
            <a:off x="4530831" y="7775682"/>
            <a:ext cx="2612919" cy="806759"/>
          </a:xfrm>
          <a:prstGeom prst="rect">
            <a:avLst/>
          </a:prstGeom>
          <a:noFill/>
        </p:spPr>
        <p:txBody>
          <a:bodyPr wrap="square" rtlCol="0">
            <a:spAutoFit/>
          </a:bodyPr>
          <a:lstStyle/>
          <a:p>
            <a:pPr lvl="0"/>
            <a:r>
              <a:rPr lang="en-US" sz="1059" dirty="0">
                <a:solidFill>
                  <a:prstClr val="black"/>
                </a:solidFill>
                <a:latin typeface="Arial" panose="020B0604020202020204" pitchFamily="34" charset="0"/>
                <a:cs typeface="Arial" panose="020B0604020202020204" pitchFamily="34" charset="0"/>
              </a:rPr>
              <a:t>David </a:t>
            </a:r>
            <a:r>
              <a:rPr lang="en-US" sz="1059" dirty="0" err="1">
                <a:solidFill>
                  <a:prstClr val="black"/>
                </a:solidFill>
                <a:latin typeface="Arial" panose="020B0604020202020204" pitchFamily="34" charset="0"/>
                <a:cs typeface="Arial" panose="020B0604020202020204" pitchFamily="34" charset="0"/>
              </a:rPr>
              <a:t>LaClair</a:t>
            </a:r>
            <a:endParaRPr lang="en-US" sz="1059" dirty="0">
              <a:solidFill>
                <a:prstClr val="black"/>
              </a:solidFill>
              <a:latin typeface="Arial" panose="020B0604020202020204" pitchFamily="34" charset="0"/>
              <a:cs typeface="Arial" panose="020B0604020202020204" pitchFamily="34" charset="0"/>
            </a:endParaRPr>
          </a:p>
          <a:p>
            <a:pPr>
              <a:lnSpc>
                <a:spcPts val="1059"/>
              </a:lnSpc>
              <a:spcAft>
                <a:spcPts val="529"/>
              </a:spcAft>
            </a:pPr>
            <a:r>
              <a:rPr lang="en-US" sz="927" dirty="0">
                <a:solidFill>
                  <a:prstClr val="black"/>
                </a:solidFill>
                <a:latin typeface="Arial" panose="020B0604020202020204" pitchFamily="34" charset="0"/>
                <a:cs typeface="Arial" panose="020B0604020202020204" pitchFamily="34" charset="0"/>
              </a:rPr>
              <a:t>Team Sales Manager</a:t>
            </a:r>
            <a:endParaRPr lang="en-US" sz="794" dirty="0">
              <a:solidFill>
                <a:prstClr val="black"/>
              </a:solidFill>
              <a:latin typeface="Arial" panose="020B0604020202020204" pitchFamily="34" charset="0"/>
              <a:cs typeface="Arial" panose="020B0604020202020204" pitchFamily="34" charset="0"/>
            </a:endParaRPr>
          </a:p>
          <a:p>
            <a:pPr>
              <a:lnSpc>
                <a:spcPts val="1059"/>
              </a:lnSpc>
              <a:spcAft>
                <a:spcPts val="529"/>
              </a:spcAft>
            </a:pPr>
            <a:r>
              <a:rPr lang="en-US" sz="927" dirty="0">
                <a:solidFill>
                  <a:prstClr val="black"/>
                </a:solidFill>
                <a:latin typeface="Arial" panose="020B0604020202020204" pitchFamily="34" charset="0"/>
                <a:cs typeface="Arial" panose="020B0604020202020204" pitchFamily="34" charset="0"/>
              </a:rPr>
              <a:t>        </a:t>
            </a:r>
            <a:r>
              <a:rPr lang="en-US" sz="1059" dirty="0">
                <a:solidFill>
                  <a:prstClr val="black"/>
                </a:solidFill>
                <a:latin typeface="Arial" panose="020B0604020202020204" pitchFamily="34" charset="0"/>
                <a:cs typeface="Arial" panose="020B0604020202020204" pitchFamily="34" charset="0"/>
              </a:rPr>
              <a:t>509.370.8675</a:t>
            </a:r>
            <a:endParaRPr lang="en-US" sz="1059" dirty="0">
              <a:solidFill>
                <a:prstClr val="black"/>
              </a:solidFill>
              <a:latin typeface="Arial" panose="020B0604020202020204" pitchFamily="34" charset="0"/>
              <a:cs typeface="Arial" panose="020B0604020202020204" pitchFamily="34" charset="0"/>
            </a:endParaRPr>
          </a:p>
          <a:p>
            <a:pPr>
              <a:lnSpc>
                <a:spcPts val="1059"/>
              </a:lnSpc>
              <a:spcAft>
                <a:spcPts val="529"/>
              </a:spcAft>
            </a:pPr>
            <a:r>
              <a:rPr lang="en-US" sz="927" dirty="0">
                <a:solidFill>
                  <a:prstClr val="black"/>
                </a:solidFill>
                <a:latin typeface="Arial" panose="020B0604020202020204" pitchFamily="34" charset="0"/>
                <a:cs typeface="Arial" panose="020B0604020202020204" pitchFamily="34" charset="0"/>
              </a:rPr>
              <a:t> </a:t>
            </a:r>
            <a:r>
              <a:rPr lang="en-US" sz="927" dirty="0">
                <a:solidFill>
                  <a:prstClr val="black"/>
                </a:solidFill>
                <a:latin typeface="Arial" panose="020B0604020202020204" pitchFamily="34" charset="0"/>
                <a:cs typeface="Arial" panose="020B0604020202020204" pitchFamily="34" charset="0"/>
              </a:rPr>
              <a:t>       </a:t>
            </a:r>
            <a:r>
              <a:rPr lang="en-US" sz="1059" dirty="0">
                <a:solidFill>
                  <a:prstClr val="black"/>
                </a:solidFill>
                <a:latin typeface="Arial" panose="020B0604020202020204" pitchFamily="34" charset="0"/>
                <a:cs typeface="Arial" panose="020B0604020202020204" pitchFamily="34" charset="0"/>
              </a:rPr>
              <a:t>david.laclair@pitneybowes.com</a:t>
            </a:r>
            <a:endParaRPr lang="en-US" sz="882" dirty="0">
              <a:solidFill>
                <a:prstClr val="black"/>
              </a:solidFill>
              <a:latin typeface="Arial" panose="020B0604020202020204" pitchFamily="34" charset="0"/>
              <a:cs typeface="Arial" panose="020B0604020202020204" pitchFamily="34" charset="0"/>
            </a:endParaRPr>
          </a:p>
        </p:txBody>
      </p:sp>
      <p:cxnSp>
        <p:nvCxnSpPr>
          <p:cNvPr id="29" name="Straight Connector 28"/>
          <p:cNvCxnSpPr/>
          <p:nvPr/>
        </p:nvCxnSpPr>
        <p:spPr>
          <a:xfrm flipV="1">
            <a:off x="4176293" y="7489492"/>
            <a:ext cx="0" cy="1293129"/>
          </a:xfrm>
          <a:prstGeom prst="line">
            <a:avLst/>
          </a:prstGeom>
          <a:ln w="38100">
            <a:solidFill>
              <a:srgbClr val="4D148C"/>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42282" y="7424723"/>
            <a:ext cx="2895723" cy="336695"/>
          </a:xfrm>
          <a:prstGeom prst="rect">
            <a:avLst/>
          </a:prstGeom>
          <a:noFill/>
        </p:spPr>
        <p:txBody>
          <a:bodyPr wrap="square" rtlCol="0">
            <a:spAutoFit/>
          </a:bodyPr>
          <a:lstStyle>
            <a:defPPr>
              <a:defRPr lang="en-US"/>
            </a:defPPr>
            <a:lvl1pPr>
              <a:defRPr b="1">
                <a:solidFill>
                  <a:srgbClr val="4D148C"/>
                </a:solidFill>
                <a:latin typeface="Arial" panose="020B0604020202020204" pitchFamily="34" charset="0"/>
                <a:cs typeface="Arial" panose="020B0604020202020204" pitchFamily="34" charset="0"/>
              </a:defRPr>
            </a:lvl1pPr>
          </a:lstStyle>
          <a:p>
            <a:r>
              <a:rPr lang="en-US" sz="1588" dirty="0"/>
              <a:t>FedEx</a:t>
            </a:r>
            <a:r>
              <a:rPr lang="en-US" sz="1588" baseline="30000" dirty="0"/>
              <a:t>®</a:t>
            </a:r>
            <a:r>
              <a:rPr lang="en-US" sz="1588" dirty="0"/>
              <a:t> </a:t>
            </a:r>
            <a:r>
              <a:rPr lang="en-US" sz="1588" dirty="0"/>
              <a:t>Services Supported</a:t>
            </a:r>
          </a:p>
        </p:txBody>
      </p:sp>
      <p:sp>
        <p:nvSpPr>
          <p:cNvPr id="34" name="TextBox 33"/>
          <p:cNvSpPr txBox="1"/>
          <p:nvPr/>
        </p:nvSpPr>
        <p:spPr>
          <a:xfrm>
            <a:off x="134811" y="7806432"/>
            <a:ext cx="4063660" cy="825611"/>
          </a:xfrm>
          <a:prstGeom prst="rect">
            <a:avLst/>
          </a:prstGeom>
          <a:noFill/>
        </p:spPr>
        <p:txBody>
          <a:bodyPr wrap="square" numCol="2" rtlCol="0">
            <a:spAutoFit/>
          </a:bodyPr>
          <a:lstStyle/>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FedEx Ground</a:t>
            </a:r>
            <a:r>
              <a:rPr lang="en-US" sz="794" baseline="30000" dirty="0">
                <a:latin typeface="Arial" panose="020B0604020202020204" pitchFamily="34" charset="0"/>
                <a:cs typeface="Arial" panose="020B0604020202020204" pitchFamily="34" charset="0"/>
              </a:rPr>
              <a:t>®</a:t>
            </a:r>
          </a:p>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FedEx Freight</a:t>
            </a:r>
            <a:r>
              <a:rPr lang="en-US" sz="794" baseline="30000" dirty="0">
                <a:latin typeface="Arial" panose="020B0604020202020204" pitchFamily="34" charset="0"/>
                <a:cs typeface="Arial" panose="020B0604020202020204" pitchFamily="34" charset="0"/>
              </a:rPr>
              <a:t>®</a:t>
            </a:r>
          </a:p>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FedEx </a:t>
            </a:r>
            <a:r>
              <a:rPr lang="en-US" sz="794" dirty="0" err="1">
                <a:latin typeface="Arial" panose="020B0604020202020204" pitchFamily="34" charset="0"/>
                <a:cs typeface="Arial" panose="020B0604020202020204" pitchFamily="34" charset="0"/>
              </a:rPr>
              <a:t>SmartPost</a:t>
            </a:r>
            <a:r>
              <a:rPr lang="en-US" sz="794" baseline="30000" dirty="0">
                <a:latin typeface="Arial" panose="020B0604020202020204" pitchFamily="34" charset="0"/>
                <a:cs typeface="Arial" panose="020B0604020202020204" pitchFamily="34" charset="0"/>
              </a:rPr>
              <a:t>®</a:t>
            </a:r>
          </a:p>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FedEx Express</a:t>
            </a:r>
            <a:r>
              <a:rPr lang="en-US" sz="794" baseline="30000" dirty="0">
                <a:latin typeface="Arial" panose="020B0604020202020204" pitchFamily="34" charset="0"/>
                <a:cs typeface="Arial" panose="020B0604020202020204" pitchFamily="34" charset="0"/>
              </a:rPr>
              <a:t>®</a:t>
            </a:r>
          </a:p>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FedEx </a:t>
            </a:r>
            <a:r>
              <a:rPr lang="en-US" sz="794" dirty="0">
                <a:latin typeface="Arial" panose="020B0604020202020204" pitchFamily="34" charset="0"/>
                <a:cs typeface="Arial" panose="020B0604020202020204" pitchFamily="34" charset="0"/>
              </a:rPr>
              <a:t>international</a:t>
            </a:r>
            <a:endParaRPr lang="en-US" sz="794" dirty="0">
              <a:latin typeface="Arial" panose="020B0604020202020204" pitchFamily="34" charset="0"/>
              <a:cs typeface="Arial" panose="020B0604020202020204" pitchFamily="34" charset="0"/>
            </a:endParaRPr>
          </a:p>
          <a:p>
            <a:pPr marL="252146" indent="-252146">
              <a:buFont typeface="Arial" panose="020B0604020202020204" pitchFamily="34" charset="0"/>
              <a:buChar char="•"/>
            </a:pPr>
            <a:endParaRPr lang="en-US" sz="794" dirty="0">
              <a:latin typeface="Arial" panose="020B0604020202020204" pitchFamily="34" charset="0"/>
              <a:cs typeface="Arial" panose="020B0604020202020204" pitchFamily="34" charset="0"/>
            </a:endParaRPr>
          </a:p>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FedEx Priority Alert</a:t>
            </a:r>
            <a:r>
              <a:rPr lang="en-US" sz="794" baseline="30000" dirty="0">
                <a:latin typeface="Arial" panose="020B0604020202020204" pitchFamily="34" charset="0"/>
                <a:cs typeface="Arial" panose="020B0604020202020204" pitchFamily="34" charset="0"/>
              </a:rPr>
              <a:t>®</a:t>
            </a:r>
            <a:endParaRPr lang="en-US" sz="794" baseline="30000" dirty="0">
              <a:latin typeface="Arial" panose="020B0604020202020204" pitchFamily="34" charset="0"/>
              <a:cs typeface="Arial" panose="020B0604020202020204" pitchFamily="34" charset="0"/>
            </a:endParaRPr>
          </a:p>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Saturday Delivery</a:t>
            </a:r>
            <a:endParaRPr lang="en-US" sz="794" dirty="0">
              <a:latin typeface="Arial" panose="020B0604020202020204" pitchFamily="34" charset="0"/>
              <a:cs typeface="Arial" panose="020B0604020202020204" pitchFamily="34" charset="0"/>
            </a:endParaRPr>
          </a:p>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FedEx</a:t>
            </a:r>
            <a:r>
              <a:rPr lang="en-US" sz="794" baseline="30000" dirty="0">
                <a:latin typeface="Arial" panose="020B0604020202020204" pitchFamily="34" charset="0"/>
                <a:cs typeface="Arial" panose="020B0604020202020204" pitchFamily="34" charset="0"/>
              </a:rPr>
              <a:t>®</a:t>
            </a:r>
            <a:r>
              <a:rPr lang="en-US" sz="794" dirty="0">
                <a:latin typeface="Arial" panose="020B0604020202020204" pitchFamily="34" charset="0"/>
                <a:cs typeface="Arial" panose="020B0604020202020204" pitchFamily="34" charset="0"/>
              </a:rPr>
              <a:t> Home Delivery</a:t>
            </a:r>
            <a:endParaRPr lang="en-US" sz="794" dirty="0">
              <a:latin typeface="Arial" panose="020B0604020202020204" pitchFamily="34" charset="0"/>
              <a:cs typeface="Arial" panose="020B0604020202020204" pitchFamily="34" charset="0"/>
            </a:endParaRPr>
          </a:p>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Customized Labels</a:t>
            </a:r>
            <a:endParaRPr lang="en-US" sz="794" dirty="0">
              <a:latin typeface="Arial" panose="020B0604020202020204" pitchFamily="34" charset="0"/>
              <a:cs typeface="Arial" panose="020B0604020202020204" pitchFamily="34" charset="0"/>
            </a:endParaRPr>
          </a:p>
          <a:p>
            <a:pPr marL="252146" indent="-252146">
              <a:buFont typeface="Arial" panose="020B0604020202020204" pitchFamily="34" charset="0"/>
              <a:buChar char="•"/>
            </a:pPr>
            <a:r>
              <a:rPr lang="en-US" sz="794" dirty="0">
                <a:latin typeface="Arial" panose="020B0604020202020204" pitchFamily="34" charset="0"/>
                <a:cs typeface="Arial" panose="020B0604020202020204" pitchFamily="34" charset="0"/>
              </a:rPr>
              <a:t>FedEx R</a:t>
            </a:r>
            <a:r>
              <a:rPr lang="en-US" sz="794" dirty="0">
                <a:latin typeface="Arial" panose="020B0604020202020204" pitchFamily="34" charset="0"/>
                <a:cs typeface="Arial" panose="020B0604020202020204" pitchFamily="34" charset="0"/>
              </a:rPr>
              <a:t>eturn </a:t>
            </a:r>
            <a:r>
              <a:rPr lang="en-US" sz="794" dirty="0">
                <a:latin typeface="Arial" panose="020B0604020202020204" pitchFamily="34" charset="0"/>
                <a:cs typeface="Arial" panose="020B0604020202020204" pitchFamily="34" charset="0"/>
              </a:rPr>
              <a:t>S</a:t>
            </a:r>
            <a:r>
              <a:rPr lang="en-US" sz="794" dirty="0">
                <a:latin typeface="Arial" panose="020B0604020202020204" pitchFamily="34" charset="0"/>
                <a:cs typeface="Arial" panose="020B0604020202020204" pitchFamily="34" charset="0"/>
              </a:rPr>
              <a:t>ervices</a:t>
            </a:r>
            <a:endParaRPr lang="en-US" sz="794"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048" y="550148"/>
            <a:ext cx="1892659" cy="55747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1911" y="8344647"/>
            <a:ext cx="224118" cy="224118"/>
          </a:xfrm>
          <a:prstGeom prst="rect">
            <a:avLst/>
          </a:prstGeom>
        </p:spPr>
      </p:pic>
      <p:pic>
        <p:nvPicPr>
          <p:cNvPr id="7" name="Picture 6"/>
          <p:cNvPicPr>
            <a:picLocks noChangeAspect="1"/>
          </p:cNvPicPr>
          <p:nvPr/>
        </p:nvPicPr>
        <p:blipFill>
          <a:blip r:embed="rId4"/>
          <a:stretch>
            <a:fillRect/>
          </a:stretch>
        </p:blipFill>
        <p:spPr>
          <a:xfrm>
            <a:off x="4598144" y="8127999"/>
            <a:ext cx="216649" cy="216649"/>
          </a:xfrm>
          <a:prstGeom prst="rect">
            <a:avLst/>
          </a:prstGeom>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02206" y="2355871"/>
            <a:ext cx="2655794" cy="987372"/>
          </a:xfrm>
          <a:prstGeom prst="rect">
            <a:avLst/>
          </a:prstGeom>
        </p:spPr>
      </p:pic>
    </p:spTree>
    <p:extLst>
      <p:ext uri="{BB962C8B-B14F-4D97-AF65-F5344CB8AC3E}">
        <p14:creationId xmlns:p14="http://schemas.microsoft.com/office/powerpoint/2010/main" val="29907870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242</Words>
  <Application>Microsoft Office PowerPoint</Application>
  <PresentationFormat>Letter Paper (8.5x11 in)</PresentationFormat>
  <Paragraphs>43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FedEx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Raines</dc:creator>
  <cp:lastModifiedBy>Amanda Raines</cp:lastModifiedBy>
  <cp:revision>1</cp:revision>
  <dcterms:created xsi:type="dcterms:W3CDTF">2019-02-03T01:09:42Z</dcterms:created>
  <dcterms:modified xsi:type="dcterms:W3CDTF">2019-02-03T01:10:06Z</dcterms:modified>
</cp:coreProperties>
</file>