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omments/modernComment_101_0.xml" ContentType="application/vnd.ms-powerpoint.comments+xml"/>
  <Override PartName="/ppt/comments/modernComment_111_9F3A852E.xml" ContentType="application/vnd.ms-powerpoint.comments+xml"/>
  <Override PartName="/ppt/comments/modernComment_112_3DE47499.xml" ContentType="application/vnd.ms-powerpoint.comments+xml"/>
  <Override PartName="/ppt/comments/modernComment_117_B0350998.xml" ContentType="application/vnd.ms-powerpoint.comments+xml"/>
  <Override PartName="/ppt/comments/modernComment_118_1613302B.xml" ContentType="application/vnd.ms-powerpoint.comments+xml"/>
  <Override PartName="/ppt/notesSlides/notesSlide1.xml" ContentType="application/vnd.openxmlformats-officedocument.presentationml.notesSlide+xml"/>
  <Override PartName="/ppt/comments/modernComment_104_0.xml" ContentType="application/vnd.ms-powerpoint.comments+xml"/>
  <Override PartName="/ppt/comments/modernComment_105_0.xml" ContentType="application/vnd.ms-powerpoint.comments+xml"/>
  <Override PartName="/ppt/comments/modernComment_106_0.xml" ContentType="application/vnd.ms-powerpoint.comments+xml"/>
  <Override PartName="/ppt/comments/modernComment_107_0.xml" ContentType="application/vnd.ms-powerpoint.comments+xml"/>
  <Override PartName="/ppt/comments/modernComment_109_0.xml" ContentType="application/vnd.ms-powerpoint.comments+xml"/>
  <Override PartName="/ppt/comments/modernComment_10A_0.xml" ContentType="application/vnd.ms-powerpoint.comments+xml"/>
  <Override PartName="/ppt/comments/modernComment_10B_0.xml" ContentType="application/vnd.ms-powerpoint.comments+xml"/>
  <Override PartName="/ppt/comments/modernComment_10C_0.xml" ContentType="application/vnd.ms-powerpoint.comments+xml"/>
  <Override PartName="/ppt/comments/modernComment_10D_0.xml" ContentType="application/vnd.ms-powerpoint.comments+xml"/>
  <Override PartName="/ppt/comments/modernComment_10E_0.xml" ContentType="application/vnd.ms-powerpoint.comments+xml"/>
  <Override PartName="/ppt/comments/modernComment_10F_0.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6" r:id="rId4"/>
  </p:sldMasterIdLst>
  <p:notesMasterIdLst>
    <p:notesMasterId r:id="rId24"/>
  </p:notesMasterIdLst>
  <p:sldIdLst>
    <p:sldId id="256" r:id="rId5"/>
    <p:sldId id="257" r:id="rId6"/>
    <p:sldId id="273" r:id="rId7"/>
    <p:sldId id="274" r:id="rId8"/>
    <p:sldId id="279" r:id="rId9"/>
    <p:sldId id="280" r:id="rId10"/>
    <p:sldId id="281"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0693400" cy="7562850"/>
  <p:notesSz cx="10693400" cy="75628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0D8B23A-A95D-9960-FC86-1863401682E3}" name="Miles Settle" initials="MS" userId="S::miles.settle@fedex.com::2b2abc8c-6801-45a2-8a21-995edb276ee5" providerId="AD"/>
  <p188:author id="{7FC113B0-2A97-84AA-D74A-10752F8F5FD4}" name="Miriam Gonzalez Diaz" initials="MD" userId="S::miriam.gonzalez@fedex.com::edd6d818-e32b-46ac-a1cf-4f985cfcbcf0" providerId="AD"/>
  <p188:author id="{9F20BCB5-0A6F-CC3F-F3CF-78308299CC13}" name="Jorge Fiens" initials="JF" userId="S::jorge.fiens@fedex.com::79995a9f-039f-4cdc-b219-803d54d93d2a" providerId="AD"/>
  <p188:author id="{E2705BB8-F533-62A4-A135-4C1D3FAA2B24}" name="Alexander Laytin" initials="AL" userId="S::alexander.laytin@fedex.com::0bcd0b1c-6b67-48f7-9504-e88941e3ba0b" providerId="AD"/>
  <p188:author id="{A30538EB-0B48-2FCF-C1CF-F3A8131BEE7B}" name="Giuseppe Oliveri" initials="GO" userId="S::giuseppe.oliveri@fedex.com::2a4ac6bf-3858-439a-b18c-81a4b7419535" providerId="AD"/>
  <p188:author id="{F7BF38F2-DDE0-92EB-ECED-30B4F1613EDB}" name="Daniela Duran De Rosales" initials="DD" userId="S::daniela.rosales@fedex.com::88c3442a-201e-4e8c-8681-74c03645d323" providerId="AD"/>
  <p188:author id="{FF4D13FE-63A3-7515-88BD-C5A5960DBAD9}" name="Melissa McGowan" initials="MM" userId="S::melissa.mcgowan@fedex.com::13447eb3-03a5-4d28-9868-3142fa57ed7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4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C99073-0658-47D7-980C-6032E66E2518}" v="1" dt="2026-09-21T19:12:48.171"/>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447" autoAdjust="0"/>
  </p:normalViewPr>
  <p:slideViewPr>
    <p:cSldViewPr snapToGrid="0">
      <p:cViewPr varScale="1">
        <p:scale>
          <a:sx n="54" d="100"/>
          <a:sy n="54" d="100"/>
        </p:scale>
        <p:origin x="1332" y="60"/>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a Duran De Rosales" userId="88c3442a-201e-4e8c-8681-74c03645d323" providerId="ADAL" clId="{8BE69B9E-2063-4C44-B3C7-06A328D5E3AC}"/>
    <pc:docChg chg="undo custSel addSld modSld">
      <pc:chgData name="Daniela Duran De Rosales" userId="88c3442a-201e-4e8c-8681-74c03645d323" providerId="ADAL" clId="{8BE69B9E-2063-4C44-B3C7-06A328D5E3AC}" dt="2026-09-21T19:15:43.943" v="175" actId="1076"/>
      <pc:docMkLst>
        <pc:docMk/>
      </pc:docMkLst>
      <pc:sldChg chg="modSp mod">
        <pc:chgData name="Daniela Duran De Rosales" userId="88c3442a-201e-4e8c-8681-74c03645d323" providerId="ADAL" clId="{8BE69B9E-2063-4C44-B3C7-06A328D5E3AC}" dt="2026-09-15T19:28:06.542" v="117" actId="20577"/>
        <pc:sldMkLst>
          <pc:docMk/>
          <pc:sldMk cId="0" sldId="257"/>
        </pc:sldMkLst>
        <pc:spChg chg="mod">
          <ac:chgData name="Daniela Duran De Rosales" userId="88c3442a-201e-4e8c-8681-74c03645d323" providerId="ADAL" clId="{8BE69B9E-2063-4C44-B3C7-06A328D5E3AC}" dt="2026-09-15T19:28:06.542" v="117" actId="20577"/>
          <ac:spMkLst>
            <pc:docMk/>
            <pc:sldMk cId="0" sldId="257"/>
            <ac:spMk id="7" creationId="{00000000-0000-0000-0000-000000000000}"/>
          </ac:spMkLst>
        </pc:spChg>
      </pc:sldChg>
      <pc:sldChg chg="modSp mod">
        <pc:chgData name="Daniela Duran De Rosales" userId="88c3442a-201e-4e8c-8681-74c03645d323" providerId="ADAL" clId="{8BE69B9E-2063-4C44-B3C7-06A328D5E3AC}" dt="2026-09-15T19:25:44.595" v="80" actId="20577"/>
        <pc:sldMkLst>
          <pc:docMk/>
          <pc:sldMk cId="0" sldId="260"/>
        </pc:sldMkLst>
        <pc:spChg chg="mod">
          <ac:chgData name="Daniela Duran De Rosales" userId="88c3442a-201e-4e8c-8681-74c03645d323" providerId="ADAL" clId="{8BE69B9E-2063-4C44-B3C7-06A328D5E3AC}" dt="2026-09-15T19:25:44.595" v="80" actId="20577"/>
          <ac:spMkLst>
            <pc:docMk/>
            <pc:sldMk cId="0" sldId="260"/>
            <ac:spMk id="2" creationId="{00000000-0000-0000-0000-000000000000}"/>
          </ac:spMkLst>
        </pc:spChg>
      </pc:sldChg>
      <pc:sldChg chg="modSp mod modCm">
        <pc:chgData name="Daniela Duran De Rosales" userId="88c3442a-201e-4e8c-8681-74c03645d323" providerId="ADAL" clId="{8BE69B9E-2063-4C44-B3C7-06A328D5E3AC}" dt="2026-09-15T19:27:27.745" v="111" actId="20577"/>
        <pc:sldMkLst>
          <pc:docMk/>
          <pc:sldMk cId="0" sldId="262"/>
        </pc:sldMkLst>
        <pc:spChg chg="mod">
          <ac:chgData name="Daniela Duran De Rosales" userId="88c3442a-201e-4e8c-8681-74c03645d323" providerId="ADAL" clId="{8BE69B9E-2063-4C44-B3C7-06A328D5E3AC}" dt="2026-09-15T19:27:27.745" v="111" actId="20577"/>
          <ac:spMkLst>
            <pc:docMk/>
            <pc:sldMk cId="0" sldId="262"/>
            <ac:spMk id="16" creationId="{00000000-0000-0000-0000-000000000000}"/>
          </ac:spMkLst>
        </pc:spChg>
        <pc:extLst>
          <p:ext xmlns:p="http://schemas.openxmlformats.org/presentationml/2006/main" uri="{D6D511B9-2390-475A-947B-AFAB55BFBCF1}">
            <pc226:cmChg xmlns:pc226="http://schemas.microsoft.com/office/powerpoint/2022/06/main/command" chg="mod">
              <pc226:chgData name="Daniela Duran De Rosales" userId="88c3442a-201e-4e8c-8681-74c03645d323" providerId="ADAL" clId="{8BE69B9E-2063-4C44-B3C7-06A328D5E3AC}" dt="2026-09-15T19:27:27.745" v="111" actId="20577"/>
              <pc2:cmMkLst xmlns:pc2="http://schemas.microsoft.com/office/powerpoint/2019/9/main/command">
                <pc:docMk/>
                <pc:sldMk cId="0" sldId="262"/>
                <pc2:cmMk id="{E5AD865A-3152-4363-A924-F6E9BEE37F5F}"/>
              </pc2:cmMkLst>
            </pc226:cmChg>
          </p:ext>
        </pc:extLst>
      </pc:sldChg>
      <pc:sldChg chg="modSp mod modCm">
        <pc:chgData name="Daniela Duran De Rosales" userId="88c3442a-201e-4e8c-8681-74c03645d323" providerId="ADAL" clId="{8BE69B9E-2063-4C44-B3C7-06A328D5E3AC}" dt="2026-09-15T19:26:06.650" v="88" actId="20577"/>
        <pc:sldMkLst>
          <pc:docMk/>
          <pc:sldMk cId="0" sldId="263"/>
        </pc:sldMkLst>
        <pc:spChg chg="mod">
          <ac:chgData name="Daniela Duran De Rosales" userId="88c3442a-201e-4e8c-8681-74c03645d323" providerId="ADAL" clId="{8BE69B9E-2063-4C44-B3C7-06A328D5E3AC}" dt="2026-09-15T19:26:06.650" v="88" actId="20577"/>
          <ac:spMkLst>
            <pc:docMk/>
            <pc:sldMk cId="0" sldId="263"/>
            <ac:spMk id="35" creationId="{00000000-0000-0000-0000-000000000000}"/>
          </ac:spMkLst>
        </pc:spChg>
        <pc:extLst>
          <p:ext xmlns:p="http://schemas.openxmlformats.org/presentationml/2006/main" uri="{D6D511B9-2390-475A-947B-AFAB55BFBCF1}">
            <pc226:cmChg xmlns:pc226="http://schemas.microsoft.com/office/powerpoint/2022/06/main/command" chg="mod">
              <pc226:chgData name="Daniela Duran De Rosales" userId="88c3442a-201e-4e8c-8681-74c03645d323" providerId="ADAL" clId="{8BE69B9E-2063-4C44-B3C7-06A328D5E3AC}" dt="2026-09-15T19:26:06.650" v="88" actId="20577"/>
              <pc2:cmMkLst xmlns:pc2="http://schemas.microsoft.com/office/powerpoint/2019/9/main/command">
                <pc:docMk/>
                <pc:sldMk cId="0" sldId="263"/>
                <pc2:cmMk id="{E0042C9A-53FB-4A97-B5DF-68D1F4A6B3A2}"/>
              </pc2:cmMkLst>
            </pc226:cmChg>
          </p:ext>
        </pc:extLst>
      </pc:sldChg>
      <pc:sldChg chg="modSp mod modCm">
        <pc:chgData name="Daniela Duran De Rosales" userId="88c3442a-201e-4e8c-8681-74c03645d323" providerId="ADAL" clId="{8BE69B9E-2063-4C44-B3C7-06A328D5E3AC}" dt="2026-09-15T19:27:09.010" v="105" actId="20577"/>
        <pc:sldMkLst>
          <pc:docMk/>
          <pc:sldMk cId="0" sldId="265"/>
        </pc:sldMkLst>
        <pc:spChg chg="mod">
          <ac:chgData name="Daniela Duran De Rosales" userId="88c3442a-201e-4e8c-8681-74c03645d323" providerId="ADAL" clId="{8BE69B9E-2063-4C44-B3C7-06A328D5E3AC}" dt="2026-09-15T19:27:09.010" v="105" actId="20577"/>
          <ac:spMkLst>
            <pc:docMk/>
            <pc:sldMk cId="0" sldId="265"/>
            <ac:spMk id="5" creationId="{00000000-0000-0000-0000-000000000000}"/>
          </ac:spMkLst>
        </pc:spChg>
        <pc:spChg chg="mod">
          <ac:chgData name="Daniela Duran De Rosales" userId="88c3442a-201e-4e8c-8681-74c03645d323" providerId="ADAL" clId="{8BE69B9E-2063-4C44-B3C7-06A328D5E3AC}" dt="2026-09-15T19:26:43.212" v="102" actId="20577"/>
          <ac:spMkLst>
            <pc:docMk/>
            <pc:sldMk cId="0" sldId="265"/>
            <ac:spMk id="6" creationId="{00000000-0000-0000-0000-000000000000}"/>
          </ac:spMkLst>
        </pc:spChg>
        <pc:extLst>
          <p:ext xmlns:p="http://schemas.openxmlformats.org/presentationml/2006/main" uri="{D6D511B9-2390-475A-947B-AFAB55BFBCF1}">
            <pc226:cmChg xmlns:pc226="http://schemas.microsoft.com/office/powerpoint/2022/06/main/command" chg="mod">
              <pc226:chgData name="Daniela Duran De Rosales" userId="88c3442a-201e-4e8c-8681-74c03645d323" providerId="ADAL" clId="{8BE69B9E-2063-4C44-B3C7-06A328D5E3AC}" dt="2026-09-15T19:26:43.212" v="102" actId="20577"/>
              <pc2:cmMkLst xmlns:pc2="http://schemas.microsoft.com/office/powerpoint/2019/9/main/command">
                <pc:docMk/>
                <pc:sldMk cId="0" sldId="265"/>
                <pc2:cmMk id="{D73B8309-6046-440A-A73C-FAA3DE540216}"/>
              </pc2:cmMkLst>
            </pc226:cmChg>
            <pc226:cmChg xmlns:pc226="http://schemas.microsoft.com/office/powerpoint/2022/06/main/command" chg="mod">
              <pc226:chgData name="Daniela Duran De Rosales" userId="88c3442a-201e-4e8c-8681-74c03645d323" providerId="ADAL" clId="{8BE69B9E-2063-4C44-B3C7-06A328D5E3AC}" dt="2026-09-15T19:26:43.212" v="102" actId="20577"/>
              <pc2:cmMkLst xmlns:pc2="http://schemas.microsoft.com/office/powerpoint/2019/9/main/command">
                <pc:docMk/>
                <pc:sldMk cId="0" sldId="265"/>
                <pc2:cmMk id="{6929E360-B24B-467E-B3A7-A8FDD1437BC5}"/>
              </pc2:cmMkLst>
            </pc226:cmChg>
          </p:ext>
        </pc:extLst>
      </pc:sldChg>
      <pc:sldChg chg="modSp mod modCm">
        <pc:chgData name="Daniela Duran De Rosales" userId="88c3442a-201e-4e8c-8681-74c03645d323" providerId="ADAL" clId="{8BE69B9E-2063-4C44-B3C7-06A328D5E3AC}" dt="2026-09-15T19:27:15.412" v="107" actId="20577"/>
        <pc:sldMkLst>
          <pc:docMk/>
          <pc:sldMk cId="0" sldId="266"/>
        </pc:sldMkLst>
        <pc:spChg chg="mod">
          <ac:chgData name="Daniela Duran De Rosales" userId="88c3442a-201e-4e8c-8681-74c03645d323" providerId="ADAL" clId="{8BE69B9E-2063-4C44-B3C7-06A328D5E3AC}" dt="2026-09-15T19:27:15.412" v="107" actId="20577"/>
          <ac:spMkLst>
            <pc:docMk/>
            <pc:sldMk cId="0" sldId="266"/>
            <ac:spMk id="4" creationId="{00000000-0000-0000-0000-000000000000}"/>
          </ac:spMkLst>
        </pc:spChg>
        <pc:extLst>
          <p:ext xmlns:p="http://schemas.openxmlformats.org/presentationml/2006/main" uri="{D6D511B9-2390-475A-947B-AFAB55BFBCF1}">
            <pc226:cmChg xmlns:pc226="http://schemas.microsoft.com/office/powerpoint/2022/06/main/command" chg="mod">
              <pc226:chgData name="Daniela Duran De Rosales" userId="88c3442a-201e-4e8c-8681-74c03645d323" providerId="ADAL" clId="{8BE69B9E-2063-4C44-B3C7-06A328D5E3AC}" dt="2026-09-15T19:27:15.412" v="107" actId="20577"/>
              <pc2:cmMkLst xmlns:pc2="http://schemas.microsoft.com/office/powerpoint/2019/9/main/command">
                <pc:docMk/>
                <pc:sldMk cId="0" sldId="266"/>
                <pc2:cmMk id="{C5E31289-3F20-4EAF-94EC-D35314E495C1}"/>
              </pc2:cmMkLst>
            </pc226:cmChg>
          </p:ext>
        </pc:extLst>
      </pc:sldChg>
      <pc:sldChg chg="modSp mod modCm">
        <pc:chgData name="Daniela Duran De Rosales" userId="88c3442a-201e-4e8c-8681-74c03645d323" providerId="ADAL" clId="{8BE69B9E-2063-4C44-B3C7-06A328D5E3AC}" dt="2026-09-18T13:44:44.358" v="120" actId="20577"/>
        <pc:sldMkLst>
          <pc:docMk/>
          <pc:sldMk cId="2956265880" sldId="279"/>
        </pc:sldMkLst>
        <pc:spChg chg="mod">
          <ac:chgData name="Daniela Duran De Rosales" userId="88c3442a-201e-4e8c-8681-74c03645d323" providerId="ADAL" clId="{8BE69B9E-2063-4C44-B3C7-06A328D5E3AC}" dt="2026-09-15T19:22:37.605" v="3" actId="20577"/>
          <ac:spMkLst>
            <pc:docMk/>
            <pc:sldMk cId="2956265880" sldId="279"/>
            <ac:spMk id="5" creationId="{4A5AC983-B696-1DF6-E1B7-04DDE3472379}"/>
          </ac:spMkLst>
        </pc:spChg>
        <pc:spChg chg="mod">
          <ac:chgData name="Daniela Duran De Rosales" userId="88c3442a-201e-4e8c-8681-74c03645d323" providerId="ADAL" clId="{8BE69B9E-2063-4C44-B3C7-06A328D5E3AC}" dt="2026-09-18T13:44:44.358" v="120" actId="20577"/>
          <ac:spMkLst>
            <pc:docMk/>
            <pc:sldMk cId="2956265880" sldId="279"/>
            <ac:spMk id="45" creationId="{6738520D-4D5D-4C2F-BC9C-E363583468BC}"/>
          </ac:spMkLst>
        </pc:spChg>
        <pc:grpChg chg="mod">
          <ac:chgData name="Daniela Duran De Rosales" userId="88c3442a-201e-4e8c-8681-74c03645d323" providerId="ADAL" clId="{8BE69B9E-2063-4C44-B3C7-06A328D5E3AC}" dt="2026-09-15T22:56:34.703" v="118" actId="1076"/>
          <ac:grpSpMkLst>
            <pc:docMk/>
            <pc:sldMk cId="2956265880" sldId="279"/>
            <ac:grpSpMk id="26" creationId="{961884AC-6537-C981-7879-1809D0959A56}"/>
          </ac:grpSpMkLst>
        </pc:grpChg>
        <pc:extLst>
          <p:ext xmlns:p="http://schemas.openxmlformats.org/presentationml/2006/main" uri="{D6D511B9-2390-475A-947B-AFAB55BFBCF1}">
            <pc226:cmChg xmlns:pc226="http://schemas.microsoft.com/office/powerpoint/2022/06/main/command" chg="mod">
              <pc226:chgData name="Daniela Duran De Rosales" userId="88c3442a-201e-4e8c-8681-74c03645d323" providerId="ADAL" clId="{8BE69B9E-2063-4C44-B3C7-06A328D5E3AC}" dt="2026-09-18T13:44:44.358" v="120" actId="20577"/>
              <pc2:cmMkLst xmlns:pc2="http://schemas.microsoft.com/office/powerpoint/2019/9/main/command">
                <pc:docMk/>
                <pc:sldMk cId="2956265880" sldId="279"/>
                <pc2:cmMk id="{EA1D2C0C-B564-4C58-BD70-37D5BBF2B36F}"/>
              </pc2:cmMkLst>
            </pc226:cmChg>
          </p:ext>
        </pc:extLst>
      </pc:sldChg>
      <pc:sldChg chg="modSp mod modCm">
        <pc:chgData name="Daniela Duran De Rosales" userId="88c3442a-201e-4e8c-8681-74c03645d323" providerId="ADAL" clId="{8BE69B9E-2063-4C44-B3C7-06A328D5E3AC}" dt="2026-09-15T19:24:07.129" v="31" actId="20577"/>
        <pc:sldMkLst>
          <pc:docMk/>
          <pc:sldMk cId="370356267" sldId="280"/>
        </pc:sldMkLst>
        <pc:spChg chg="mod">
          <ac:chgData name="Daniela Duran De Rosales" userId="88c3442a-201e-4e8c-8681-74c03645d323" providerId="ADAL" clId="{8BE69B9E-2063-4C44-B3C7-06A328D5E3AC}" dt="2026-09-15T19:24:00.880" v="27" actId="20577"/>
          <ac:spMkLst>
            <pc:docMk/>
            <pc:sldMk cId="370356267" sldId="280"/>
            <ac:spMk id="21" creationId="{3EEABE4F-5706-F552-D40A-E73AD840BB4E}"/>
          </ac:spMkLst>
        </pc:spChg>
        <pc:spChg chg="mod">
          <ac:chgData name="Daniela Duran De Rosales" userId="88c3442a-201e-4e8c-8681-74c03645d323" providerId="ADAL" clId="{8BE69B9E-2063-4C44-B3C7-06A328D5E3AC}" dt="2026-09-15T19:24:07.129" v="31" actId="20577"/>
          <ac:spMkLst>
            <pc:docMk/>
            <pc:sldMk cId="370356267" sldId="280"/>
            <ac:spMk id="25" creationId="{8CB904BF-6B5D-FA30-B8CE-A8709A4ACB2E}"/>
          </ac:spMkLst>
        </pc:spChg>
        <pc:extLst>
          <p:ext xmlns:p="http://schemas.openxmlformats.org/presentationml/2006/main" uri="{D6D511B9-2390-475A-947B-AFAB55BFBCF1}">
            <pc226:cmChg xmlns:pc226="http://schemas.microsoft.com/office/powerpoint/2022/06/main/command" chg="mod">
              <pc226:chgData name="Daniela Duran De Rosales" userId="88c3442a-201e-4e8c-8681-74c03645d323" providerId="ADAL" clId="{8BE69B9E-2063-4C44-B3C7-06A328D5E3AC}" dt="2026-09-15T19:24:00.880" v="27" actId="20577"/>
              <pc2:cmMkLst xmlns:pc2="http://schemas.microsoft.com/office/powerpoint/2019/9/main/command">
                <pc:docMk/>
                <pc:sldMk cId="370356267" sldId="280"/>
                <pc2:cmMk id="{2186D24A-9411-489D-95EC-8FB8437CEA6D}"/>
              </pc2:cmMkLst>
            </pc226:cmChg>
            <pc226:cmChg xmlns:pc226="http://schemas.microsoft.com/office/powerpoint/2022/06/main/command" chg="mod">
              <pc226:chgData name="Daniela Duran De Rosales" userId="88c3442a-201e-4e8c-8681-74c03645d323" providerId="ADAL" clId="{8BE69B9E-2063-4C44-B3C7-06A328D5E3AC}" dt="2026-09-15T19:24:07.129" v="31" actId="20577"/>
              <pc2:cmMkLst xmlns:pc2="http://schemas.microsoft.com/office/powerpoint/2019/9/main/command">
                <pc:docMk/>
                <pc:sldMk cId="370356267" sldId="280"/>
                <pc2:cmMk id="{585A0AC2-B868-4A68-BDFD-8D75CF4FE4A6}"/>
              </pc2:cmMkLst>
            </pc226:cmChg>
          </p:ext>
        </pc:extLst>
      </pc:sldChg>
      <pc:sldChg chg="modSp add mod setBg modNotesTx">
        <pc:chgData name="Daniela Duran De Rosales" userId="88c3442a-201e-4e8c-8681-74c03645d323" providerId="ADAL" clId="{8BE69B9E-2063-4C44-B3C7-06A328D5E3AC}" dt="2026-09-21T19:15:43.943" v="175" actId="1076"/>
        <pc:sldMkLst>
          <pc:docMk/>
          <pc:sldMk cId="3025577715" sldId="281"/>
        </pc:sldMkLst>
        <pc:spChg chg="mod">
          <ac:chgData name="Daniela Duran De Rosales" userId="88c3442a-201e-4e8c-8681-74c03645d323" providerId="ADAL" clId="{8BE69B9E-2063-4C44-B3C7-06A328D5E3AC}" dt="2026-09-21T19:14:57.580" v="145" actId="14100"/>
          <ac:spMkLst>
            <pc:docMk/>
            <pc:sldMk cId="3025577715" sldId="281"/>
            <ac:spMk id="3" creationId="{26637006-B307-2971-3930-2B3D7E4D6F6F}"/>
          </ac:spMkLst>
        </pc:spChg>
        <pc:spChg chg="mod">
          <ac:chgData name="Daniela Duran De Rosales" userId="88c3442a-201e-4e8c-8681-74c03645d323" providerId="ADAL" clId="{8BE69B9E-2063-4C44-B3C7-06A328D5E3AC}" dt="2026-09-21T19:14:59.806" v="146" actId="404"/>
          <ac:spMkLst>
            <pc:docMk/>
            <pc:sldMk cId="3025577715" sldId="281"/>
            <ac:spMk id="4" creationId="{BE3272F2-B77D-AA28-13E9-EEE27BA45E95}"/>
          </ac:spMkLst>
        </pc:spChg>
        <pc:spChg chg="mod">
          <ac:chgData name="Daniela Duran De Rosales" userId="88c3442a-201e-4e8c-8681-74c03645d323" providerId="ADAL" clId="{8BE69B9E-2063-4C44-B3C7-06A328D5E3AC}" dt="2026-09-21T19:15:23.565" v="160" actId="403"/>
          <ac:spMkLst>
            <pc:docMk/>
            <pc:sldMk cId="3025577715" sldId="281"/>
            <ac:spMk id="5" creationId="{7A3FAB38-305B-0714-6A0F-7F27927011F6}"/>
          </ac:spMkLst>
        </pc:spChg>
        <pc:spChg chg="mod">
          <ac:chgData name="Daniela Duran De Rosales" userId="88c3442a-201e-4e8c-8681-74c03645d323" providerId="ADAL" clId="{8BE69B9E-2063-4C44-B3C7-06A328D5E3AC}" dt="2026-09-21T19:15:43.943" v="175" actId="1076"/>
          <ac:spMkLst>
            <pc:docMk/>
            <pc:sldMk cId="3025577715" sldId="281"/>
            <ac:spMk id="9" creationId="{CD53BC3E-AC86-2C66-9F0F-0F2C6DF4EB4E}"/>
          </ac:spMkLst>
        </pc:spChg>
        <pc:spChg chg="mod">
          <ac:chgData name="Daniela Duran De Rosales" userId="88c3442a-201e-4e8c-8681-74c03645d323" providerId="ADAL" clId="{8BE69B9E-2063-4C44-B3C7-06A328D5E3AC}" dt="2026-09-21T19:15:13.028" v="152" actId="14100"/>
          <ac:spMkLst>
            <pc:docMk/>
            <pc:sldMk cId="3025577715" sldId="281"/>
            <ac:spMk id="13" creationId="{BA809EDB-ECBF-4728-2897-96B8152EB60A}"/>
          </ac:spMkLst>
        </pc:spChg>
        <pc:spChg chg="mod">
          <ac:chgData name="Daniela Duran De Rosales" userId="88c3442a-201e-4e8c-8681-74c03645d323" providerId="ADAL" clId="{8BE69B9E-2063-4C44-B3C7-06A328D5E3AC}" dt="2026-09-21T19:15:40.778" v="173" actId="1037"/>
          <ac:spMkLst>
            <pc:docMk/>
            <pc:sldMk cId="3025577715" sldId="281"/>
            <ac:spMk id="15" creationId="{776CE27A-0866-11BD-544A-8559A7DCD155}"/>
          </ac:spMkLst>
        </pc:spChg>
      </pc:sldChg>
    </pc:docChg>
  </pc:docChgLst>
</pc:chgInfo>
</file>

<file path=ppt/comments/modernComment_10A_0.xml><?xml version="1.0" encoding="utf-8"?>
<p188:cmLst xmlns:a="http://schemas.openxmlformats.org/drawingml/2006/main" xmlns:r="http://schemas.openxmlformats.org/officeDocument/2006/relationships" xmlns:p188="http://schemas.microsoft.com/office/powerpoint/2018/8/main">
  <p188:cm id="{91469BA8-9B23-4C32-A9F9-7F4B046B763C}" authorId="{E0D8B23A-A95D-9960-FC86-1863401682E3}" status="resolved" created="2026-08-25T15:18:42.403" complete="100000">
    <pc:sldMkLst xmlns:pc="http://schemas.microsoft.com/office/powerpoint/2013/main/command">
      <pc:docMk/>
      <pc:sldMk cId="0" sldId="266"/>
    </pc:sldMkLst>
    <p188:txBody>
      <a:bodyPr/>
      <a:lstStyle/>
      <a:p>
        <a:r>
          <a:rPr lang="en-US"/>
          <a:t>Euro to USD</a:t>
        </a:r>
      </a:p>
    </p188:txBody>
  </p188:cm>
  <p188:cm id="{C5E31289-3F20-4EAF-94EC-D35314E495C1}" authorId="{E2705BB8-F533-62A4-A135-4C1D3FAA2B24}" created="2026-09-15T17:21:39.861">
    <ac:txMkLst xmlns:ac="http://schemas.microsoft.com/office/drawing/2013/main/command">
      <pc:docMk xmlns:pc="http://schemas.microsoft.com/office/powerpoint/2013/main/command"/>
      <pc:sldMk xmlns:pc="http://schemas.microsoft.com/office/powerpoint/2013/main/command" cId="0" sldId="266"/>
      <ac:spMk id="4" creationId="{00000000-0000-0000-0000-000000000000}"/>
      <ac:txMk cp="566" len="12">
        <ac:context len="580" hash="3662577546"/>
      </ac:txMk>
    </ac:txMkLst>
    <p188:pos x="4261028" y="2599657"/>
    <p188:replyLst>
      <p188:reply id="{51C86928-E9E7-411C-B1B4-4A149CDF3FB1}" authorId="{F7BF38F2-DDE0-92EB-ECED-30B4F1613EDB}" created="2026-09-15T18:27:03.989">
        <p188:txBody>
          <a:bodyPr/>
          <a:lstStyle/>
          <a:p>
            <a:r>
              <a:rPr lang="en-US"/>
              <a:t>I think this is meant to be more of a quick glossary, but the actual PID definitions are in other slides, so hopefully that covers it! Agree?</a:t>
            </a:r>
          </a:p>
        </p188:txBody>
      </p188:reply>
    </p188:replyLst>
    <p188:txBody>
      <a:bodyPr/>
      <a:lstStyle/>
      <a:p>
        <a:r>
          <a:rPr lang="en-US"/>
          <a:t>Think you should include the three in the definition, or is there no spacE?</a:t>
        </a:r>
      </a:p>
    </p188:txBody>
  </p188:cm>
</p188:cmLst>
</file>

<file path=ppt/comments/modernComment_10B_0.xml><?xml version="1.0" encoding="utf-8"?>
<p188:cmLst xmlns:a="http://schemas.openxmlformats.org/drawingml/2006/main" xmlns:r="http://schemas.openxmlformats.org/officeDocument/2006/relationships" xmlns:p188="http://schemas.microsoft.com/office/powerpoint/2018/8/main">
  <p188:cm id="{5E5D482F-4321-49AD-B5FD-961CBEE12F89}" authorId="{E0D8B23A-A95D-9960-FC86-1863401682E3}" status="resolved" created="2026-08-25T15:18:55.284" complete="100000">
    <pc:sldMkLst xmlns:pc="http://schemas.microsoft.com/office/powerpoint/2013/main/command">
      <pc:docMk/>
      <pc:sldMk cId="0" sldId="267"/>
    </pc:sldMkLst>
    <p188:txBody>
      <a:bodyPr/>
      <a:lstStyle/>
      <a:p>
        <a:r>
          <a:rPr lang="en-US"/>
          <a:t>Euro to USD</a:t>
        </a:r>
      </a:p>
    </p188:txBody>
  </p188:cm>
</p188:cmLst>
</file>

<file path=ppt/comments/modernComment_10C_0.xml><?xml version="1.0" encoding="utf-8"?>
<p188:cmLst xmlns:a="http://schemas.openxmlformats.org/drawingml/2006/main" xmlns:r="http://schemas.openxmlformats.org/officeDocument/2006/relationships" xmlns:p188="http://schemas.microsoft.com/office/powerpoint/2018/8/main">
  <p188:cm id="{9259DE58-8658-48EA-B75F-695260928480}" authorId="{E0D8B23A-A95D-9960-FC86-1863401682E3}" status="resolved" created="2026-08-25T15:19:07.003" complete="100000">
    <pc:sldMkLst xmlns:pc="http://schemas.microsoft.com/office/powerpoint/2013/main/command">
      <pc:docMk/>
      <pc:sldMk cId="0" sldId="268"/>
    </pc:sldMkLst>
    <p188:txBody>
      <a:bodyPr/>
      <a:lstStyle/>
      <a:p>
        <a:r>
          <a:rPr lang="en-US"/>
          <a:t>Euro to USD</a:t>
        </a:r>
      </a:p>
    </p188:txBody>
  </p188:cm>
  <p188:cm id="{F939ADED-95DD-4D6E-BC86-E868D587DDEF}" authorId="{A30538EB-0B48-2FCF-C1CF-F3A8131BEE7B}" status="resolved" created="2026-08-31T08:16:35.973" complete="100000">
    <ac:deMkLst xmlns:ac="http://schemas.microsoft.com/office/drawing/2013/main/command">
      <pc:docMk xmlns:pc="http://schemas.microsoft.com/office/powerpoint/2013/main/command"/>
      <pc:sldMk xmlns:pc="http://schemas.microsoft.com/office/powerpoint/2013/main/command" cId="0" sldId="268"/>
      <ac:graphicFrameMk id="4" creationId="{00000000-0000-0000-0000-000000000000}"/>
    </ac:deMkLst>
    <p188:txBody>
      <a:bodyPr/>
      <a:lstStyle/>
      <a:p>
        <a:r>
          <a:rPr lang="en-US"/>
          <a:t>As previously mentioned, the UHF amount is still under discussion, may be good to mention the amount is chosen to illustrate the example?</a:t>
        </a:r>
      </a:p>
    </p188:txBody>
    <p188:extLst>
      <p:ext xmlns:p="http://schemas.openxmlformats.org/presentationml/2006/main" uri="{57CB4572-C831-44C2-8A1C-0ADB6CCDFE69}">
        <p223:reactions xmlns:p223="http://schemas.microsoft.com/office/powerpoint/2022/03/main">
          <p223:rxn type="👍">
            <p223:instance time="2026-08-31T15:23:01.206" authorId="{F7BF38F2-DDE0-92EB-ECED-30B4F1613EDB}"/>
          </p223:rxn>
        </p223:reactions>
      </p:ext>
    </p188:extLst>
  </p188:cm>
  <p188:cm id="{723ADEC0-B358-4748-AFF3-CCE69317D3E2}" authorId="{FF4D13FE-63A3-7515-88BD-C5A5960DBAD9}" status="resolved" created="2026-09-02T18:44:06.894" complete="100000">
    <pc:sldMkLst xmlns:pc="http://schemas.microsoft.com/office/powerpoint/2013/main/command">
      <pc:docMk/>
      <pc:sldMk cId="0" sldId="268"/>
    </pc:sldMkLst>
    <p188:replyLst>
      <p188:reply id="{1A0D3829-3F34-411C-973C-B502C10AFFFB}" authorId="{F7BF38F2-DDE0-92EB-ECED-30B4F1613EDB}" created="2026-09-02T19:04:17.223">
        <p188:txBody>
          <a:bodyPr/>
          <a:lstStyle/>
          <a:p>
            <a:r>
              <a:rPr lang="en-US"/>
              <a:t>Yes, I think it looks good. the Union Handling Fee is the actual fee name, does that matter? I also have it capitalized in the footer and in all other slides , should we change?</a:t>
            </a:r>
          </a:p>
        </p188:txBody>
      </p188:reply>
    </p188:replyLst>
    <p188:txBody>
      <a:bodyPr/>
      <a:lstStyle/>
      <a:p>
        <a:r>
          <a:rPr lang="en-US"/>
          <a:t>[@Daniela Duran De Rosales] the brand team asked us to review the table and put it in sentence case. Can you just do a quick check that this looks correct to you?
</a:t>
        </a:r>
      </a:p>
    </p188:txBody>
  </p188:cm>
</p188:cmLst>
</file>

<file path=ppt/comments/modernComment_10D_0.xml><?xml version="1.0" encoding="utf-8"?>
<p188:cmLst xmlns:a="http://schemas.openxmlformats.org/drawingml/2006/main" xmlns:r="http://schemas.openxmlformats.org/officeDocument/2006/relationships" xmlns:p188="http://schemas.microsoft.com/office/powerpoint/2018/8/main">
  <p188:cm id="{87CC7BE5-0FF1-4DDA-B158-8D84378E5BDC}" authorId="{E0D8B23A-A95D-9960-FC86-1863401682E3}" status="resolved" created="2026-08-25T15:19:18.019" complete="100000">
    <pc:sldMkLst xmlns:pc="http://schemas.microsoft.com/office/powerpoint/2013/main/command">
      <pc:docMk/>
      <pc:sldMk cId="0" sldId="269"/>
    </pc:sldMkLst>
    <p188:txBody>
      <a:bodyPr/>
      <a:lstStyle/>
      <a:p>
        <a:r>
          <a:rPr lang="en-US"/>
          <a:t>Euro to USD</a:t>
        </a:r>
      </a:p>
    </p188:txBody>
  </p188:cm>
</p188:cmLst>
</file>

<file path=ppt/comments/modernComment_10E_0.xml><?xml version="1.0" encoding="utf-8"?>
<p188:cmLst xmlns:a="http://schemas.openxmlformats.org/drawingml/2006/main" xmlns:r="http://schemas.openxmlformats.org/officeDocument/2006/relationships" xmlns:p188="http://schemas.microsoft.com/office/powerpoint/2018/8/main">
  <p188:cm id="{D5C5090E-131B-44D9-A0FC-DC64DBD11CFD}" authorId="{E0D8B23A-A95D-9960-FC86-1863401682E3}" status="resolved" created="2026-08-25T15:22:03.946" complete="100000">
    <pc:sldMkLst xmlns:pc="http://schemas.microsoft.com/office/powerpoint/2013/main/command">
      <pc:docMk/>
      <pc:sldMk cId="0" sldId="270"/>
    </pc:sldMkLst>
    <p188:txBody>
      <a:bodyPr/>
      <a:lstStyle/>
      <a:p>
        <a:r>
          <a:rPr lang="en-US"/>
          <a:t>Euro to USD</a:t>
        </a:r>
      </a:p>
    </p188:txBody>
  </p188:cm>
</p188:cmLst>
</file>

<file path=ppt/comments/modernComment_10F_0.xml><?xml version="1.0" encoding="utf-8"?>
<p188:cmLst xmlns:a="http://schemas.openxmlformats.org/drawingml/2006/main" xmlns:r="http://schemas.openxmlformats.org/officeDocument/2006/relationships" xmlns:p188="http://schemas.microsoft.com/office/powerpoint/2018/8/main">
  <p188:cm id="{B8A3EE4A-5033-4B45-92DF-7C178B2A2DE3}" authorId="{E0D8B23A-A95D-9960-FC86-1863401682E3}" status="resolved" created="2026-08-25T15:22:16.084" complete="100000">
    <pc:sldMkLst xmlns:pc="http://schemas.microsoft.com/office/powerpoint/2013/main/command">
      <pc:docMk/>
      <pc:sldMk cId="0" sldId="271"/>
    </pc:sldMkLst>
    <p188:txBody>
      <a:bodyPr/>
      <a:lstStyle/>
      <a:p>
        <a:r>
          <a:rPr lang="en-US"/>
          <a:t>Euro to USD</a:t>
        </a:r>
      </a:p>
    </p188:txBody>
  </p188:cm>
</p188:cmLst>
</file>

<file path=ppt/comments/modernComment_101_0.xml><?xml version="1.0" encoding="utf-8"?>
<p188:cmLst xmlns:a="http://schemas.openxmlformats.org/drawingml/2006/main" xmlns:r="http://schemas.openxmlformats.org/officeDocument/2006/relationships" xmlns:p188="http://schemas.microsoft.com/office/powerpoint/2018/8/main">
  <p188:cm id="{A2CBB7BE-1894-44BE-8A80-DB329E247287}" authorId="{7FC113B0-2A97-84AA-D74A-10752F8F5FD4}" status="resolved" created="2026-09-02T14:44:03.609" complete="100000">
    <pc:sldMkLst xmlns:pc="http://schemas.microsoft.com/office/powerpoint/2013/main/command">
      <pc:docMk/>
      <pc:sldMk cId="0" sldId="257"/>
    </pc:sldMkLst>
    <p188:replyLst>
      <p188:reply id="{3C27C27D-765A-4C64-82FD-16B0BF6647CC}" authorId="{F7BF38F2-DDE0-92EB-ECED-30B4F1613EDB}" created="2026-09-02T16:59:43.085">
        <p188:txBody>
          <a:bodyPr/>
          <a:lstStyle/>
          <a:p>
            <a:r>
              <a:rPr lang="en-US"/>
              <a:t>Hi Miriam! Were you using the desktop version? The online version ruins the format for some reason</a:t>
            </a:r>
          </a:p>
        </p188:txBody>
      </p188:reply>
    </p188:replyLst>
    <p188:txBody>
      <a:bodyPr/>
      <a:lstStyle/>
      <a:p>
        <a:r>
          <a:rPr lang="en-US"/>
          <a:t>the contents list does not look correct.</a:t>
        </a:r>
      </a:p>
    </p188:txBody>
  </p188:cm>
</p188:cmLst>
</file>

<file path=ppt/comments/modernComment_104_0.xml><?xml version="1.0" encoding="utf-8"?>
<p188:cmLst xmlns:a="http://schemas.openxmlformats.org/drawingml/2006/main" xmlns:r="http://schemas.openxmlformats.org/officeDocument/2006/relationships" xmlns:p188="http://schemas.microsoft.com/office/powerpoint/2018/8/main">
  <p188:cm id="{B2A9C744-21D2-404F-A695-267FA34A06CD}" authorId="{A30538EB-0B48-2FCF-C1CF-F3A8131BEE7B}" status="resolved" created="2026-08-31T08:09:49.728" complete="100000">
    <ac:deMkLst xmlns:ac="http://schemas.microsoft.com/office/drawing/2013/main/command">
      <pc:docMk xmlns:pc="http://schemas.microsoft.com/office/powerpoint/2013/main/command"/>
      <pc:sldMk xmlns:pc="http://schemas.microsoft.com/office/powerpoint/2013/main/command" cId="0" sldId="260"/>
      <ac:spMk id="191" creationId="{00000000-0000-0000-0000-000000000000}"/>
    </ac:deMkLst>
    <p188:replyLst>
      <p188:reply id="{B7F68363-03DC-46DA-9F91-AE1FE2C64428}" authorId="{F7BF38F2-DDE0-92EB-ECED-30B4F1613EDB}" created="2026-08-31T18:22:05.969">
        <p188:txBody>
          <a:bodyPr/>
          <a:lstStyle/>
          <a:p>
            <a:r>
              <a:rPr lang="en-US"/>
              <a:t>May have been related to the web version! The table is reflecting well on the desktop version. Thanks!</a:t>
            </a:r>
          </a:p>
        </p188:txBody>
      </p188:reply>
    </p188:replyLst>
    <p188:txBody>
      <a:bodyPr/>
      <a:lstStyle/>
      <a:p>
        <a:r>
          <a:rPr lang="en-US"/>
          <a:t>The details on the invoice don't look great, even in presentation mode. May be re-adjust the columns ?</a:t>
        </a:r>
      </a:p>
    </p188:txBody>
  </p188:cm>
  <p188:cm id="{D4035457-46F8-4EFA-9113-1FE8C25948F3}" authorId="{E2705BB8-F533-62A4-A135-4C1D3FAA2B24}" status="resolved" created="2026-09-15T17:19:33.741" complete="100000">
    <pc:sldMkLst xmlns:pc="http://schemas.microsoft.com/office/powerpoint/2013/main/command">
      <pc:docMk/>
      <pc:sldMk cId="0" sldId="260"/>
    </pc:sldMkLst>
    <p188:txBody>
      <a:bodyPr/>
      <a:lstStyle/>
      <a:p>
        <a:r>
          <a:rPr lang="en-US"/>
          <a:t>Delete. Say “in case of not having the Standardized Manufacturer Product PID (S-PID)</a:t>
        </a:r>
      </a:p>
    </p188:txBody>
    <p188:extLst>
      <p:ext xmlns:p="http://schemas.openxmlformats.org/presentationml/2006/main" uri="{57CB4572-C831-44C2-8A1C-0ADB6CCDFE69}">
        <p223:reactions xmlns:p223="http://schemas.microsoft.com/office/powerpoint/2022/03/main">
          <p223:rxn type="👍">
            <p223:instance time="2026-09-15T18:23:16.749" authorId="{F7BF38F2-DDE0-92EB-ECED-30B4F1613EDB}"/>
          </p223:rxn>
        </p223:reactions>
      </p:ext>
    </p188:extLst>
  </p188:cm>
</p188:cmLst>
</file>

<file path=ppt/comments/modernComment_105_0.xml><?xml version="1.0" encoding="utf-8"?>
<p188:cmLst xmlns:a="http://schemas.openxmlformats.org/drawingml/2006/main" xmlns:r="http://schemas.openxmlformats.org/officeDocument/2006/relationships" xmlns:p188="http://schemas.microsoft.com/office/powerpoint/2018/8/main">
  <p188:cm id="{54D5CDD3-EAE9-40EF-BF69-9EA9D72D8BE3}" authorId="{A30538EB-0B48-2FCF-C1CF-F3A8131BEE7B}" status="resolved" created="2026-08-31T08:11:55.346" complete="100000">
    <pc:sldMkLst xmlns:pc="http://schemas.microsoft.com/office/powerpoint/2013/main/command">
      <pc:docMk/>
      <pc:sldMk cId="0" sldId="261"/>
    </pc:sldMkLst>
    <p188:txBody>
      <a:bodyPr/>
      <a:lstStyle/>
      <a:p>
        <a:r>
          <a:rPr lang="en-US"/>
          <a:t>Value of the UHF is not yet known, it is still under discussion, should be a range between 2 to 4 EUR.</a:t>
        </a:r>
      </a:p>
    </p188:txBody>
  </p188:cm>
  <p188:cm id="{E8C0F2C5-0632-40E5-8165-28C25F3670AE}" authorId="{A30538EB-0B48-2FCF-C1CF-F3A8131BEE7B}" status="resolved" created="2026-08-31T08:14:03.979" complete="100000">
    <ac:deMkLst xmlns:ac="http://schemas.microsoft.com/office/drawing/2013/main/command">
      <pc:docMk xmlns:pc="http://schemas.microsoft.com/office/powerpoint/2013/main/command"/>
      <pc:sldMk xmlns:pc="http://schemas.microsoft.com/office/powerpoint/2013/main/command" cId="0" sldId="261"/>
      <ac:spMk id="12" creationId="{00000000-0000-0000-0000-000000000000}"/>
    </ac:deMkLst>
    <p188:txBody>
      <a:bodyPr/>
      <a:lstStyle/>
      <a:p>
        <a:r>
          <a:rPr lang="en-US"/>
          <a:t>France stopped the national handling fee on the 1st of July. Romania still apply a logistic fee, Italy should start a national handling fee in October (not to mention all this, just to mention currently only Romania does it).</a:t>
        </a:r>
      </a:p>
    </p188:txBody>
    <p188:extLst>
      <p:ext xmlns:p="http://schemas.openxmlformats.org/presentationml/2006/main" uri="{57CB4572-C831-44C2-8A1C-0ADB6CCDFE69}">
        <p223:reactions xmlns:p223="http://schemas.microsoft.com/office/powerpoint/2022/03/main">
          <p223:rxn type="👍">
            <p223:instance time="2026-08-31T13:46:28.174" authorId="{F7BF38F2-DDE0-92EB-ECED-30B4F1613EDB}"/>
          </p223:rxn>
        </p223:reactions>
      </p:ext>
    </p188:extLst>
  </p188:cm>
  <p188:cm id="{3D15B36C-B84C-494C-8FDC-D4A6B6A45E4C}" authorId="{E2705BB8-F533-62A4-A135-4C1D3FAA2B24}" status="resolved" created="2026-09-15T17:08:29.159" complete="100000">
    <ac:txMkLst xmlns:ac="http://schemas.microsoft.com/office/drawing/2013/main/command">
      <pc:docMk xmlns:pc="http://schemas.microsoft.com/office/powerpoint/2013/main/command"/>
      <pc:sldMk xmlns:pc="http://schemas.microsoft.com/office/powerpoint/2013/main/command" cId="0" sldId="261"/>
      <ac:spMk id="8" creationId="{00000000-0000-0000-0000-000000000000}"/>
      <ac:txMk cp="59" len="10">
        <ac:context len="160" hash="284523983"/>
      </ac:txMk>
    </ac:txMkLst>
    <p188:pos x="4893401" y="259741"/>
    <p188:txBody>
      <a:bodyPr/>
      <a:lstStyle/>
      <a:p>
        <a:r>
          <a:rPr lang="en-US"/>
          <a:t>Again, do you want to use $$ since it fluctuates?</a:t>
        </a:r>
      </a:p>
    </p188:txBody>
  </p188:cm>
  <p188:cm id="{057F3EAF-DC90-454B-A168-36AFB616F89B}" authorId="{E2705BB8-F533-62A4-A135-4C1D3FAA2B24}" status="resolved" created="2026-09-15T17:09:29.560" complete="100000">
    <ac:txMkLst xmlns:ac="http://schemas.microsoft.com/office/drawing/2013/main/command">
      <pc:docMk xmlns:pc="http://schemas.microsoft.com/office/powerpoint/2013/main/command"/>
      <pc:sldMk xmlns:pc="http://schemas.microsoft.com/office/powerpoint/2013/main/command" cId="0" sldId="261"/>
      <ac:spMk id="12" creationId="{00000000-0000-0000-0000-000000000000}"/>
      <ac:txMk cp="131" len="21">
        <ac:context len="275" hash="811831765"/>
      </ac:txMk>
    </ac:txMkLst>
    <p188:pos x="2172157" y="1258687"/>
    <p188:txBody>
      <a:bodyPr/>
      <a:lstStyle/>
      <a:p>
        <a:r>
          <a:rPr lang="en-US"/>
          <a:t>Agree with Giuseppe’s comment, recommend adding “currently” before Romania.</a:t>
        </a:r>
      </a:p>
    </p188:txBody>
    <p188:extLst>
      <p:ext xmlns:p="http://schemas.openxmlformats.org/presentationml/2006/main" uri="{57CB4572-C831-44C2-8A1C-0ADB6CCDFE69}">
        <p223:reactions xmlns:p223="http://schemas.microsoft.com/office/powerpoint/2022/03/main">
          <p223:rxn type="👍">
            <p223:instance time="2026-09-15T18:24:05.761" authorId="{F7BF38F2-DDE0-92EB-ECED-30B4F1613EDB}"/>
          </p223:rxn>
        </p223:reactions>
      </p:ext>
    </p188:extLst>
  </p188:cm>
</p188:cmLst>
</file>

<file path=ppt/comments/modernComment_106_0.xml><?xml version="1.0" encoding="utf-8"?>
<p188:cmLst xmlns:a="http://schemas.openxmlformats.org/drawingml/2006/main" xmlns:r="http://schemas.openxmlformats.org/officeDocument/2006/relationships" xmlns:p188="http://schemas.microsoft.com/office/powerpoint/2018/8/main">
  <p188:cm id="{E5AD865A-3152-4363-A924-F6E9BEE37F5F}" authorId="{E2705BB8-F533-62A4-A135-4C1D3FAA2B24}" created="2026-09-15T17:10:37.333">
    <ac:txMkLst xmlns:ac="http://schemas.microsoft.com/office/drawing/2013/main/command">
      <pc:docMk xmlns:pc="http://schemas.microsoft.com/office/powerpoint/2013/main/command"/>
      <pc:sldMk xmlns:pc="http://schemas.microsoft.com/office/powerpoint/2013/main/command" cId="0" sldId="262"/>
      <ac:spMk id="16" creationId="{00000000-0000-0000-0000-000000000000}"/>
      <ac:txMk cp="196" len="24">
        <ac:context len="515" hash="1438736626"/>
      </ac:txMk>
    </ac:txMkLst>
    <p188:pos x="2285758" y="1534903"/>
    <p188:replyLst>
      <p188:reply id="{2CFD1F70-E37D-4F03-8CB3-170FF9AA4636}" authorId="{F7BF38F2-DDE0-92EB-ECED-30B4F1613EDB}" created="2026-09-15T18:25:29.828">
        <p188:txBody>
          <a:bodyPr/>
          <a:lstStyle/>
          <a:p>
            <a:r>
              <a:rPr lang="en-US"/>
              <a:t>I would prefer to spell it out in case sales uses any of these slides alone. Thoughts?</a:t>
            </a:r>
          </a:p>
        </p188:txBody>
      </p188:reply>
    </p188:replyLst>
    <p188:txBody>
      <a:bodyPr/>
      <a:lstStyle/>
      <a:p>
        <a:r>
          <a:rPr lang="en-US"/>
          <a:t>Use PID, this jumps out better and we spent the last few slides talking about “PID”</a:t>
        </a:r>
      </a:p>
    </p188:txBody>
  </p188:cm>
</p188:cmLst>
</file>

<file path=ppt/comments/modernComment_107_0.xml><?xml version="1.0" encoding="utf-8"?>
<p188:cmLst xmlns:a="http://schemas.openxmlformats.org/drawingml/2006/main" xmlns:r="http://schemas.openxmlformats.org/officeDocument/2006/relationships" xmlns:p188="http://schemas.microsoft.com/office/powerpoint/2018/8/main">
  <p188:cm id="{E0042C9A-53FB-4A97-B5DF-68D1F4A6B3A2}" authorId="{9F20BCB5-0A6F-CC3F-F3CF-78308299CC13}" status="resolved" created="2026-08-31T08:42:53.004" complete="100000">
    <ac:txMkLst xmlns:ac="http://schemas.microsoft.com/office/drawing/2013/main/command">
      <pc:docMk xmlns:pc="http://schemas.microsoft.com/office/powerpoint/2013/main/command"/>
      <pc:sldMk xmlns:pc="http://schemas.microsoft.com/office/powerpoint/2013/main/command" cId="0" sldId="263"/>
      <ac:spMk id="35" creationId="{00000000-0000-0000-0000-000000000000}"/>
      <ac:txMk cp="150" len="5">
        <ac:context len="326" hash="3345735714"/>
      </ac:txMk>
    </ac:txMkLst>
    <p188:pos x="2846152" y="762384"/>
    <p188:txBody>
      <a:bodyPr/>
      <a:lstStyle/>
      <a:p>
        <a:r>
          <a:rPr lang="en-US"/>
          <a:t>will instead of may</a:t>
        </a:r>
      </a:p>
    </p188:txBody>
    <p188:extLst>
      <p:ext xmlns:p="http://schemas.openxmlformats.org/presentationml/2006/main" uri="{57CB4572-C831-44C2-8A1C-0ADB6CCDFE69}">
        <p223:reactions xmlns:p223="http://schemas.microsoft.com/office/powerpoint/2022/03/main">
          <p223:rxn type="👍">
            <p223:instance time="2026-08-31T13:47:51.056" authorId="{F7BF38F2-DDE0-92EB-ECED-30B4F1613EDB}"/>
          </p223:rxn>
        </p223:reactions>
      </p:ext>
    </p188:extLst>
  </p188:cm>
  <p188:cm id="{E293788B-A9B2-4456-ABE3-E7D6496BDEE2}" authorId="{E2705BB8-F533-62A4-A135-4C1D3FAA2B24}" created="2026-09-15T17:18:50.791">
    <pc:sldMkLst xmlns:pc="http://schemas.microsoft.com/office/powerpoint/2013/main/command">
      <pc:docMk/>
      <pc:sldMk cId="0" sldId="263"/>
    </pc:sldMkLst>
    <p188:txBody>
      <a:bodyPr/>
      <a:lstStyle/>
      <a:p>
        <a:r>
          <a:rPr lang="en-US"/>
          <a:t>PIDs</a:t>
        </a:r>
      </a:p>
    </p188:txBody>
  </p188:cm>
</p188:cmLst>
</file>

<file path=ppt/comments/modernComment_109_0.xml><?xml version="1.0" encoding="utf-8"?>
<p188:cmLst xmlns:a="http://schemas.openxmlformats.org/drawingml/2006/main" xmlns:r="http://schemas.openxmlformats.org/officeDocument/2006/relationships" xmlns:p188="http://schemas.microsoft.com/office/powerpoint/2018/8/main">
  <p188:cm id="{140CD668-9069-4D84-8312-C3BF01028AE8}" authorId="{E0D8B23A-A95D-9960-FC86-1863401682E3}" status="resolved" created="2026-08-25T15:18:29.325" complete="100000">
    <pc:sldMkLst xmlns:pc="http://schemas.microsoft.com/office/powerpoint/2013/main/command">
      <pc:docMk/>
      <pc:sldMk cId="0" sldId="265"/>
    </pc:sldMkLst>
    <p188:txBody>
      <a:bodyPr/>
      <a:lstStyle/>
      <a:p>
        <a:r>
          <a:rPr lang="en-US"/>
          <a:t>Put a comma after 2026 in both of those that are highlighted</a:t>
        </a:r>
      </a:p>
    </p188:txBody>
  </p188:cm>
  <p188:cm id="{D73B8309-6046-440A-A73C-FAA3DE540216}" authorId="{E2705BB8-F533-62A4-A135-4C1D3FAA2B24}" created="2026-09-15T17:16:57.620">
    <ac:txMkLst xmlns:ac="http://schemas.microsoft.com/office/drawing/2013/main/command">
      <pc:docMk xmlns:pc="http://schemas.microsoft.com/office/powerpoint/2013/main/command"/>
      <pc:sldMk xmlns:pc="http://schemas.microsoft.com/office/powerpoint/2013/main/command" cId="0" sldId="265"/>
      <ac:spMk id="6" creationId="{00000000-0000-0000-0000-000000000000}"/>
      <ac:txMk cp="758" len="27">
        <ac:context len="1366" hash="29808522"/>
      </ac:txMk>
    </ac:txMkLst>
    <p188:pos x="3751856" y="2714770"/>
    <p188:txBody>
      <a:bodyPr/>
      <a:lstStyle/>
      <a:p>
        <a:r>
          <a:rPr lang="en-US"/>
          <a:t>PIDs</a:t>
        </a:r>
      </a:p>
    </p188:txBody>
  </p188:cm>
  <p188:cm id="{6929E360-B24B-467E-B3A7-A8FDD1437BC5}" authorId="{E2705BB8-F533-62A4-A135-4C1D3FAA2B24}" created="2026-09-15T17:17:05.741">
    <ac:txMkLst xmlns:ac="http://schemas.microsoft.com/office/drawing/2013/main/command">
      <pc:docMk xmlns:pc="http://schemas.microsoft.com/office/powerpoint/2013/main/command"/>
      <pc:sldMk xmlns:pc="http://schemas.microsoft.com/office/powerpoint/2013/main/command" cId="0" sldId="265"/>
      <ac:spMk id="6" creationId="{00000000-0000-0000-0000-000000000000}"/>
      <ac:txMk cp="879" len="27">
        <ac:context len="1366" hash="29808522"/>
      </ac:txMk>
    </ac:txMkLst>
    <p188:pos x="3980456" y="3223924"/>
    <p188:txBody>
      <a:bodyPr/>
      <a:lstStyle/>
      <a:p>
        <a:r>
          <a:rPr lang="en-US"/>
          <a:t>PIDs</a:t>
        </a:r>
      </a:p>
    </p188:txBody>
  </p188:cm>
</p188:cmLst>
</file>

<file path=ppt/comments/modernComment_111_9F3A852E.xml><?xml version="1.0" encoding="utf-8"?>
<p188:cmLst xmlns:a="http://schemas.openxmlformats.org/drawingml/2006/main" xmlns:r="http://schemas.openxmlformats.org/officeDocument/2006/relationships" xmlns:p188="http://schemas.microsoft.com/office/powerpoint/2018/8/main">
  <p188:cm id="{DE5B229B-FBB9-46A0-AF2E-28BE44A558AA}" authorId="{A30538EB-0B48-2FCF-C1CF-F3A8131BEE7B}" status="resolved" created="2026-08-31T08:03:46.580" complete="100000">
    <ac:txMkLst xmlns:ac="http://schemas.microsoft.com/office/drawing/2013/main/command">
      <pc:docMk xmlns:pc="http://schemas.microsoft.com/office/powerpoint/2013/main/command"/>
      <pc:sldMk xmlns:pc="http://schemas.microsoft.com/office/powerpoint/2013/main/command" cId="2671412526" sldId="273"/>
      <ac:spMk id="5" creationId="{9ADDB935-B310-5B79-1C85-E7BAB09CCF96}"/>
      <ac:txMk cp="36" len="3">
        <ac:context len="107" hash="2204362757"/>
      </ac:txMk>
    </ac:txMkLst>
    <p188:pos x="1599013" y="556511"/>
    <p188:txBody>
      <a:bodyPr/>
      <a:lstStyle/>
      <a:p>
        <a:r>
          <a:rPr lang="en-US"/>
          <a:t>Should be B2B</a:t>
        </a:r>
      </a:p>
    </p188:txBody>
    <p188:extLst>
      <p:ext xmlns:p="http://schemas.openxmlformats.org/presentationml/2006/main" uri="{57CB4572-C831-44C2-8A1C-0ADB6CCDFE69}">
        <p223:reactions xmlns:p223="http://schemas.microsoft.com/office/powerpoint/2022/03/main">
          <p223:rxn type="👍">
            <p223:instance time="2026-08-31T13:44:14.809" authorId="{F7BF38F2-DDE0-92EB-ECED-30B4F1613EDB}"/>
          </p223:rxn>
        </p223:reactions>
      </p:ext>
    </p188:extLst>
  </p188:cm>
  <p188:cm id="{67DDF91B-E8D8-40FB-A22D-72A5899C6059}" authorId="{7FC113B0-2A97-84AA-D74A-10752F8F5FD4}" status="resolved" created="2026-09-02T14:44:22.953" complete="100000">
    <ac:txMkLst xmlns:ac="http://schemas.microsoft.com/office/drawing/2013/main/command">
      <pc:docMk xmlns:pc="http://schemas.microsoft.com/office/powerpoint/2013/main/command"/>
      <pc:sldMk xmlns:pc="http://schemas.microsoft.com/office/powerpoint/2013/main/command" cId="2671412526" sldId="273"/>
      <ac:spMk id="7" creationId="{CEFDD74F-3F76-BE23-28D7-42F98CDE886E}"/>
      <ac:txMk cp="221" len="3">
        <ac:context len="231" hash="2882491091"/>
      </ac:txMk>
    </ac:txMkLst>
    <p188:pos x="3716427" y="852431"/>
    <p188:txBody>
      <a:bodyPr/>
      <a:lstStyle/>
      <a:p>
        <a:r>
          <a:rPr lang="en-US"/>
          <a:t>ended</a:t>
        </a:r>
      </a:p>
    </p188:txBody>
    <p188:extLst>
      <p:ext xmlns:p="http://schemas.openxmlformats.org/presentationml/2006/main" uri="{57CB4572-C831-44C2-8A1C-0ADB6CCDFE69}">
        <p223:reactions xmlns:p223="http://schemas.microsoft.com/office/powerpoint/2022/03/main">
          <p223:rxn type="👍">
            <p223:instance time="2026-09-02T16:59:53.410" authorId="{F7BF38F2-DDE0-92EB-ECED-30B4F1613EDB}"/>
          </p223:rxn>
        </p223:reactions>
      </p:ext>
    </p188:extLst>
  </p188:cm>
</p188:cmLst>
</file>

<file path=ppt/comments/modernComment_112_3DE47499.xml><?xml version="1.0" encoding="utf-8"?>
<p188:cmLst xmlns:a="http://schemas.openxmlformats.org/drawingml/2006/main" xmlns:r="http://schemas.openxmlformats.org/officeDocument/2006/relationships" xmlns:p188="http://schemas.microsoft.com/office/powerpoint/2018/8/main">
  <p188:cm id="{E20B3466-7AF5-45E0-968E-1375A86ED04D}" authorId="{E2705BB8-F533-62A4-A135-4C1D3FAA2B24}" created="2026-09-15T17:06:41.846">
    <ac:txMkLst xmlns:ac="http://schemas.microsoft.com/office/drawing/2013/main/command">
      <pc:docMk xmlns:pc="http://schemas.microsoft.com/office/powerpoint/2013/main/command"/>
      <pc:sldMk xmlns:pc="http://schemas.microsoft.com/office/powerpoint/2013/main/command" cId="1038382233" sldId="274"/>
      <ac:spMk id="6" creationId="{4FE3EAC5-39B5-0067-9EDB-62963DD01CF3}"/>
      <ac:txMk cp="26" len="5">
        <ac:context len="46" hash="341738339"/>
      </ac:txMk>
    </ac:txMkLst>
    <p188:pos x="6483401" y="460957"/>
    <p188:replyLst>
      <p188:reply id="{F1183700-ECFB-4B07-877C-A0E58D91B209}" authorId="{F7BF38F2-DDE0-92EB-ECED-30B4F1613EDB}" created="2026-09-15T18:13:15.172">
        <p188:txBody>
          <a:bodyPr/>
          <a:lstStyle/>
          <a:p>
            <a:r>
              <a:rPr lang="en-US"/>
              <a:t>We were asked to keep these in when we first adapted, especially since these are for a US audience. Are you okay with keeping?</a:t>
            </a:r>
          </a:p>
        </p188:txBody>
      </p188:reply>
    </p188:replyLst>
    <p188:txBody>
      <a:bodyPr/>
      <a:lstStyle/>
      <a:p>
        <a:r>
          <a:rPr lang="en-US"/>
          <a:t>Do we want the US conversion?</a:t>
        </a:r>
      </a:p>
    </p188:txBody>
  </p188:cm>
</p188:cmLst>
</file>

<file path=ppt/comments/modernComment_117_B0350998.xml><?xml version="1.0" encoding="utf-8"?>
<p188:cmLst xmlns:a="http://schemas.openxmlformats.org/drawingml/2006/main" xmlns:r="http://schemas.openxmlformats.org/officeDocument/2006/relationships" xmlns:p188="http://schemas.microsoft.com/office/powerpoint/2018/8/main">
  <p188:cm id="{B586F8FC-7018-4AC7-B2CE-05D90847F0F8}" authorId="{9F20BCB5-0A6F-CC3F-F3CF-78308299CC13}" status="resolved" created="2026-08-31T08:49:35.987">
    <ac:txMkLst xmlns:ac="http://schemas.microsoft.com/office/drawing/2013/main/command">
      <pc:docMk xmlns:pc="http://schemas.microsoft.com/office/powerpoint/2013/main/command"/>
      <pc:sldMk xmlns:pc="http://schemas.microsoft.com/office/powerpoint/2013/main/command" cId="4270686207" sldId="278"/>
      <ac:spMk id="39" creationId="{ADB376A6-365C-C5E1-05F0-693DCD9981F0}"/>
      <ac:txMk cp="318" len="21">
        <ac:context len="576" hash="605681190"/>
      </ac:txMk>
    </ac:txMkLst>
    <p188:txBody>
      <a:bodyPr/>
      <a:lstStyle/>
      <a:p>
        <a:r>
          <a:rPr lang="en-US"/>
          <a:t>Please replace the existing link by the new one: https://developer.fedex.com/wirc/browser/#/en-nl/catalog/regulatory/docs </a:t>
        </a:r>
      </a:p>
    </p188:txBody>
    <p188:extLst>
      <p:ext xmlns:p="http://schemas.openxmlformats.org/presentationml/2006/main" uri="{57CB4572-C831-44C2-8A1C-0ADB6CCDFE69}">
        <p223:reactions xmlns:p223="http://schemas.microsoft.com/office/powerpoint/2022/03/main">
          <p223:rxn type="👍">
            <p223:instance time="2026-08-31T13:44:51.321" authorId="{F7BF38F2-DDE0-92EB-ECED-30B4F1613EDB}"/>
          </p223:rxn>
        </p223:reactions>
      </p:ext>
    </p188:extLst>
  </p188:cm>
  <p188:cm id="{2E914BBF-2797-4A58-83B6-07A8F98E95BF}" authorId="{F7BF38F2-DDE0-92EB-ECED-30B4F1613EDB}" created="2026-09-10T21:37:47.891">
    <ac:txMkLst xmlns:ac="http://schemas.microsoft.com/office/drawing/2013/main/command">
      <pc:docMk xmlns:pc="http://schemas.microsoft.com/office/powerpoint/2013/main/command"/>
      <pc:sldMk xmlns:pc="http://schemas.microsoft.com/office/powerpoint/2013/main/command" cId="2956265880" sldId="279"/>
      <ac:spMk id="7" creationId="{805413C1-E491-34EF-CCA6-028E2B3A55BC}"/>
      <ac:txMk cp="6" len="5">
        <ac:context len="48" hash="4040800077"/>
      </ac:txMk>
    </ac:txMkLst>
    <p188:pos x="892973" y="373708"/>
    <p188:txBody>
      <a:bodyPr/>
      <a:lstStyle/>
      <a:p>
        <a:r>
          <a:rPr lang="en-US"/>
          <a:t>INSERT ONE PAGER LINK</a:t>
        </a:r>
      </a:p>
    </p188:txBody>
  </p188:cm>
  <p188:cm id="{50B1E433-F56B-431D-B42D-133A599F44B4}" authorId="{E2705BB8-F533-62A4-A135-4C1D3FAA2B24}" status="resolved" created="2026-09-11T16:26:50.244" complete="100000">
    <pc:sldMkLst xmlns:pc="http://schemas.microsoft.com/office/powerpoint/2013/main/command">
      <pc:docMk/>
      <pc:sldMk cId="2956265880" sldId="279"/>
    </pc:sldMkLst>
    <p188:replyLst>
      <p188:reply id="{5D9B95AC-B9F8-493A-8F25-08F27235A3C8}" authorId="{F7BF38F2-DDE0-92EB-ECED-30B4F1613EDB}" created="2026-09-15T18:14:15.706">
        <p188:txBody>
          <a:bodyPr/>
          <a:lstStyle/>
          <a:p>
            <a:r>
              <a:rPr lang="en-US"/>
              <a:t>This was a copy-paste error on my end! Thanks for flagging I have adjusted to the correct examples</a:t>
            </a:r>
          </a:p>
        </p188:txBody>
      </p188:reply>
    </p188:replyLst>
    <p188:txBody>
      <a:bodyPr/>
      <a:lstStyle/>
      <a:p>
        <a:r>
          <a:rPr lang="en-US"/>
          <a:t>Suggest not using the same example as the NSPID for SPID, or vice-versa unless both will always be the same. Could cause some confusion as customers could apply the same NSPID to SPID even where an SPID doesn’t exist</a:t>
        </a:r>
      </a:p>
    </p188:txBody>
  </p188:cm>
  <p188:cm id="{EA1D2C0C-B564-4C58-BD70-37D5BBF2B36F}" authorId="{E2705BB8-F533-62A4-A135-4C1D3FAA2B24}" status="resolved" created="2026-09-15T17:06:24.801" complete="100000">
    <ac:txMkLst xmlns:ac="http://schemas.microsoft.com/office/drawing/2013/main/command">
      <pc:docMk xmlns:pc="http://schemas.microsoft.com/office/powerpoint/2013/main/command"/>
      <pc:sldMk xmlns:pc="http://schemas.microsoft.com/office/powerpoint/2013/main/command" cId="2956265880" sldId="279"/>
      <ac:spMk id="45" creationId="{6738520D-4D5D-4C2F-BC9C-E363583468BC}"/>
      <ac:txMk cp="6" len="27">
        <ac:context len="111" hash="3820250914"/>
      </ac:txMk>
    </ac:txMkLst>
    <p188:pos x="2500171" y="465466"/>
    <p188:txBody>
      <a:bodyPr/>
      <a:lstStyle/>
      <a:p>
        <a:r>
          <a:rPr lang="en-US"/>
          <a:t>For M-PID and NSPID - put “Mandatory” in red at the top. For SPID, put “Mandatory if it exists.” 
Also, in SPID, but a Red Triangle/Caution symbol before the italics. Also rather than italics, make it bold.</a:t>
        </a:r>
      </a:p>
    </p188:txBody>
    <p188:extLst>
      <p:ext xmlns:p="http://schemas.openxmlformats.org/presentationml/2006/main" uri="{57CB4572-C831-44C2-8A1C-0ADB6CCDFE69}">
        <p223:reactions xmlns:p223="http://schemas.microsoft.com/office/powerpoint/2022/03/main">
          <p223:rxn type="👍">
            <p223:instance time="2026-09-15T18:21:55.709" authorId="{F7BF38F2-DDE0-92EB-ECED-30B4F1613EDB}"/>
          </p223:rxn>
        </p223:reactions>
      </p:ext>
    </p188:extLst>
  </p188:cm>
</p188:cmLst>
</file>

<file path=ppt/comments/modernComment_118_1613302B.xml><?xml version="1.0" encoding="utf-8"?>
<p188:cmLst xmlns:a="http://schemas.openxmlformats.org/drawingml/2006/main" xmlns:r="http://schemas.openxmlformats.org/officeDocument/2006/relationships" xmlns:p188="http://schemas.microsoft.com/office/powerpoint/2018/8/main">
  <p188:cm id="{2186D24A-9411-489D-95EC-8FB8437CEA6D}" authorId="{F7BF38F2-DDE0-92EB-ECED-30B4F1613EDB}" created="2026-09-10T21:38:01.851">
    <ac:txMkLst xmlns:ac="http://schemas.microsoft.com/office/drawing/2013/main/command">
      <pc:docMk xmlns:pc="http://schemas.microsoft.com/office/powerpoint/2013/main/command"/>
      <pc:sldMk xmlns:pc="http://schemas.microsoft.com/office/powerpoint/2013/main/command" cId="370356267" sldId="280"/>
      <ac:spMk id="21" creationId="{3EEABE4F-5706-F552-D40A-E73AD840BB4E}"/>
      <ac:txMk cp="328" len="41">
        <ac:context len="632" hash="2387981229"/>
      </ac:txMk>
    </ac:txMkLst>
    <p188:pos x="5001974" y="2009982"/>
    <p188:txBody>
      <a:bodyPr/>
      <a:lstStyle/>
      <a:p>
        <a:r>
          <a:rPr lang="en-US"/>
          <a:t>REPLACE WITH US LINKS ONCE AVAILABLE</a:t>
        </a:r>
      </a:p>
    </p188:txBody>
  </p188:cm>
  <p188:cm id="{585A0AC2-B868-4A68-BDFD-8D75CF4FE4A6}" authorId="{E2705BB8-F533-62A4-A135-4C1D3FAA2B24}" status="resolved" created="2026-09-15T17:07:15.922" complete="100000">
    <ac:txMkLst xmlns:ac="http://schemas.microsoft.com/office/drawing/2013/main/command">
      <pc:docMk xmlns:pc="http://schemas.microsoft.com/office/powerpoint/2013/main/command"/>
      <pc:sldMk xmlns:pc="http://schemas.microsoft.com/office/powerpoint/2013/main/command" cId="370356267" sldId="280"/>
      <ac:spMk id="25" creationId="{8CB904BF-6B5D-FA30-B8CE-A8709A4ACB2E}"/>
      <ac:txMk cp="174" len="13">
        <ac:context len="193" hash="3871417053"/>
      </ac:txMk>
    </ac:txMkLst>
    <p188:pos x="2338216" y="966332"/>
    <p188:txBody>
      <a:bodyPr/>
      <a:lstStyle/>
      <a:p>
        <a:r>
          <a:rPr lang="en-US"/>
          <a:t>“state ‘No’”</a:t>
        </a:r>
      </a:p>
    </p188:txBody>
    <p188:extLst>
      <p:ext xmlns:p="http://schemas.openxmlformats.org/presentationml/2006/main" uri="{57CB4572-C831-44C2-8A1C-0ADB6CCDFE69}">
        <p223:reactions xmlns:p223="http://schemas.microsoft.com/office/powerpoint/2022/03/main">
          <p223:rxn type="👍">
            <p223:instance time="2026-09-15T18:12:30.652" authorId="{F7BF38F2-DDE0-92EB-ECED-30B4F1613EDB}"/>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633913" cy="3794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6057900" y="0"/>
            <a:ext cx="4632325" cy="379413"/>
          </a:xfrm>
          <a:prstGeom prst="rect">
            <a:avLst/>
          </a:prstGeom>
        </p:spPr>
        <p:txBody>
          <a:bodyPr vert="horz" lIns="91440" tIns="45720" rIns="91440" bIns="45720" rtlCol="0"/>
          <a:lstStyle>
            <a:lvl1pPr algn="r">
              <a:defRPr sz="1200"/>
            </a:lvl1pPr>
          </a:lstStyle>
          <a:p>
            <a:fld id="{E7A74AF5-AF17-46FA-972B-90A97C331860}" type="datetimeFigureOut">
              <a:rPr lang="en-US" smtClean="0"/>
              <a:t>9/21/2026</a:t>
            </a:fld>
            <a:endParaRPr lang="en-US"/>
          </a:p>
        </p:txBody>
      </p:sp>
      <p:sp>
        <p:nvSpPr>
          <p:cNvPr id="4" name="Slide Image Placeholder 3"/>
          <p:cNvSpPr>
            <a:spLocks noGrp="1" noRot="1" noChangeAspect="1"/>
          </p:cNvSpPr>
          <p:nvPr>
            <p:ph type="sldImg" idx="2"/>
          </p:nvPr>
        </p:nvSpPr>
        <p:spPr>
          <a:xfrm>
            <a:off x="3543300" y="946150"/>
            <a:ext cx="3606800" cy="25511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1069975" y="3640138"/>
            <a:ext cx="8553450" cy="29781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7183438"/>
            <a:ext cx="4633913" cy="37941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6057900" y="7183438"/>
            <a:ext cx="4632325" cy="379412"/>
          </a:xfrm>
          <a:prstGeom prst="rect">
            <a:avLst/>
          </a:prstGeom>
        </p:spPr>
        <p:txBody>
          <a:bodyPr vert="horz" lIns="91440" tIns="45720" rIns="91440" bIns="45720" rtlCol="0" anchor="b"/>
          <a:lstStyle>
            <a:lvl1pPr algn="r">
              <a:defRPr sz="1200"/>
            </a:lvl1pPr>
          </a:lstStyle>
          <a:p>
            <a:fld id="{E2FB91F2-FB57-4444-88B3-2FF1FA45E6A8}" type="slidenum">
              <a:rPr lang="en-US" smtClean="0"/>
              <a:t>‹#›</a:t>
            </a:fld>
            <a:endParaRPr lang="en-US"/>
          </a:p>
        </p:txBody>
      </p:sp>
    </p:spTree>
    <p:extLst>
      <p:ext uri="{BB962C8B-B14F-4D97-AF65-F5344CB8AC3E}">
        <p14:creationId xmlns:p14="http://schemas.microsoft.com/office/powerpoint/2010/main" val="3225491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0D132-9825-1DF5-5C36-5717765794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4249AA-C8CE-39CA-5E7D-4A24466AFDB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31AE72B-1E19-0CA7-2F36-4171CED5801C}"/>
              </a:ext>
            </a:extLst>
          </p:cNvPr>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FFD1EDA-9C81-D56A-9492-F296EE4ABDF8}"/>
              </a:ext>
            </a:extLst>
          </p:cNvPr>
          <p:cNvSpPr>
            <a:spLocks noGrp="1"/>
          </p:cNvSpPr>
          <p:nvPr>
            <p:ph type="sldNum" sz="quarter" idx="5"/>
          </p:nvPr>
        </p:nvSpPr>
        <p:spPr/>
        <p:txBody>
          <a:bodyPr/>
          <a:lstStyle/>
          <a:p>
            <a:pPr defTabSz="942630">
              <a:defRPr/>
            </a:pPr>
            <a:fld id="{F10E305B-824B-4D2E-95E9-874C4E00DC33}" type="slidenum">
              <a:rPr lang="en-GB">
                <a:solidFill>
                  <a:prstClr val="black"/>
                </a:solidFill>
                <a:latin typeface="Calibri" panose="020F0502020204030204"/>
              </a:rPr>
              <a:pPr defTabSz="942630">
                <a:defRPr/>
              </a:pPr>
              <a:t>7</a:t>
            </a:fld>
            <a:endParaRPr lang="en-GB">
              <a:solidFill>
                <a:prstClr val="black"/>
              </a:solidFill>
              <a:latin typeface="Calibri" panose="020F0502020204030204"/>
            </a:endParaRPr>
          </a:p>
        </p:txBody>
      </p:sp>
    </p:spTree>
    <p:extLst>
      <p:ext uri="{BB962C8B-B14F-4D97-AF65-F5344CB8AC3E}">
        <p14:creationId xmlns:p14="http://schemas.microsoft.com/office/powerpoint/2010/main" val="18964525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36675" y="1237717"/>
            <a:ext cx="8020050" cy="2632992"/>
          </a:xfrm>
        </p:spPr>
        <p:txBody>
          <a:bodyPr anchor="b"/>
          <a:lstStyle>
            <a:lvl1pPr algn="ctr">
              <a:defRPr sz="5263"/>
            </a:lvl1pPr>
          </a:lstStyle>
          <a:p>
            <a:r>
              <a:rPr lang="en-US"/>
              <a:t>Click to edit Master title style</a:t>
            </a:r>
          </a:p>
        </p:txBody>
      </p:sp>
      <p:sp>
        <p:nvSpPr>
          <p:cNvPr id="3" name="Subtitle 2"/>
          <p:cNvSpPr>
            <a:spLocks noGrp="1"/>
          </p:cNvSpPr>
          <p:nvPr>
            <p:ph type="subTitle" idx="1"/>
          </p:nvPr>
        </p:nvSpPr>
        <p:spPr>
          <a:xfrm>
            <a:off x="1336675" y="3972247"/>
            <a:ext cx="8020050" cy="1825938"/>
          </a:xfrm>
        </p:spPr>
        <p:txBody>
          <a:bodyPr/>
          <a:lstStyle>
            <a:lvl1pPr marL="0" indent="0" algn="ctr">
              <a:buNone/>
              <a:defRPr sz="2105"/>
            </a:lvl1pPr>
            <a:lvl2pPr marL="401010" indent="0" algn="ctr">
              <a:buNone/>
              <a:defRPr sz="1754"/>
            </a:lvl2pPr>
            <a:lvl3pPr marL="802020" indent="0" algn="ctr">
              <a:buNone/>
              <a:defRPr sz="1579"/>
            </a:lvl3pPr>
            <a:lvl4pPr marL="1203030" indent="0" algn="ctr">
              <a:buNone/>
              <a:defRPr sz="1403"/>
            </a:lvl4pPr>
            <a:lvl5pPr marL="1604040" indent="0" algn="ctr">
              <a:buNone/>
              <a:defRPr sz="1403"/>
            </a:lvl5pPr>
            <a:lvl6pPr marL="2005051" indent="0" algn="ctr">
              <a:buNone/>
              <a:defRPr sz="1403"/>
            </a:lvl6pPr>
            <a:lvl7pPr marL="2406061" indent="0" algn="ctr">
              <a:buNone/>
              <a:defRPr sz="1403"/>
            </a:lvl7pPr>
            <a:lvl8pPr marL="2807071" indent="0" algn="ctr">
              <a:buNone/>
              <a:defRPr sz="1403"/>
            </a:lvl8pPr>
            <a:lvl9pPr marL="3208081" indent="0" algn="ctr">
              <a:buNone/>
              <a:defRPr sz="1403"/>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5576997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762885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9602" y="1885462"/>
            <a:ext cx="9223058" cy="3145935"/>
          </a:xfrm>
        </p:spPr>
        <p:txBody>
          <a:bodyPr anchor="b"/>
          <a:lstStyle>
            <a:lvl1pPr>
              <a:defRPr sz="5263"/>
            </a:lvl1pPr>
          </a:lstStyle>
          <a:p>
            <a:r>
              <a:rPr lang="en-US"/>
              <a:t>Click to edit Master title style</a:t>
            </a:r>
          </a:p>
        </p:txBody>
      </p:sp>
      <p:sp>
        <p:nvSpPr>
          <p:cNvPr id="3" name="Text Placeholder 2"/>
          <p:cNvSpPr>
            <a:spLocks noGrp="1"/>
          </p:cNvSpPr>
          <p:nvPr>
            <p:ph type="body" idx="1"/>
          </p:nvPr>
        </p:nvSpPr>
        <p:spPr>
          <a:xfrm>
            <a:off x="729602" y="5061158"/>
            <a:ext cx="9223058" cy="1654373"/>
          </a:xfrm>
        </p:spPr>
        <p:txBody>
          <a:bodyPr/>
          <a:lstStyle>
            <a:lvl1pPr marL="0" indent="0">
              <a:buNone/>
              <a:defRPr sz="2105">
                <a:solidFill>
                  <a:schemeClr val="tx1">
                    <a:tint val="75000"/>
                  </a:schemeClr>
                </a:solidFill>
              </a:defRPr>
            </a:lvl1pPr>
            <a:lvl2pPr marL="401010" indent="0">
              <a:buNone/>
              <a:defRPr sz="1754">
                <a:solidFill>
                  <a:schemeClr val="tx1">
                    <a:tint val="75000"/>
                  </a:schemeClr>
                </a:solidFill>
              </a:defRPr>
            </a:lvl2pPr>
            <a:lvl3pPr marL="802020" indent="0">
              <a:buNone/>
              <a:defRPr sz="1579">
                <a:solidFill>
                  <a:schemeClr val="tx1">
                    <a:tint val="75000"/>
                  </a:schemeClr>
                </a:solidFill>
              </a:defRPr>
            </a:lvl3pPr>
            <a:lvl4pPr marL="1203030" indent="0">
              <a:buNone/>
              <a:defRPr sz="1403">
                <a:solidFill>
                  <a:schemeClr val="tx1">
                    <a:tint val="75000"/>
                  </a:schemeClr>
                </a:solidFill>
              </a:defRPr>
            </a:lvl4pPr>
            <a:lvl5pPr marL="1604040" indent="0">
              <a:buNone/>
              <a:defRPr sz="1403">
                <a:solidFill>
                  <a:schemeClr val="tx1">
                    <a:tint val="75000"/>
                  </a:schemeClr>
                </a:solidFill>
              </a:defRPr>
            </a:lvl5pPr>
            <a:lvl6pPr marL="2005051" indent="0">
              <a:buNone/>
              <a:defRPr sz="1403">
                <a:solidFill>
                  <a:schemeClr val="tx1">
                    <a:tint val="75000"/>
                  </a:schemeClr>
                </a:solidFill>
              </a:defRPr>
            </a:lvl6pPr>
            <a:lvl7pPr marL="2406061" indent="0">
              <a:buNone/>
              <a:defRPr sz="1403">
                <a:solidFill>
                  <a:schemeClr val="tx1">
                    <a:tint val="75000"/>
                  </a:schemeClr>
                </a:solidFill>
              </a:defRPr>
            </a:lvl7pPr>
            <a:lvl8pPr marL="2807071" indent="0">
              <a:buNone/>
              <a:defRPr sz="1403">
                <a:solidFill>
                  <a:schemeClr val="tx1">
                    <a:tint val="75000"/>
                  </a:schemeClr>
                </a:solidFill>
              </a:defRPr>
            </a:lvl8pPr>
            <a:lvl9pPr marL="3208081" indent="0">
              <a:buNone/>
              <a:defRPr sz="140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628958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35171" y="2013259"/>
            <a:ext cx="4544695" cy="4798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13534" y="2013259"/>
            <a:ext cx="4544695" cy="47985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84722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6564" y="402652"/>
            <a:ext cx="9223058" cy="1461801"/>
          </a:xfrm>
        </p:spPr>
        <p:txBody>
          <a:bodyPr/>
          <a:lstStyle/>
          <a:p>
            <a:r>
              <a:rPr lang="en-US"/>
              <a:t>Click to edit Master title style</a:t>
            </a:r>
          </a:p>
        </p:txBody>
      </p:sp>
      <p:sp>
        <p:nvSpPr>
          <p:cNvPr id="3" name="Text Placeholder 2"/>
          <p:cNvSpPr>
            <a:spLocks noGrp="1"/>
          </p:cNvSpPr>
          <p:nvPr>
            <p:ph type="body" idx="1"/>
          </p:nvPr>
        </p:nvSpPr>
        <p:spPr>
          <a:xfrm>
            <a:off x="736565" y="1853949"/>
            <a:ext cx="4523809" cy="908592"/>
          </a:xfrm>
        </p:spPr>
        <p:txBody>
          <a:bodyPr anchor="b"/>
          <a:lstStyle>
            <a:lvl1pPr marL="0" indent="0">
              <a:buNone/>
              <a:defRPr sz="2105" b="1"/>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4" name="Content Placeholder 3"/>
          <p:cNvSpPr>
            <a:spLocks noGrp="1"/>
          </p:cNvSpPr>
          <p:nvPr>
            <p:ph sz="half" idx="2"/>
          </p:nvPr>
        </p:nvSpPr>
        <p:spPr>
          <a:xfrm>
            <a:off x="736565" y="2762541"/>
            <a:ext cx="4523809" cy="4063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413534" y="1853949"/>
            <a:ext cx="4546088" cy="908592"/>
          </a:xfrm>
        </p:spPr>
        <p:txBody>
          <a:bodyPr anchor="b"/>
          <a:lstStyle>
            <a:lvl1pPr marL="0" indent="0">
              <a:buNone/>
              <a:defRPr sz="2105" b="1"/>
            </a:lvl1pPr>
            <a:lvl2pPr marL="401010" indent="0">
              <a:buNone/>
              <a:defRPr sz="1754" b="1"/>
            </a:lvl2pPr>
            <a:lvl3pPr marL="802020" indent="0">
              <a:buNone/>
              <a:defRPr sz="1579" b="1"/>
            </a:lvl3pPr>
            <a:lvl4pPr marL="1203030" indent="0">
              <a:buNone/>
              <a:defRPr sz="1403" b="1"/>
            </a:lvl4pPr>
            <a:lvl5pPr marL="1604040" indent="0">
              <a:buNone/>
              <a:defRPr sz="1403" b="1"/>
            </a:lvl5pPr>
            <a:lvl6pPr marL="2005051" indent="0">
              <a:buNone/>
              <a:defRPr sz="1403" b="1"/>
            </a:lvl6pPr>
            <a:lvl7pPr marL="2406061" indent="0">
              <a:buNone/>
              <a:defRPr sz="1403" b="1"/>
            </a:lvl7pPr>
            <a:lvl8pPr marL="2807071" indent="0">
              <a:buNone/>
              <a:defRPr sz="1403" b="1"/>
            </a:lvl8pPr>
            <a:lvl9pPr marL="3208081" indent="0">
              <a:buNone/>
              <a:defRPr sz="1403" b="1"/>
            </a:lvl9pPr>
          </a:lstStyle>
          <a:p>
            <a:pPr lvl="0"/>
            <a:r>
              <a:rPr lang="en-US"/>
              <a:t>Click to edit Master text styles</a:t>
            </a:r>
          </a:p>
        </p:txBody>
      </p:sp>
      <p:sp>
        <p:nvSpPr>
          <p:cNvPr id="6" name="Content Placeholder 5"/>
          <p:cNvSpPr>
            <a:spLocks noGrp="1"/>
          </p:cNvSpPr>
          <p:nvPr>
            <p:ph sz="quarter" idx="4"/>
          </p:nvPr>
        </p:nvSpPr>
        <p:spPr>
          <a:xfrm>
            <a:off x="5413534" y="2762541"/>
            <a:ext cx="4546088" cy="4063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416689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63879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22928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564" y="504190"/>
            <a:ext cx="3448900" cy="1764665"/>
          </a:xfrm>
        </p:spPr>
        <p:txBody>
          <a:bodyPr anchor="b"/>
          <a:lstStyle>
            <a:lvl1pPr>
              <a:defRPr sz="2807"/>
            </a:lvl1pPr>
          </a:lstStyle>
          <a:p>
            <a:r>
              <a:rPr lang="en-US"/>
              <a:t>Click to edit Master title style</a:t>
            </a:r>
          </a:p>
        </p:txBody>
      </p:sp>
      <p:sp>
        <p:nvSpPr>
          <p:cNvPr id="3" name="Content Placeholder 2"/>
          <p:cNvSpPr>
            <a:spLocks noGrp="1"/>
          </p:cNvSpPr>
          <p:nvPr>
            <p:ph idx="1"/>
          </p:nvPr>
        </p:nvSpPr>
        <p:spPr>
          <a:xfrm>
            <a:off x="4546088" y="1088911"/>
            <a:ext cx="5413534" cy="5374525"/>
          </a:xfrm>
        </p:spPr>
        <p:txBody>
          <a:bodyPr/>
          <a:lstStyle>
            <a:lvl1pPr>
              <a:defRPr sz="2807"/>
            </a:lvl1pPr>
            <a:lvl2pPr>
              <a:defRPr sz="2456"/>
            </a:lvl2pPr>
            <a:lvl3pPr>
              <a:defRPr sz="2105"/>
            </a:lvl3pPr>
            <a:lvl4pPr>
              <a:defRPr sz="1754"/>
            </a:lvl4pPr>
            <a:lvl5pPr>
              <a:defRPr sz="1754"/>
            </a:lvl5pPr>
            <a:lvl6pPr>
              <a:defRPr sz="1754"/>
            </a:lvl6pPr>
            <a:lvl7pPr>
              <a:defRPr sz="1754"/>
            </a:lvl7pPr>
            <a:lvl8pPr>
              <a:defRPr sz="1754"/>
            </a:lvl8pPr>
            <a:lvl9pPr>
              <a:defRPr sz="175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36564" y="2268855"/>
            <a:ext cx="3448900" cy="4203335"/>
          </a:xfrm>
        </p:spPr>
        <p:txBody>
          <a:bodyPr/>
          <a:lstStyle>
            <a:lvl1pPr marL="0" indent="0">
              <a:buNone/>
              <a:defRPr sz="1403"/>
            </a:lvl1pPr>
            <a:lvl2pPr marL="401010" indent="0">
              <a:buNone/>
              <a:defRPr sz="1228"/>
            </a:lvl2pPr>
            <a:lvl3pPr marL="802020" indent="0">
              <a:buNone/>
              <a:defRPr sz="1053"/>
            </a:lvl3pPr>
            <a:lvl4pPr marL="1203030" indent="0">
              <a:buNone/>
              <a:defRPr sz="877"/>
            </a:lvl4pPr>
            <a:lvl5pPr marL="1604040" indent="0">
              <a:buNone/>
              <a:defRPr sz="877"/>
            </a:lvl5pPr>
            <a:lvl6pPr marL="2005051" indent="0">
              <a:buNone/>
              <a:defRPr sz="877"/>
            </a:lvl6pPr>
            <a:lvl7pPr marL="2406061" indent="0">
              <a:buNone/>
              <a:defRPr sz="877"/>
            </a:lvl7pPr>
            <a:lvl8pPr marL="2807071" indent="0">
              <a:buNone/>
              <a:defRPr sz="877"/>
            </a:lvl8pPr>
            <a:lvl9pPr marL="3208081" indent="0">
              <a:buNone/>
              <a:defRPr sz="877"/>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588904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6564" y="504190"/>
            <a:ext cx="3448900" cy="1764665"/>
          </a:xfrm>
        </p:spPr>
        <p:txBody>
          <a:bodyPr anchor="b"/>
          <a:lstStyle>
            <a:lvl1pPr>
              <a:defRPr sz="2807"/>
            </a:lvl1pPr>
          </a:lstStyle>
          <a:p>
            <a:r>
              <a:rPr lang="en-US"/>
              <a:t>Click to edit Master title style</a:t>
            </a:r>
          </a:p>
        </p:txBody>
      </p:sp>
      <p:sp>
        <p:nvSpPr>
          <p:cNvPr id="3" name="Picture Placeholder 2"/>
          <p:cNvSpPr>
            <a:spLocks noGrp="1" noChangeAspect="1"/>
          </p:cNvSpPr>
          <p:nvPr>
            <p:ph type="pic" idx="1"/>
          </p:nvPr>
        </p:nvSpPr>
        <p:spPr>
          <a:xfrm>
            <a:off x="4546088" y="1088911"/>
            <a:ext cx="5413534" cy="5374525"/>
          </a:xfrm>
        </p:spPr>
        <p:txBody>
          <a:bodyPr anchor="t"/>
          <a:lstStyle>
            <a:lvl1pPr marL="0" indent="0">
              <a:buNone/>
              <a:defRPr sz="2807"/>
            </a:lvl1pPr>
            <a:lvl2pPr marL="401010" indent="0">
              <a:buNone/>
              <a:defRPr sz="2456"/>
            </a:lvl2pPr>
            <a:lvl3pPr marL="802020" indent="0">
              <a:buNone/>
              <a:defRPr sz="2105"/>
            </a:lvl3pPr>
            <a:lvl4pPr marL="1203030" indent="0">
              <a:buNone/>
              <a:defRPr sz="1754"/>
            </a:lvl4pPr>
            <a:lvl5pPr marL="1604040" indent="0">
              <a:buNone/>
              <a:defRPr sz="1754"/>
            </a:lvl5pPr>
            <a:lvl6pPr marL="2005051" indent="0">
              <a:buNone/>
              <a:defRPr sz="1754"/>
            </a:lvl6pPr>
            <a:lvl7pPr marL="2406061" indent="0">
              <a:buNone/>
              <a:defRPr sz="1754"/>
            </a:lvl7pPr>
            <a:lvl8pPr marL="2807071" indent="0">
              <a:buNone/>
              <a:defRPr sz="1754"/>
            </a:lvl8pPr>
            <a:lvl9pPr marL="3208081" indent="0">
              <a:buNone/>
              <a:defRPr sz="1754"/>
            </a:lvl9pPr>
          </a:lstStyle>
          <a:p>
            <a:r>
              <a:rPr lang="en-US"/>
              <a:t>Click icon to add picture</a:t>
            </a:r>
          </a:p>
        </p:txBody>
      </p:sp>
      <p:sp>
        <p:nvSpPr>
          <p:cNvPr id="4" name="Text Placeholder 3"/>
          <p:cNvSpPr>
            <a:spLocks noGrp="1"/>
          </p:cNvSpPr>
          <p:nvPr>
            <p:ph type="body" sz="half" idx="2"/>
          </p:nvPr>
        </p:nvSpPr>
        <p:spPr>
          <a:xfrm>
            <a:off x="736564" y="2268855"/>
            <a:ext cx="3448900" cy="4203335"/>
          </a:xfrm>
        </p:spPr>
        <p:txBody>
          <a:bodyPr/>
          <a:lstStyle>
            <a:lvl1pPr marL="0" indent="0">
              <a:buNone/>
              <a:defRPr sz="1403"/>
            </a:lvl1pPr>
            <a:lvl2pPr marL="401010" indent="0">
              <a:buNone/>
              <a:defRPr sz="1228"/>
            </a:lvl2pPr>
            <a:lvl3pPr marL="802020" indent="0">
              <a:buNone/>
              <a:defRPr sz="1053"/>
            </a:lvl3pPr>
            <a:lvl4pPr marL="1203030" indent="0">
              <a:buNone/>
              <a:defRPr sz="877"/>
            </a:lvl4pPr>
            <a:lvl5pPr marL="1604040" indent="0">
              <a:buNone/>
              <a:defRPr sz="877"/>
            </a:lvl5pPr>
            <a:lvl6pPr marL="2005051" indent="0">
              <a:buNone/>
              <a:defRPr sz="877"/>
            </a:lvl6pPr>
            <a:lvl7pPr marL="2406061" indent="0">
              <a:buNone/>
              <a:defRPr sz="877"/>
            </a:lvl7pPr>
            <a:lvl8pPr marL="2807071" indent="0">
              <a:buNone/>
              <a:defRPr sz="877"/>
            </a:lvl8pPr>
            <a:lvl9pPr marL="3208081" indent="0">
              <a:buNone/>
              <a:defRPr sz="877"/>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9801552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81190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2465" y="402652"/>
            <a:ext cx="2305764" cy="6409166"/>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35171" y="402652"/>
            <a:ext cx="6783626" cy="640916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955918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300" b="0" i="0">
                <a:solidFill>
                  <a:srgbClr val="4D148C"/>
                </a:solidFill>
                <a:latin typeface="FedEx Sans Light"/>
                <a:cs typeface="FedEx Sans Light"/>
              </a:defRPr>
            </a:lvl1pPr>
          </a:lstStyle>
          <a:p>
            <a:endParaRPr/>
          </a:p>
        </p:txBody>
      </p:sp>
      <p:sp>
        <p:nvSpPr>
          <p:cNvPr id="3" name="Holder 3"/>
          <p:cNvSpPr>
            <a:spLocks noGrp="1"/>
          </p:cNvSpPr>
          <p:nvPr>
            <p:ph sz="half" idx="2"/>
          </p:nvPr>
        </p:nvSpPr>
        <p:spPr>
          <a:xfrm>
            <a:off x="707299" y="2552659"/>
            <a:ext cx="4561840" cy="4484370"/>
          </a:xfrm>
          <a:prstGeom prst="rect">
            <a:avLst/>
          </a:prstGeom>
        </p:spPr>
        <p:txBody>
          <a:bodyPr wrap="square" lIns="0" tIns="0" rIns="0" bIns="0">
            <a:spAutoFit/>
          </a:bodyPr>
          <a:lstStyle>
            <a:lvl1pPr>
              <a:defRPr sz="1200" b="1" i="0">
                <a:solidFill>
                  <a:srgbClr val="4D148C"/>
                </a:solidFill>
                <a:latin typeface="FedEx Sans"/>
                <a:cs typeface="FedEx Sans"/>
              </a:defRPr>
            </a:lvl1pPr>
          </a:lstStyle>
          <a:p>
            <a:endParaRPr/>
          </a:p>
        </p:txBody>
      </p:sp>
      <p:sp>
        <p:nvSpPr>
          <p:cNvPr id="4" name="Holder 4"/>
          <p:cNvSpPr>
            <a:spLocks noGrp="1"/>
          </p:cNvSpPr>
          <p:nvPr>
            <p:ph sz="half" idx="3"/>
          </p:nvPr>
        </p:nvSpPr>
        <p:spPr>
          <a:xfrm>
            <a:off x="5423317" y="2553421"/>
            <a:ext cx="4521200" cy="4734559"/>
          </a:xfrm>
          <a:prstGeom prst="rect">
            <a:avLst/>
          </a:prstGeom>
        </p:spPr>
        <p:txBody>
          <a:bodyPr wrap="square" lIns="0" tIns="0" rIns="0" bIns="0">
            <a:spAutoFit/>
          </a:bodyPr>
          <a:lstStyle>
            <a:lvl1pPr>
              <a:defRPr sz="1200" b="1" i="0">
                <a:solidFill>
                  <a:srgbClr val="4D148C"/>
                </a:solidFill>
                <a:latin typeface="FedEx Sans"/>
                <a:cs typeface="FedEx Sans"/>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9/21/2026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2471365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171" y="402652"/>
            <a:ext cx="9223058" cy="146180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35171" y="2013259"/>
            <a:ext cx="9223058" cy="479855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35171" y="7009642"/>
            <a:ext cx="2406015" cy="402652"/>
          </a:xfrm>
          <a:prstGeom prst="rect">
            <a:avLst/>
          </a:prstGeom>
        </p:spPr>
        <p:txBody>
          <a:bodyPr vert="horz" lIns="91440" tIns="45720" rIns="91440" bIns="45720" rtlCol="0" anchor="ctr"/>
          <a:lstStyle>
            <a:lvl1pPr algn="l">
              <a:defRPr sz="1053">
                <a:solidFill>
                  <a:schemeClr val="tx1">
                    <a:tint val="75000"/>
                  </a:schemeClr>
                </a:solidFill>
              </a:defRPr>
            </a:lvl1pPr>
          </a:lstStyle>
          <a:p>
            <a:fld id="{1D8BD707-D9CF-40AE-B4C6-C98DA3205C09}" type="datetimeFigureOut">
              <a:rPr lang="en-US" smtClean="0"/>
              <a:t>9/21/2026</a:t>
            </a:fld>
            <a:endParaRPr lang="en-US"/>
          </a:p>
        </p:txBody>
      </p:sp>
      <p:sp>
        <p:nvSpPr>
          <p:cNvPr id="5" name="Footer Placeholder 4"/>
          <p:cNvSpPr>
            <a:spLocks noGrp="1"/>
          </p:cNvSpPr>
          <p:nvPr>
            <p:ph type="ftr" sz="quarter" idx="3"/>
          </p:nvPr>
        </p:nvSpPr>
        <p:spPr>
          <a:xfrm>
            <a:off x="3542189" y="7009642"/>
            <a:ext cx="3609023" cy="402652"/>
          </a:xfrm>
          <a:prstGeom prst="rect">
            <a:avLst/>
          </a:prstGeom>
        </p:spPr>
        <p:txBody>
          <a:bodyPr vert="horz" lIns="91440" tIns="45720" rIns="91440" bIns="45720" rtlCol="0" anchor="ctr"/>
          <a:lstStyle>
            <a:lvl1pPr algn="ctr">
              <a:defRPr sz="1053">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52214" y="7009642"/>
            <a:ext cx="2406015" cy="402652"/>
          </a:xfrm>
          <a:prstGeom prst="rect">
            <a:avLst/>
          </a:prstGeom>
        </p:spPr>
        <p:txBody>
          <a:bodyPr vert="horz" lIns="91440" tIns="45720" rIns="91440" bIns="45720" rtlCol="0" anchor="ctr"/>
          <a:lstStyle>
            <a:lvl1pPr algn="r">
              <a:defRPr sz="1053">
                <a:solidFill>
                  <a:schemeClr val="tx1">
                    <a:tint val="75000"/>
                  </a:schemeClr>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3851758926"/>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Lst>
  <p:txStyles>
    <p:titleStyle>
      <a:lvl1pPr algn="l" defTabSz="802020" rtl="0" eaLnBrk="1" latinLnBrk="0" hangingPunct="1">
        <a:lnSpc>
          <a:spcPct val="90000"/>
        </a:lnSpc>
        <a:spcBef>
          <a:spcPct val="0"/>
        </a:spcBef>
        <a:buNone/>
        <a:defRPr sz="3859" kern="1200">
          <a:solidFill>
            <a:schemeClr val="tx1"/>
          </a:solidFill>
          <a:latin typeface="+mj-lt"/>
          <a:ea typeface="+mj-ea"/>
          <a:cs typeface="+mj-cs"/>
        </a:defRPr>
      </a:lvl1pPr>
    </p:titleStyle>
    <p:bodyStyle>
      <a:lvl1pPr marL="200505" indent="-200505" algn="l" defTabSz="802020" rtl="0" eaLnBrk="1" latinLnBrk="0" hangingPunct="1">
        <a:lnSpc>
          <a:spcPct val="90000"/>
        </a:lnSpc>
        <a:spcBef>
          <a:spcPts val="877"/>
        </a:spcBef>
        <a:buFont typeface="Arial" panose="020B0604020202020204" pitchFamily="34" charset="0"/>
        <a:buChar char="•"/>
        <a:defRPr sz="2456" kern="1200">
          <a:solidFill>
            <a:schemeClr val="tx1"/>
          </a:solidFill>
          <a:latin typeface="+mn-lt"/>
          <a:ea typeface="+mn-ea"/>
          <a:cs typeface="+mn-cs"/>
        </a:defRPr>
      </a:lvl1pPr>
      <a:lvl2pPr marL="601515" indent="-200505" algn="l" defTabSz="802020" rtl="0" eaLnBrk="1" latinLnBrk="0" hangingPunct="1">
        <a:lnSpc>
          <a:spcPct val="90000"/>
        </a:lnSpc>
        <a:spcBef>
          <a:spcPts val="439"/>
        </a:spcBef>
        <a:buFont typeface="Arial" panose="020B0604020202020204" pitchFamily="34" charset="0"/>
        <a:buChar char="•"/>
        <a:defRPr sz="2105" kern="1200">
          <a:solidFill>
            <a:schemeClr val="tx1"/>
          </a:solidFill>
          <a:latin typeface="+mn-lt"/>
          <a:ea typeface="+mn-ea"/>
          <a:cs typeface="+mn-cs"/>
        </a:defRPr>
      </a:lvl2pPr>
      <a:lvl3pPr marL="1002525" indent="-200505" algn="l" defTabSz="802020" rtl="0" eaLnBrk="1" latinLnBrk="0" hangingPunct="1">
        <a:lnSpc>
          <a:spcPct val="90000"/>
        </a:lnSpc>
        <a:spcBef>
          <a:spcPts val="439"/>
        </a:spcBef>
        <a:buFont typeface="Arial" panose="020B0604020202020204" pitchFamily="34" charset="0"/>
        <a:buChar char="•"/>
        <a:defRPr sz="1754" kern="1200">
          <a:solidFill>
            <a:schemeClr val="tx1"/>
          </a:solidFill>
          <a:latin typeface="+mn-lt"/>
          <a:ea typeface="+mn-ea"/>
          <a:cs typeface="+mn-cs"/>
        </a:defRPr>
      </a:lvl3pPr>
      <a:lvl4pPr marL="1403535"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4pPr>
      <a:lvl5pPr marL="180454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5pPr>
      <a:lvl6pPr marL="220555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6pPr>
      <a:lvl7pPr marL="260656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7pPr>
      <a:lvl8pPr marL="300757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8pPr>
      <a:lvl9pPr marL="3408586" indent="-200505" algn="l" defTabSz="802020" rtl="0" eaLnBrk="1" latinLnBrk="0" hangingPunct="1">
        <a:lnSpc>
          <a:spcPct val="90000"/>
        </a:lnSpc>
        <a:spcBef>
          <a:spcPts val="439"/>
        </a:spcBef>
        <a:buFont typeface="Arial" panose="020B0604020202020204" pitchFamily="34" charset="0"/>
        <a:buChar char="•"/>
        <a:defRPr sz="1579" kern="1200">
          <a:solidFill>
            <a:schemeClr val="tx1"/>
          </a:solidFill>
          <a:latin typeface="+mn-lt"/>
          <a:ea typeface="+mn-ea"/>
          <a:cs typeface="+mn-cs"/>
        </a:defRPr>
      </a:lvl9pPr>
    </p:bodyStyle>
    <p:otherStyle>
      <a:defPPr>
        <a:defRPr lang="en-US"/>
      </a:defPPr>
      <a:lvl1pPr marL="0" algn="l" defTabSz="802020" rtl="0" eaLnBrk="1" latinLnBrk="0" hangingPunct="1">
        <a:defRPr sz="1579" kern="1200">
          <a:solidFill>
            <a:schemeClr val="tx1"/>
          </a:solidFill>
          <a:latin typeface="+mn-lt"/>
          <a:ea typeface="+mn-ea"/>
          <a:cs typeface="+mn-cs"/>
        </a:defRPr>
      </a:lvl1pPr>
      <a:lvl2pPr marL="401010" algn="l" defTabSz="802020" rtl="0" eaLnBrk="1" latinLnBrk="0" hangingPunct="1">
        <a:defRPr sz="1579" kern="1200">
          <a:solidFill>
            <a:schemeClr val="tx1"/>
          </a:solidFill>
          <a:latin typeface="+mn-lt"/>
          <a:ea typeface="+mn-ea"/>
          <a:cs typeface="+mn-cs"/>
        </a:defRPr>
      </a:lvl2pPr>
      <a:lvl3pPr marL="802020" algn="l" defTabSz="802020" rtl="0" eaLnBrk="1" latinLnBrk="0" hangingPunct="1">
        <a:defRPr sz="1579" kern="1200">
          <a:solidFill>
            <a:schemeClr val="tx1"/>
          </a:solidFill>
          <a:latin typeface="+mn-lt"/>
          <a:ea typeface="+mn-ea"/>
          <a:cs typeface="+mn-cs"/>
        </a:defRPr>
      </a:lvl3pPr>
      <a:lvl4pPr marL="1203030" algn="l" defTabSz="802020" rtl="0" eaLnBrk="1" latinLnBrk="0" hangingPunct="1">
        <a:defRPr sz="1579" kern="1200">
          <a:solidFill>
            <a:schemeClr val="tx1"/>
          </a:solidFill>
          <a:latin typeface="+mn-lt"/>
          <a:ea typeface="+mn-ea"/>
          <a:cs typeface="+mn-cs"/>
        </a:defRPr>
      </a:lvl4pPr>
      <a:lvl5pPr marL="1604040" algn="l" defTabSz="802020" rtl="0" eaLnBrk="1" latinLnBrk="0" hangingPunct="1">
        <a:defRPr sz="1579" kern="1200">
          <a:solidFill>
            <a:schemeClr val="tx1"/>
          </a:solidFill>
          <a:latin typeface="+mn-lt"/>
          <a:ea typeface="+mn-ea"/>
          <a:cs typeface="+mn-cs"/>
        </a:defRPr>
      </a:lvl5pPr>
      <a:lvl6pPr marL="2005051" algn="l" defTabSz="802020" rtl="0" eaLnBrk="1" latinLnBrk="0" hangingPunct="1">
        <a:defRPr sz="1579" kern="1200">
          <a:solidFill>
            <a:schemeClr val="tx1"/>
          </a:solidFill>
          <a:latin typeface="+mn-lt"/>
          <a:ea typeface="+mn-ea"/>
          <a:cs typeface="+mn-cs"/>
        </a:defRPr>
      </a:lvl6pPr>
      <a:lvl7pPr marL="2406061" algn="l" defTabSz="802020" rtl="0" eaLnBrk="1" latinLnBrk="0" hangingPunct="1">
        <a:defRPr sz="1579" kern="1200">
          <a:solidFill>
            <a:schemeClr val="tx1"/>
          </a:solidFill>
          <a:latin typeface="+mn-lt"/>
          <a:ea typeface="+mn-ea"/>
          <a:cs typeface="+mn-cs"/>
        </a:defRPr>
      </a:lvl7pPr>
      <a:lvl8pPr marL="2807071" algn="l" defTabSz="802020" rtl="0" eaLnBrk="1" latinLnBrk="0" hangingPunct="1">
        <a:defRPr sz="1579" kern="1200">
          <a:solidFill>
            <a:schemeClr val="tx1"/>
          </a:solidFill>
          <a:latin typeface="+mn-lt"/>
          <a:ea typeface="+mn-ea"/>
          <a:cs typeface="+mn-cs"/>
        </a:defRPr>
      </a:lvl8pPr>
      <a:lvl9pPr marL="3208081" algn="l" defTabSz="802020" rtl="0" eaLnBrk="1" latinLnBrk="0" hangingPunct="1">
        <a:defRPr sz="157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g"/><Relationship Id="rId7" Type="http://schemas.openxmlformats.org/officeDocument/2006/relationships/image" Target="../media/image8.png"/><Relationship Id="rId2" Type="http://schemas.microsoft.com/office/2018/10/relationships/comments" Target="../comments/modernComment_101_0.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microsoft.com/office/2018/10/relationships/comments" Target="../comments/modernComment_111_9F3A852E.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microsoft.com/office/2018/10/relationships/comments" Target="../comments/modernComment_112_3DE47499.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s://www.fedex.com/content/dam/fedex/eu-europe/downloads/EU-PID-Guide.pdf" TargetMode="External"/><Relationship Id="rId7" Type="http://schemas.openxmlformats.org/officeDocument/2006/relationships/image" Target="../media/image19.png"/><Relationship Id="rId2" Type="http://schemas.microsoft.com/office/2018/10/relationships/comments" Target="../comments/modernComment_117_B0350998.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3.svg"/><Relationship Id="rId5" Type="http://schemas.openxmlformats.org/officeDocument/2006/relationships/image" Target="../media/image17.pn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microsoft.com/office/2018/10/relationships/comments" Target="../comments/modernComment_118_1613302B.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hyperlink" Target="https://developer.fedex.com/wirc/browser/#/en-nl/catalog/regulatory/docs" TargetMode="External"/><Relationship Id="rId4" Type="http://schemas.openxmlformats.org/officeDocument/2006/relationships/hyperlink" Target="https://www.fedex.com/content/dam/fedex/eu-europe/downloads/FedEx_Ship_Manager_Guide.pdf"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7.png"/><Relationship Id="rId7" Type="http://schemas.openxmlformats.org/officeDocument/2006/relationships/image" Target="../media/image18.png"/><Relationship Id="rId2" Type="http://schemas.microsoft.com/office/2018/10/relationships/comments" Target="../comments/modernComment_104_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microsoft.com/office/2018/10/relationships/comments" Target="../comments/modernComment_105_0.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hyperlink" Target="https://www.fedex.com/content/dam/fedex/eu-europe/downloads/EU_VAT_Changes_IOSS_Guide_en-gb.pdf" TargetMode="External"/><Relationship Id="rId2" Type="http://schemas.microsoft.com/office/2018/10/relationships/comments" Target="../comments/modernComment_106_0.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hyperlink" Target="https://www.fedex.com/en-gb/support/clearance/de-minimis.html" TargetMode="External"/><Relationship Id="rId4" Type="http://schemas.openxmlformats.org/officeDocument/2006/relationships/image" Target="../media/image32.jp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4.png"/><Relationship Id="rId7" Type="http://schemas.openxmlformats.org/officeDocument/2006/relationships/image" Target="../media/image38.png"/><Relationship Id="rId2" Type="http://schemas.microsoft.com/office/2018/10/relationships/comments" Target="../comments/modernComment_107_0.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microsoft.com/office/2018/10/relationships/comments" Target="../comments/modernComment_109_0.xml"/><Relationship Id="rId1" Type="http://schemas.openxmlformats.org/officeDocument/2006/relationships/slideLayout" Target="../slideLayouts/slideLayout12.xml"/><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hyperlink" Target="https://iccwbo.org/business-solutions/incoterms-rules/" TargetMode="External"/><Relationship Id="rId2" Type="http://schemas.microsoft.com/office/2018/10/relationships/comments" Target="../comments/modernComment_10A_0.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2.jpg"/></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microsoft.com/office/2018/10/relationships/comments" Target="../comments/modernComment_10B_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4.png"/><Relationship Id="rId2" Type="http://schemas.microsoft.com/office/2018/10/relationships/comments" Target="../comments/modernComment_10C_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microsoft.com/office/2018/10/relationships/comments" Target="../comments/modernComment_10D_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microsoft.com/office/2018/10/relationships/comments" Target="../comments/modernComment_10E_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microsoft.com/office/2018/10/relationships/comments" Target="../comments/modernComment_10F_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0692130" cy="6233160"/>
            <a:chOff x="0" y="0"/>
            <a:chExt cx="10692130" cy="6233160"/>
          </a:xfrm>
        </p:grpSpPr>
        <p:pic>
          <p:nvPicPr>
            <p:cNvPr id="3" name="object 3"/>
            <p:cNvPicPr/>
            <p:nvPr/>
          </p:nvPicPr>
          <p:blipFill>
            <a:blip r:embed="rId2" cstate="print"/>
            <a:stretch>
              <a:fillRect/>
            </a:stretch>
          </p:blipFill>
          <p:spPr>
            <a:xfrm>
              <a:off x="0" y="0"/>
              <a:ext cx="10692003" cy="4043997"/>
            </a:xfrm>
            <a:prstGeom prst="rect">
              <a:avLst/>
            </a:prstGeom>
          </p:spPr>
        </p:pic>
        <p:sp>
          <p:nvSpPr>
            <p:cNvPr id="4" name="object 4"/>
            <p:cNvSpPr/>
            <p:nvPr/>
          </p:nvSpPr>
          <p:spPr>
            <a:xfrm>
              <a:off x="1911922" y="8"/>
              <a:ext cx="8028305" cy="6233160"/>
            </a:xfrm>
            <a:custGeom>
              <a:avLst/>
              <a:gdLst/>
              <a:ahLst/>
              <a:cxnLst/>
              <a:rect l="l" t="t" r="r" b="b"/>
              <a:pathLst>
                <a:path w="8028305" h="6233160">
                  <a:moveTo>
                    <a:pt x="5148427" y="0"/>
                  </a:moveTo>
                  <a:lnTo>
                    <a:pt x="4953495" y="0"/>
                  </a:lnTo>
                  <a:lnTo>
                    <a:pt x="4953495" y="1643265"/>
                  </a:lnTo>
                  <a:lnTo>
                    <a:pt x="0" y="1643265"/>
                  </a:lnTo>
                  <a:lnTo>
                    <a:pt x="0" y="3821874"/>
                  </a:lnTo>
                  <a:lnTo>
                    <a:pt x="4953342" y="3821874"/>
                  </a:lnTo>
                  <a:lnTo>
                    <a:pt x="4953342" y="6232537"/>
                  </a:lnTo>
                  <a:lnTo>
                    <a:pt x="4953495" y="6232537"/>
                  </a:lnTo>
                  <a:lnTo>
                    <a:pt x="5409549" y="5720092"/>
                  </a:lnTo>
                  <a:lnTo>
                    <a:pt x="5148427" y="5720092"/>
                  </a:lnTo>
                  <a:lnTo>
                    <a:pt x="5148427" y="3626802"/>
                  </a:lnTo>
                  <a:lnTo>
                    <a:pt x="194932" y="3626802"/>
                  </a:lnTo>
                  <a:lnTo>
                    <a:pt x="194932" y="1838210"/>
                  </a:lnTo>
                  <a:lnTo>
                    <a:pt x="5148427" y="1838210"/>
                  </a:lnTo>
                  <a:lnTo>
                    <a:pt x="5148427" y="0"/>
                  </a:lnTo>
                  <a:close/>
                </a:path>
                <a:path w="8028305" h="6233160">
                  <a:moveTo>
                    <a:pt x="5555615" y="0"/>
                  </a:moveTo>
                  <a:lnTo>
                    <a:pt x="5294401" y="0"/>
                  </a:lnTo>
                  <a:lnTo>
                    <a:pt x="7766558" y="2778099"/>
                  </a:lnTo>
                  <a:lnTo>
                    <a:pt x="5148427" y="5720092"/>
                  </a:lnTo>
                  <a:lnTo>
                    <a:pt x="5409549" y="5720092"/>
                  </a:lnTo>
                  <a:lnTo>
                    <a:pt x="8027797" y="2778099"/>
                  </a:lnTo>
                  <a:lnTo>
                    <a:pt x="5555615" y="0"/>
                  </a:lnTo>
                  <a:close/>
                </a:path>
                <a:path w="8028305" h="6233160">
                  <a:moveTo>
                    <a:pt x="5148427" y="3626650"/>
                  </a:moveTo>
                  <a:lnTo>
                    <a:pt x="194932" y="3626650"/>
                  </a:lnTo>
                  <a:lnTo>
                    <a:pt x="194932" y="3626802"/>
                  </a:lnTo>
                  <a:lnTo>
                    <a:pt x="5148427" y="3626802"/>
                  </a:lnTo>
                  <a:lnTo>
                    <a:pt x="5148427" y="3626650"/>
                  </a:lnTo>
                  <a:close/>
                </a:path>
              </a:pathLst>
            </a:custGeom>
            <a:solidFill>
              <a:srgbClr val="FFFFFF"/>
            </a:solidFill>
          </p:spPr>
          <p:txBody>
            <a:bodyPr wrap="square" lIns="0" tIns="0" rIns="0" bIns="0" rtlCol="0"/>
            <a:lstStyle/>
            <a:p>
              <a:endParaRPr/>
            </a:p>
          </p:txBody>
        </p:sp>
        <p:pic>
          <p:nvPicPr>
            <p:cNvPr id="5" name="object 5"/>
            <p:cNvPicPr/>
            <p:nvPr/>
          </p:nvPicPr>
          <p:blipFill>
            <a:blip r:embed="rId3" cstate="print"/>
            <a:stretch>
              <a:fillRect/>
            </a:stretch>
          </p:blipFill>
          <p:spPr>
            <a:xfrm>
              <a:off x="0" y="0"/>
              <a:ext cx="9402279" cy="4043997"/>
            </a:xfrm>
            <a:prstGeom prst="rect">
              <a:avLst/>
            </a:prstGeom>
          </p:spPr>
        </p:pic>
        <p:sp>
          <p:nvSpPr>
            <p:cNvPr id="6" name="object 6"/>
            <p:cNvSpPr/>
            <p:nvPr/>
          </p:nvSpPr>
          <p:spPr>
            <a:xfrm>
              <a:off x="6865264" y="4044000"/>
              <a:ext cx="1948180" cy="2188845"/>
            </a:xfrm>
            <a:custGeom>
              <a:avLst/>
              <a:gdLst/>
              <a:ahLst/>
              <a:cxnLst/>
              <a:rect l="l" t="t" r="r" b="b"/>
              <a:pathLst>
                <a:path w="1948179" h="2188845">
                  <a:moveTo>
                    <a:pt x="195097" y="0"/>
                  </a:moveTo>
                  <a:lnTo>
                    <a:pt x="0" y="0"/>
                  </a:lnTo>
                  <a:lnTo>
                    <a:pt x="0" y="2188552"/>
                  </a:lnTo>
                  <a:lnTo>
                    <a:pt x="152" y="2188552"/>
                  </a:lnTo>
                  <a:lnTo>
                    <a:pt x="456215" y="1676095"/>
                  </a:lnTo>
                  <a:lnTo>
                    <a:pt x="195097" y="1676095"/>
                  </a:lnTo>
                  <a:lnTo>
                    <a:pt x="195097" y="0"/>
                  </a:lnTo>
                  <a:close/>
                </a:path>
                <a:path w="1948179" h="2188845">
                  <a:moveTo>
                    <a:pt x="1947862" y="0"/>
                  </a:moveTo>
                  <a:lnTo>
                    <a:pt x="1686674" y="0"/>
                  </a:lnTo>
                  <a:lnTo>
                    <a:pt x="195097" y="1676095"/>
                  </a:lnTo>
                  <a:lnTo>
                    <a:pt x="456215" y="1676095"/>
                  </a:lnTo>
                  <a:lnTo>
                    <a:pt x="1947862" y="0"/>
                  </a:lnTo>
                  <a:close/>
                </a:path>
              </a:pathLst>
            </a:custGeom>
            <a:solidFill>
              <a:srgbClr val="F2F2F2"/>
            </a:solidFill>
          </p:spPr>
          <p:txBody>
            <a:bodyPr wrap="square" lIns="0" tIns="0" rIns="0" bIns="0" rtlCol="0"/>
            <a:lstStyle/>
            <a:p>
              <a:endParaRPr/>
            </a:p>
          </p:txBody>
        </p:sp>
      </p:grpSp>
      <p:sp>
        <p:nvSpPr>
          <p:cNvPr id="7" name="object 7"/>
          <p:cNvSpPr txBox="1"/>
          <p:nvPr/>
        </p:nvSpPr>
        <p:spPr>
          <a:xfrm>
            <a:off x="707299" y="4326487"/>
            <a:ext cx="5694045" cy="1971675"/>
          </a:xfrm>
          <a:prstGeom prst="rect">
            <a:avLst/>
          </a:prstGeom>
        </p:spPr>
        <p:txBody>
          <a:bodyPr vert="horz" wrap="square" lIns="0" tIns="12700" rIns="0" bIns="0" rtlCol="0">
            <a:spAutoFit/>
          </a:bodyPr>
          <a:lstStyle/>
          <a:p>
            <a:pPr marL="12700" marR="1094740">
              <a:lnSpc>
                <a:spcPct val="100000"/>
              </a:lnSpc>
              <a:spcBef>
                <a:spcPts val="100"/>
              </a:spcBef>
            </a:pPr>
            <a:r>
              <a:rPr sz="5000" b="0" spc="-55">
                <a:solidFill>
                  <a:srgbClr val="4D148C"/>
                </a:solidFill>
                <a:latin typeface="FedEx Sans Light"/>
                <a:cs typeface="FedEx Sans Light"/>
              </a:rPr>
              <a:t>Navigating</a:t>
            </a:r>
            <a:r>
              <a:rPr sz="5000" b="0" spc="-229">
                <a:solidFill>
                  <a:srgbClr val="4D148C"/>
                </a:solidFill>
                <a:latin typeface="FedEx Sans Light"/>
                <a:cs typeface="FedEx Sans Light"/>
              </a:rPr>
              <a:t> </a:t>
            </a:r>
            <a:r>
              <a:rPr sz="5000" b="0" spc="-25">
                <a:solidFill>
                  <a:srgbClr val="4D148C"/>
                </a:solidFill>
                <a:latin typeface="FedEx Sans Light"/>
                <a:cs typeface="FedEx Sans Light"/>
              </a:rPr>
              <a:t>EU </a:t>
            </a:r>
            <a:r>
              <a:rPr sz="5000" b="0" spc="-55">
                <a:solidFill>
                  <a:srgbClr val="4D148C"/>
                </a:solidFill>
                <a:latin typeface="FedEx Sans Light"/>
                <a:cs typeface="FedEx Sans Light"/>
              </a:rPr>
              <a:t>customs</a:t>
            </a:r>
            <a:r>
              <a:rPr sz="5000" b="0" spc="-235">
                <a:solidFill>
                  <a:srgbClr val="4D148C"/>
                </a:solidFill>
                <a:latin typeface="FedEx Sans Light"/>
                <a:cs typeface="FedEx Sans Light"/>
              </a:rPr>
              <a:t> </a:t>
            </a:r>
            <a:r>
              <a:rPr sz="5000" b="0" spc="-95">
                <a:solidFill>
                  <a:srgbClr val="4D148C"/>
                </a:solidFill>
                <a:latin typeface="FedEx Sans Light"/>
                <a:cs typeface="FedEx Sans Light"/>
              </a:rPr>
              <a:t>reform</a:t>
            </a:r>
            <a:endParaRPr sz="5000">
              <a:latin typeface="FedEx Sans Light"/>
              <a:cs typeface="FedEx Sans Light"/>
            </a:endParaRPr>
          </a:p>
          <a:p>
            <a:pPr marL="12700">
              <a:lnSpc>
                <a:spcPct val="100000"/>
              </a:lnSpc>
              <a:spcBef>
                <a:spcPts val="980"/>
              </a:spcBef>
            </a:pPr>
            <a:r>
              <a:rPr sz="1950">
                <a:solidFill>
                  <a:srgbClr val="333333"/>
                </a:solidFill>
                <a:latin typeface="FedEx Sans"/>
                <a:cs typeface="FedEx Sans"/>
              </a:rPr>
              <a:t>A</a:t>
            </a:r>
            <a:r>
              <a:rPr sz="1950" spc="-90">
                <a:solidFill>
                  <a:srgbClr val="333333"/>
                </a:solidFill>
                <a:latin typeface="FedEx Sans"/>
                <a:cs typeface="FedEx Sans"/>
              </a:rPr>
              <a:t> </a:t>
            </a:r>
            <a:r>
              <a:rPr sz="1950" spc="-20">
                <a:solidFill>
                  <a:srgbClr val="333333"/>
                </a:solidFill>
                <a:latin typeface="FedEx Sans"/>
                <a:cs typeface="FedEx Sans"/>
              </a:rPr>
              <a:t>guide</a:t>
            </a:r>
            <a:r>
              <a:rPr sz="1950" spc="-65">
                <a:solidFill>
                  <a:srgbClr val="333333"/>
                </a:solidFill>
                <a:latin typeface="FedEx Sans"/>
                <a:cs typeface="FedEx Sans"/>
              </a:rPr>
              <a:t> </a:t>
            </a:r>
            <a:r>
              <a:rPr sz="1950" spc="-50">
                <a:solidFill>
                  <a:srgbClr val="333333"/>
                </a:solidFill>
                <a:latin typeface="FedEx Sans"/>
                <a:cs typeface="FedEx Sans"/>
              </a:rPr>
              <a:t>to</a:t>
            </a:r>
            <a:r>
              <a:rPr sz="1950" spc="-60">
                <a:solidFill>
                  <a:srgbClr val="333333"/>
                </a:solidFill>
                <a:latin typeface="FedEx Sans"/>
                <a:cs typeface="FedEx Sans"/>
              </a:rPr>
              <a:t> </a:t>
            </a:r>
            <a:r>
              <a:rPr sz="1950">
                <a:solidFill>
                  <a:srgbClr val="333333"/>
                </a:solidFill>
                <a:latin typeface="FedEx Sans"/>
                <a:cs typeface="FedEx Sans"/>
              </a:rPr>
              <a:t>de</a:t>
            </a:r>
            <a:r>
              <a:rPr sz="1950" spc="-70">
                <a:solidFill>
                  <a:srgbClr val="333333"/>
                </a:solidFill>
                <a:latin typeface="FedEx Sans"/>
                <a:cs typeface="FedEx Sans"/>
              </a:rPr>
              <a:t> </a:t>
            </a:r>
            <a:r>
              <a:rPr sz="1950" spc="-25">
                <a:solidFill>
                  <a:srgbClr val="333333"/>
                </a:solidFill>
                <a:latin typeface="FedEx Sans"/>
                <a:cs typeface="FedEx Sans"/>
              </a:rPr>
              <a:t>minimis</a:t>
            </a:r>
            <a:r>
              <a:rPr sz="1950" spc="-70">
                <a:solidFill>
                  <a:srgbClr val="333333"/>
                </a:solidFill>
                <a:latin typeface="FedEx Sans"/>
                <a:cs typeface="FedEx Sans"/>
              </a:rPr>
              <a:t> </a:t>
            </a:r>
            <a:r>
              <a:rPr sz="1950" spc="-10">
                <a:solidFill>
                  <a:srgbClr val="333333"/>
                </a:solidFill>
                <a:latin typeface="FedEx Sans"/>
                <a:cs typeface="FedEx Sans"/>
              </a:rPr>
              <a:t>and</a:t>
            </a:r>
            <a:r>
              <a:rPr sz="1950" spc="-65">
                <a:solidFill>
                  <a:srgbClr val="333333"/>
                </a:solidFill>
                <a:latin typeface="FedEx Sans"/>
                <a:cs typeface="FedEx Sans"/>
              </a:rPr>
              <a:t> </a:t>
            </a:r>
            <a:r>
              <a:rPr sz="1950" spc="-25">
                <a:solidFill>
                  <a:srgbClr val="333333"/>
                </a:solidFill>
                <a:latin typeface="FedEx Sans"/>
                <a:cs typeface="FedEx Sans"/>
              </a:rPr>
              <a:t>changes</a:t>
            </a:r>
            <a:r>
              <a:rPr sz="1950" spc="-70">
                <a:solidFill>
                  <a:srgbClr val="333333"/>
                </a:solidFill>
                <a:latin typeface="FedEx Sans"/>
                <a:cs typeface="FedEx Sans"/>
              </a:rPr>
              <a:t> </a:t>
            </a:r>
            <a:r>
              <a:rPr sz="1950" spc="-50">
                <a:solidFill>
                  <a:srgbClr val="333333"/>
                </a:solidFill>
                <a:latin typeface="FedEx Sans"/>
                <a:cs typeface="FedEx Sans"/>
              </a:rPr>
              <a:t>to</a:t>
            </a:r>
            <a:r>
              <a:rPr sz="1950" spc="-60">
                <a:solidFill>
                  <a:srgbClr val="333333"/>
                </a:solidFill>
                <a:latin typeface="FedEx Sans"/>
                <a:cs typeface="FedEx Sans"/>
              </a:rPr>
              <a:t> </a:t>
            </a:r>
            <a:r>
              <a:rPr sz="1950" spc="-35">
                <a:solidFill>
                  <a:srgbClr val="333333"/>
                </a:solidFill>
                <a:latin typeface="FedEx Sans"/>
                <a:cs typeface="FedEx Sans"/>
              </a:rPr>
              <a:t>import</a:t>
            </a:r>
            <a:r>
              <a:rPr sz="1950" spc="-70">
                <a:solidFill>
                  <a:srgbClr val="333333"/>
                </a:solidFill>
                <a:latin typeface="FedEx Sans"/>
                <a:cs typeface="FedEx Sans"/>
              </a:rPr>
              <a:t> </a:t>
            </a:r>
            <a:r>
              <a:rPr sz="1950" spc="-10">
                <a:solidFill>
                  <a:srgbClr val="333333"/>
                </a:solidFill>
                <a:latin typeface="FedEx Sans"/>
                <a:cs typeface="FedEx Sans"/>
              </a:rPr>
              <a:t>rules</a:t>
            </a:r>
            <a:endParaRPr sz="1950">
              <a:latin typeface="FedEx Sans"/>
              <a:cs typeface="FedEx Sans"/>
            </a:endParaRPr>
          </a:p>
        </p:txBody>
      </p:sp>
      <p:sp>
        <p:nvSpPr>
          <p:cNvPr id="8" name="object 8"/>
          <p:cNvSpPr txBox="1"/>
          <p:nvPr/>
        </p:nvSpPr>
        <p:spPr>
          <a:xfrm>
            <a:off x="707298" y="6718067"/>
            <a:ext cx="3115401" cy="197490"/>
          </a:xfrm>
          <a:prstGeom prst="rect">
            <a:avLst/>
          </a:prstGeom>
        </p:spPr>
        <p:txBody>
          <a:bodyPr vert="horz" wrap="square" lIns="0" tIns="12700" rIns="0" bIns="0" rtlCol="0">
            <a:spAutoFit/>
          </a:bodyPr>
          <a:lstStyle/>
          <a:p>
            <a:pPr marL="12700">
              <a:lnSpc>
                <a:spcPct val="100000"/>
              </a:lnSpc>
              <a:spcBef>
                <a:spcPts val="100"/>
              </a:spcBef>
            </a:pPr>
            <a:r>
              <a:rPr sz="1200" spc="-25">
                <a:solidFill>
                  <a:srgbClr val="333333"/>
                </a:solidFill>
                <a:latin typeface="FedEx Sans"/>
                <a:cs typeface="FedEx Sans"/>
              </a:rPr>
              <a:t>Information</a:t>
            </a:r>
            <a:r>
              <a:rPr sz="1200" spc="-35">
                <a:solidFill>
                  <a:srgbClr val="333333"/>
                </a:solidFill>
                <a:latin typeface="FedEx Sans"/>
                <a:cs typeface="FedEx Sans"/>
              </a:rPr>
              <a:t> </a:t>
            </a:r>
            <a:r>
              <a:rPr sz="1200" spc="-30">
                <a:solidFill>
                  <a:srgbClr val="333333"/>
                </a:solidFill>
                <a:latin typeface="FedEx Sans"/>
                <a:cs typeface="FedEx Sans"/>
              </a:rPr>
              <a:t>accurate</a:t>
            </a:r>
            <a:r>
              <a:rPr sz="1200" spc="-35">
                <a:solidFill>
                  <a:srgbClr val="333333"/>
                </a:solidFill>
                <a:latin typeface="FedEx Sans"/>
                <a:cs typeface="FedEx Sans"/>
              </a:rPr>
              <a:t> </a:t>
            </a:r>
            <a:r>
              <a:rPr sz="1200">
                <a:solidFill>
                  <a:srgbClr val="333333"/>
                </a:solidFill>
                <a:latin typeface="FedEx Sans"/>
                <a:cs typeface="FedEx Sans"/>
              </a:rPr>
              <a:t>as</a:t>
            </a:r>
            <a:r>
              <a:rPr sz="1200" spc="-30">
                <a:solidFill>
                  <a:srgbClr val="333333"/>
                </a:solidFill>
                <a:latin typeface="FedEx Sans"/>
                <a:cs typeface="FedEx Sans"/>
              </a:rPr>
              <a:t> </a:t>
            </a:r>
            <a:r>
              <a:rPr sz="1200">
                <a:solidFill>
                  <a:srgbClr val="333333"/>
                </a:solidFill>
                <a:latin typeface="FedEx Sans"/>
                <a:cs typeface="FedEx Sans"/>
              </a:rPr>
              <a:t>of</a:t>
            </a:r>
            <a:r>
              <a:rPr sz="1200" spc="-35">
                <a:solidFill>
                  <a:srgbClr val="333333"/>
                </a:solidFill>
                <a:latin typeface="FedEx Sans"/>
                <a:cs typeface="FedEx Sans"/>
              </a:rPr>
              <a:t> </a:t>
            </a:r>
            <a:r>
              <a:rPr lang="en-US" sz="1200" spc="-10">
                <a:solidFill>
                  <a:srgbClr val="333333"/>
                </a:solidFill>
                <a:latin typeface="FedEx Sans"/>
                <a:cs typeface="FedEx Sans"/>
              </a:rPr>
              <a:t>August 28</a:t>
            </a:r>
            <a:r>
              <a:rPr sz="1200" spc="-10">
                <a:solidFill>
                  <a:srgbClr val="333333"/>
                </a:solidFill>
                <a:latin typeface="FedEx Sans"/>
                <a:cs typeface="FedEx Sans"/>
              </a:rPr>
              <a:t>,</a:t>
            </a:r>
            <a:r>
              <a:rPr sz="1200" spc="-30">
                <a:solidFill>
                  <a:srgbClr val="333333"/>
                </a:solidFill>
                <a:latin typeface="FedEx Sans"/>
                <a:cs typeface="FedEx Sans"/>
              </a:rPr>
              <a:t> </a:t>
            </a:r>
            <a:r>
              <a:rPr sz="1200" spc="-20">
                <a:solidFill>
                  <a:srgbClr val="333333"/>
                </a:solidFill>
                <a:latin typeface="FedEx Sans"/>
                <a:cs typeface="FedEx Sans"/>
              </a:rPr>
              <a:t>2026</a:t>
            </a:r>
            <a:endParaRPr sz="1200">
              <a:latin typeface="FedEx Sans"/>
              <a:cs typeface="FedEx Sans"/>
            </a:endParaRPr>
          </a:p>
        </p:txBody>
      </p:sp>
      <p:pic>
        <p:nvPicPr>
          <p:cNvPr id="9" name="object 9"/>
          <p:cNvPicPr/>
          <p:nvPr/>
        </p:nvPicPr>
        <p:blipFill>
          <a:blip r:embed="rId4" cstate="print"/>
          <a:stretch>
            <a:fillRect/>
          </a:stretch>
        </p:blipFill>
        <p:spPr>
          <a:xfrm>
            <a:off x="9946512" y="6778537"/>
            <a:ext cx="121682" cy="121792"/>
          </a:xfrm>
          <a:prstGeom prst="rect">
            <a:avLst/>
          </a:prstGeom>
        </p:spPr>
      </p:pic>
      <p:grpSp>
        <p:nvGrpSpPr>
          <p:cNvPr id="10" name="object 10"/>
          <p:cNvGrpSpPr/>
          <p:nvPr/>
        </p:nvGrpSpPr>
        <p:grpSpPr>
          <a:xfrm>
            <a:off x="8090057" y="6368639"/>
            <a:ext cx="1797685" cy="548640"/>
            <a:chOff x="8090057" y="6368639"/>
            <a:chExt cx="1797685" cy="548640"/>
          </a:xfrm>
        </p:grpSpPr>
        <p:sp>
          <p:nvSpPr>
            <p:cNvPr id="11" name="object 11"/>
            <p:cNvSpPr/>
            <p:nvPr/>
          </p:nvSpPr>
          <p:spPr>
            <a:xfrm>
              <a:off x="9131973" y="6368643"/>
              <a:ext cx="755650" cy="532130"/>
            </a:xfrm>
            <a:custGeom>
              <a:avLst/>
              <a:gdLst/>
              <a:ahLst/>
              <a:cxnLst/>
              <a:rect l="l" t="t" r="r" b="b"/>
              <a:pathLst>
                <a:path w="755650" h="532129">
                  <a:moveTo>
                    <a:pt x="296125" y="0"/>
                  </a:moveTo>
                  <a:lnTo>
                    <a:pt x="0" y="0"/>
                  </a:lnTo>
                  <a:lnTo>
                    <a:pt x="0" y="120650"/>
                  </a:lnTo>
                  <a:lnTo>
                    <a:pt x="0" y="191770"/>
                  </a:lnTo>
                  <a:lnTo>
                    <a:pt x="0" y="307340"/>
                  </a:lnTo>
                  <a:lnTo>
                    <a:pt x="0" y="411480"/>
                  </a:lnTo>
                  <a:lnTo>
                    <a:pt x="0" y="532130"/>
                  </a:lnTo>
                  <a:lnTo>
                    <a:pt x="296125" y="532130"/>
                  </a:lnTo>
                  <a:lnTo>
                    <a:pt x="296125" y="411480"/>
                  </a:lnTo>
                  <a:lnTo>
                    <a:pt x="126123" y="411480"/>
                  </a:lnTo>
                  <a:lnTo>
                    <a:pt x="126123" y="307340"/>
                  </a:lnTo>
                  <a:lnTo>
                    <a:pt x="296125" y="307340"/>
                  </a:lnTo>
                  <a:lnTo>
                    <a:pt x="296125" y="192138"/>
                  </a:lnTo>
                  <a:lnTo>
                    <a:pt x="296125" y="191770"/>
                  </a:lnTo>
                  <a:lnTo>
                    <a:pt x="126123" y="191770"/>
                  </a:lnTo>
                  <a:lnTo>
                    <a:pt x="126123" y="120650"/>
                  </a:lnTo>
                  <a:lnTo>
                    <a:pt x="296125" y="120650"/>
                  </a:lnTo>
                  <a:lnTo>
                    <a:pt x="296125" y="0"/>
                  </a:lnTo>
                  <a:close/>
                </a:path>
                <a:path w="755650" h="532129">
                  <a:moveTo>
                    <a:pt x="755142" y="532066"/>
                  </a:moveTo>
                  <a:lnTo>
                    <a:pt x="601129" y="359879"/>
                  </a:lnTo>
                  <a:lnTo>
                    <a:pt x="745794" y="192138"/>
                  </a:lnTo>
                  <a:lnTo>
                    <a:pt x="597725" y="192138"/>
                  </a:lnTo>
                  <a:lnTo>
                    <a:pt x="526465" y="274243"/>
                  </a:lnTo>
                  <a:lnTo>
                    <a:pt x="455155" y="192138"/>
                  </a:lnTo>
                  <a:lnTo>
                    <a:pt x="296125" y="192138"/>
                  </a:lnTo>
                  <a:lnTo>
                    <a:pt x="444131" y="360972"/>
                  </a:lnTo>
                  <a:lnTo>
                    <a:pt x="296125" y="532130"/>
                  </a:lnTo>
                  <a:lnTo>
                    <a:pt x="447179" y="532117"/>
                  </a:lnTo>
                  <a:lnTo>
                    <a:pt x="519887" y="446595"/>
                  </a:lnTo>
                  <a:lnTo>
                    <a:pt x="595922" y="532066"/>
                  </a:lnTo>
                  <a:lnTo>
                    <a:pt x="755142" y="532066"/>
                  </a:lnTo>
                  <a:close/>
                </a:path>
              </a:pathLst>
            </a:custGeom>
            <a:solidFill>
              <a:srgbClr val="FF6600"/>
            </a:solidFill>
          </p:spPr>
          <p:txBody>
            <a:bodyPr wrap="square" lIns="0" tIns="0" rIns="0" bIns="0" rtlCol="0"/>
            <a:lstStyle/>
            <a:p>
              <a:endParaRPr/>
            </a:p>
          </p:txBody>
        </p:sp>
        <p:sp>
          <p:nvSpPr>
            <p:cNvPr id="12" name="object 12"/>
            <p:cNvSpPr/>
            <p:nvPr/>
          </p:nvSpPr>
          <p:spPr>
            <a:xfrm>
              <a:off x="8090057" y="6368841"/>
              <a:ext cx="1042035" cy="548640"/>
            </a:xfrm>
            <a:custGeom>
              <a:avLst/>
              <a:gdLst/>
              <a:ahLst/>
              <a:cxnLst/>
              <a:rect l="l" t="t" r="r" b="b"/>
              <a:pathLst>
                <a:path w="1042034" h="548640">
                  <a:moveTo>
                    <a:pt x="772109" y="382727"/>
                  </a:moveTo>
                  <a:lnTo>
                    <a:pt x="643420" y="382727"/>
                  </a:lnTo>
                  <a:lnTo>
                    <a:pt x="653323" y="425490"/>
                  </a:lnTo>
                  <a:lnTo>
                    <a:pt x="672011" y="464703"/>
                  </a:lnTo>
                  <a:lnTo>
                    <a:pt x="698568" y="498482"/>
                  </a:lnTo>
                  <a:lnTo>
                    <a:pt x="732079" y="524943"/>
                  </a:lnTo>
                  <a:lnTo>
                    <a:pt x="771629" y="542201"/>
                  </a:lnTo>
                  <a:lnTo>
                    <a:pt x="816305" y="548373"/>
                  </a:lnTo>
                  <a:lnTo>
                    <a:pt x="847013" y="543988"/>
                  </a:lnTo>
                  <a:lnTo>
                    <a:pt x="875488" y="532757"/>
                  </a:lnTo>
                  <a:lnTo>
                    <a:pt x="900613" y="515274"/>
                  </a:lnTo>
                  <a:lnTo>
                    <a:pt x="921270" y="492137"/>
                  </a:lnTo>
                  <a:lnTo>
                    <a:pt x="1041907" y="492137"/>
                  </a:lnTo>
                  <a:lnTo>
                    <a:pt x="1041907" y="448043"/>
                  </a:lnTo>
                  <a:lnTo>
                    <a:pt x="842708" y="448043"/>
                  </a:lnTo>
                  <a:lnTo>
                    <a:pt x="811905" y="440659"/>
                  </a:lnTo>
                  <a:lnTo>
                    <a:pt x="788568" y="421079"/>
                  </a:lnTo>
                  <a:lnTo>
                    <a:pt x="773774" y="393163"/>
                  </a:lnTo>
                  <a:lnTo>
                    <a:pt x="772109" y="382727"/>
                  </a:lnTo>
                  <a:close/>
                </a:path>
                <a:path w="1042034" h="548640">
                  <a:moveTo>
                    <a:pt x="402568" y="305879"/>
                  </a:moveTo>
                  <a:lnTo>
                    <a:pt x="282803" y="305879"/>
                  </a:lnTo>
                  <a:lnTo>
                    <a:pt x="279882" y="318731"/>
                  </a:lnTo>
                  <a:lnTo>
                    <a:pt x="277807" y="331733"/>
                  </a:lnTo>
                  <a:lnTo>
                    <a:pt x="276583" y="344845"/>
                  </a:lnTo>
                  <a:lnTo>
                    <a:pt x="276212" y="358025"/>
                  </a:lnTo>
                  <a:lnTo>
                    <a:pt x="281178" y="403254"/>
                  </a:lnTo>
                  <a:lnTo>
                    <a:pt x="295374" y="443817"/>
                  </a:lnTo>
                  <a:lnTo>
                    <a:pt x="317741" y="478881"/>
                  </a:lnTo>
                  <a:lnTo>
                    <a:pt x="347223" y="507607"/>
                  </a:lnTo>
                  <a:lnTo>
                    <a:pt x="382763" y="529161"/>
                  </a:lnTo>
                  <a:lnTo>
                    <a:pt x="423305" y="542707"/>
                  </a:lnTo>
                  <a:lnTo>
                    <a:pt x="467791" y="547408"/>
                  </a:lnTo>
                  <a:lnTo>
                    <a:pt x="518163" y="542392"/>
                  </a:lnTo>
                  <a:lnTo>
                    <a:pt x="560865" y="527572"/>
                  </a:lnTo>
                  <a:lnTo>
                    <a:pt x="596314" y="503294"/>
                  </a:lnTo>
                  <a:lnTo>
                    <a:pt x="624925" y="469901"/>
                  </a:lnTo>
                  <a:lnTo>
                    <a:pt x="632097" y="456272"/>
                  </a:lnTo>
                  <a:lnTo>
                    <a:pt x="468312" y="456272"/>
                  </a:lnTo>
                  <a:lnTo>
                    <a:pt x="441094" y="450339"/>
                  </a:lnTo>
                  <a:lnTo>
                    <a:pt x="418152" y="434320"/>
                  </a:lnTo>
                  <a:lnTo>
                    <a:pt x="402313" y="410892"/>
                  </a:lnTo>
                  <a:lnTo>
                    <a:pt x="396405" y="382727"/>
                  </a:lnTo>
                  <a:lnTo>
                    <a:pt x="772109" y="382727"/>
                  </a:lnTo>
                  <a:lnTo>
                    <a:pt x="768603" y="360768"/>
                  </a:lnTo>
                  <a:lnTo>
                    <a:pt x="773231" y="326036"/>
                  </a:lnTo>
                  <a:lnTo>
                    <a:pt x="781851" y="307517"/>
                  </a:lnTo>
                  <a:lnTo>
                    <a:pt x="401916" y="307517"/>
                  </a:lnTo>
                  <a:lnTo>
                    <a:pt x="402568" y="305879"/>
                  </a:lnTo>
                  <a:close/>
                </a:path>
                <a:path w="1042034" h="548640">
                  <a:moveTo>
                    <a:pt x="312572" y="0"/>
                  </a:moveTo>
                  <a:lnTo>
                    <a:pt x="0" y="0"/>
                  </a:lnTo>
                  <a:lnTo>
                    <a:pt x="0" y="531926"/>
                  </a:lnTo>
                  <a:lnTo>
                    <a:pt x="142570" y="531926"/>
                  </a:lnTo>
                  <a:lnTo>
                    <a:pt x="142570" y="307085"/>
                  </a:lnTo>
                  <a:lnTo>
                    <a:pt x="402568" y="305879"/>
                  </a:lnTo>
                  <a:lnTo>
                    <a:pt x="410982" y="284732"/>
                  </a:lnTo>
                  <a:lnTo>
                    <a:pt x="425864" y="267246"/>
                  </a:lnTo>
                  <a:lnTo>
                    <a:pt x="432872" y="263220"/>
                  </a:lnTo>
                  <a:lnTo>
                    <a:pt x="296113" y="263220"/>
                  </a:lnTo>
                  <a:lnTo>
                    <a:pt x="296113" y="191935"/>
                  </a:lnTo>
                  <a:lnTo>
                    <a:pt x="142570" y="191935"/>
                  </a:lnTo>
                  <a:lnTo>
                    <a:pt x="142570" y="120637"/>
                  </a:lnTo>
                  <a:lnTo>
                    <a:pt x="312572" y="120637"/>
                  </a:lnTo>
                  <a:lnTo>
                    <a:pt x="312572" y="0"/>
                  </a:lnTo>
                  <a:close/>
                </a:path>
                <a:path w="1042034" h="548640">
                  <a:moveTo>
                    <a:pt x="1041907" y="492137"/>
                  </a:moveTo>
                  <a:lnTo>
                    <a:pt x="921270" y="492137"/>
                  </a:lnTo>
                  <a:lnTo>
                    <a:pt x="921270" y="531926"/>
                  </a:lnTo>
                  <a:lnTo>
                    <a:pt x="1041907" y="531926"/>
                  </a:lnTo>
                  <a:lnTo>
                    <a:pt x="1041907" y="492137"/>
                  </a:lnTo>
                  <a:close/>
                </a:path>
                <a:path w="1042034" h="548640">
                  <a:moveTo>
                    <a:pt x="647115" y="427735"/>
                  </a:moveTo>
                  <a:lnTo>
                    <a:pt x="526440" y="427735"/>
                  </a:lnTo>
                  <a:lnTo>
                    <a:pt x="514971" y="441908"/>
                  </a:lnTo>
                  <a:lnTo>
                    <a:pt x="503358" y="450638"/>
                  </a:lnTo>
                  <a:lnTo>
                    <a:pt x="488753" y="455051"/>
                  </a:lnTo>
                  <a:lnTo>
                    <a:pt x="468312" y="456272"/>
                  </a:lnTo>
                  <a:lnTo>
                    <a:pt x="632097" y="456272"/>
                  </a:lnTo>
                  <a:lnTo>
                    <a:pt x="647115" y="427735"/>
                  </a:lnTo>
                  <a:close/>
                </a:path>
                <a:path w="1042034" h="548640">
                  <a:moveTo>
                    <a:pt x="1041907" y="267449"/>
                  </a:moveTo>
                  <a:lnTo>
                    <a:pt x="842708" y="267449"/>
                  </a:lnTo>
                  <a:lnTo>
                    <a:pt x="875482" y="275313"/>
                  </a:lnTo>
                  <a:lnTo>
                    <a:pt x="897807" y="296197"/>
                  </a:lnTo>
                  <a:lnTo>
                    <a:pt x="910559" y="326036"/>
                  </a:lnTo>
                  <a:lnTo>
                    <a:pt x="914615" y="360768"/>
                  </a:lnTo>
                  <a:lnTo>
                    <a:pt x="910463" y="393163"/>
                  </a:lnTo>
                  <a:lnTo>
                    <a:pt x="910404" y="393623"/>
                  </a:lnTo>
                  <a:lnTo>
                    <a:pt x="897393" y="421489"/>
                  </a:lnTo>
                  <a:lnTo>
                    <a:pt x="875016" y="440812"/>
                  </a:lnTo>
                  <a:lnTo>
                    <a:pt x="842708" y="448043"/>
                  </a:lnTo>
                  <a:lnTo>
                    <a:pt x="1041907" y="448043"/>
                  </a:lnTo>
                  <a:lnTo>
                    <a:pt x="1041907" y="267449"/>
                  </a:lnTo>
                  <a:close/>
                </a:path>
                <a:path w="1042034" h="548640">
                  <a:moveTo>
                    <a:pt x="626169" y="252082"/>
                  </a:moveTo>
                  <a:lnTo>
                    <a:pt x="468337" y="252082"/>
                  </a:lnTo>
                  <a:lnTo>
                    <a:pt x="493440" y="256036"/>
                  </a:lnTo>
                  <a:lnTo>
                    <a:pt x="493073" y="256036"/>
                  </a:lnTo>
                  <a:lnTo>
                    <a:pt x="512732" y="267031"/>
                  </a:lnTo>
                  <a:lnTo>
                    <a:pt x="527079" y="284491"/>
                  </a:lnTo>
                  <a:lnTo>
                    <a:pt x="535304" y="307517"/>
                  </a:lnTo>
                  <a:lnTo>
                    <a:pt x="781851" y="307517"/>
                  </a:lnTo>
                  <a:lnTo>
                    <a:pt x="784405" y="302031"/>
                  </a:lnTo>
                  <a:lnTo>
                    <a:pt x="650582" y="302031"/>
                  </a:lnTo>
                  <a:lnTo>
                    <a:pt x="630925" y="257882"/>
                  </a:lnTo>
                  <a:lnTo>
                    <a:pt x="626169" y="252082"/>
                  </a:lnTo>
                  <a:close/>
                </a:path>
                <a:path w="1042034" h="548640">
                  <a:moveTo>
                    <a:pt x="811593" y="175475"/>
                  </a:moveTo>
                  <a:lnTo>
                    <a:pt x="765497" y="181576"/>
                  </a:lnTo>
                  <a:lnTo>
                    <a:pt x="725752" y="198838"/>
                  </a:lnTo>
                  <a:lnTo>
                    <a:pt x="692953" y="225706"/>
                  </a:lnTo>
                  <a:lnTo>
                    <a:pt x="667698" y="260623"/>
                  </a:lnTo>
                  <a:lnTo>
                    <a:pt x="650582" y="302031"/>
                  </a:lnTo>
                  <a:lnTo>
                    <a:pt x="784405" y="302031"/>
                  </a:lnTo>
                  <a:lnTo>
                    <a:pt x="787120" y="296197"/>
                  </a:lnTo>
                  <a:lnTo>
                    <a:pt x="810277" y="275313"/>
                  </a:lnTo>
                  <a:lnTo>
                    <a:pt x="842708" y="267449"/>
                  </a:lnTo>
                  <a:lnTo>
                    <a:pt x="1041907" y="267449"/>
                  </a:lnTo>
                  <a:lnTo>
                    <a:pt x="1041907" y="219354"/>
                  </a:lnTo>
                  <a:lnTo>
                    <a:pt x="921270" y="219354"/>
                  </a:lnTo>
                  <a:lnTo>
                    <a:pt x="916800" y="215849"/>
                  </a:lnTo>
                  <a:lnTo>
                    <a:pt x="894418" y="196355"/>
                  </a:lnTo>
                  <a:lnTo>
                    <a:pt x="868930" y="183942"/>
                  </a:lnTo>
                  <a:lnTo>
                    <a:pt x="841076" y="177389"/>
                  </a:lnTo>
                  <a:lnTo>
                    <a:pt x="811593" y="175475"/>
                  </a:lnTo>
                  <a:close/>
                </a:path>
                <a:path w="1042034" h="548640">
                  <a:moveTo>
                    <a:pt x="466115" y="175475"/>
                  </a:moveTo>
                  <a:lnTo>
                    <a:pt x="411763" y="181311"/>
                  </a:lnTo>
                  <a:lnTo>
                    <a:pt x="364235" y="198350"/>
                  </a:lnTo>
                  <a:lnTo>
                    <a:pt x="325147" y="225887"/>
                  </a:lnTo>
                  <a:lnTo>
                    <a:pt x="296113" y="263220"/>
                  </a:lnTo>
                  <a:lnTo>
                    <a:pt x="432872" y="263220"/>
                  </a:lnTo>
                  <a:lnTo>
                    <a:pt x="445377" y="256036"/>
                  </a:lnTo>
                  <a:lnTo>
                    <a:pt x="468337" y="252082"/>
                  </a:lnTo>
                  <a:lnTo>
                    <a:pt x="626169" y="252082"/>
                  </a:lnTo>
                  <a:lnTo>
                    <a:pt x="602016" y="222623"/>
                  </a:lnTo>
                  <a:lnTo>
                    <a:pt x="564489" y="196783"/>
                  </a:lnTo>
                  <a:lnTo>
                    <a:pt x="518977" y="180890"/>
                  </a:lnTo>
                  <a:lnTo>
                    <a:pt x="466115" y="175475"/>
                  </a:lnTo>
                  <a:close/>
                </a:path>
                <a:path w="1042034" h="548640">
                  <a:moveTo>
                    <a:pt x="1041907" y="0"/>
                  </a:moveTo>
                  <a:lnTo>
                    <a:pt x="921270" y="0"/>
                  </a:lnTo>
                  <a:lnTo>
                    <a:pt x="921270" y="219354"/>
                  </a:lnTo>
                  <a:lnTo>
                    <a:pt x="1041907" y="219354"/>
                  </a:lnTo>
                  <a:lnTo>
                    <a:pt x="1041907" y="0"/>
                  </a:lnTo>
                  <a:close/>
                </a:path>
              </a:pathLst>
            </a:custGeom>
            <a:solidFill>
              <a:srgbClr val="4D148C"/>
            </a:solidFill>
          </p:spPr>
          <p:txBody>
            <a:bodyPr wrap="square" lIns="0" tIns="0" rIns="0" bIns="0" rtlCol="0"/>
            <a:lstStyle/>
            <a:p>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878619" y="776514"/>
            <a:ext cx="340360" cy="18415"/>
          </a:xfrm>
          <a:custGeom>
            <a:avLst/>
            <a:gdLst/>
            <a:ahLst/>
            <a:cxnLst/>
            <a:rect l="l" t="t" r="r" b="b"/>
            <a:pathLst>
              <a:path w="340359" h="18415">
                <a:moveTo>
                  <a:pt x="335724" y="0"/>
                </a:moveTo>
                <a:lnTo>
                  <a:pt x="4064" y="0"/>
                </a:lnTo>
                <a:lnTo>
                  <a:pt x="0" y="4064"/>
                </a:lnTo>
                <a:lnTo>
                  <a:pt x="0" y="9067"/>
                </a:lnTo>
                <a:lnTo>
                  <a:pt x="0" y="14071"/>
                </a:lnTo>
                <a:lnTo>
                  <a:pt x="4064" y="18135"/>
                </a:lnTo>
                <a:lnTo>
                  <a:pt x="335724" y="18135"/>
                </a:lnTo>
                <a:lnTo>
                  <a:pt x="339788" y="14071"/>
                </a:lnTo>
                <a:lnTo>
                  <a:pt x="339788" y="4064"/>
                </a:lnTo>
                <a:lnTo>
                  <a:pt x="335724" y="0"/>
                </a:lnTo>
                <a:close/>
              </a:path>
            </a:pathLst>
          </a:custGeom>
          <a:solidFill>
            <a:srgbClr val="4D148C"/>
          </a:solidFill>
        </p:spPr>
        <p:txBody>
          <a:bodyPr wrap="square" lIns="0" tIns="0" rIns="0" bIns="0" rtlCol="0"/>
          <a:lstStyle/>
          <a:p>
            <a:endParaRPr/>
          </a:p>
        </p:txBody>
      </p:sp>
      <p:sp>
        <p:nvSpPr>
          <p:cNvPr id="3" name="object 3"/>
          <p:cNvSpPr/>
          <p:nvPr/>
        </p:nvSpPr>
        <p:spPr>
          <a:xfrm>
            <a:off x="878622" y="860878"/>
            <a:ext cx="340360" cy="18415"/>
          </a:xfrm>
          <a:custGeom>
            <a:avLst/>
            <a:gdLst/>
            <a:ahLst/>
            <a:cxnLst/>
            <a:rect l="l" t="t" r="r" b="b"/>
            <a:pathLst>
              <a:path w="340359" h="18415">
                <a:moveTo>
                  <a:pt x="335724" y="0"/>
                </a:moveTo>
                <a:lnTo>
                  <a:pt x="9067" y="0"/>
                </a:lnTo>
                <a:lnTo>
                  <a:pt x="4063" y="0"/>
                </a:lnTo>
                <a:lnTo>
                  <a:pt x="0" y="4064"/>
                </a:lnTo>
                <a:lnTo>
                  <a:pt x="0" y="14084"/>
                </a:lnTo>
                <a:lnTo>
                  <a:pt x="4063" y="18135"/>
                </a:lnTo>
                <a:lnTo>
                  <a:pt x="335724" y="18135"/>
                </a:lnTo>
                <a:lnTo>
                  <a:pt x="339788" y="14084"/>
                </a:lnTo>
                <a:lnTo>
                  <a:pt x="339788" y="4064"/>
                </a:lnTo>
                <a:lnTo>
                  <a:pt x="335724" y="0"/>
                </a:lnTo>
                <a:close/>
              </a:path>
            </a:pathLst>
          </a:custGeom>
          <a:solidFill>
            <a:srgbClr val="4D148C"/>
          </a:solidFill>
        </p:spPr>
        <p:txBody>
          <a:bodyPr wrap="square" lIns="0" tIns="0" rIns="0" bIns="0" rtlCol="0"/>
          <a:lstStyle/>
          <a:p>
            <a:endParaRPr/>
          </a:p>
        </p:txBody>
      </p:sp>
      <p:sp>
        <p:nvSpPr>
          <p:cNvPr id="4" name="object 4"/>
          <p:cNvSpPr/>
          <p:nvPr/>
        </p:nvSpPr>
        <p:spPr>
          <a:xfrm>
            <a:off x="878619" y="939974"/>
            <a:ext cx="260985" cy="18415"/>
          </a:xfrm>
          <a:custGeom>
            <a:avLst/>
            <a:gdLst/>
            <a:ahLst/>
            <a:cxnLst/>
            <a:rect l="l" t="t" r="r" b="b"/>
            <a:pathLst>
              <a:path w="260984" h="18415">
                <a:moveTo>
                  <a:pt x="256628" y="0"/>
                </a:moveTo>
                <a:lnTo>
                  <a:pt x="4064" y="0"/>
                </a:lnTo>
                <a:lnTo>
                  <a:pt x="0" y="4064"/>
                </a:lnTo>
                <a:lnTo>
                  <a:pt x="0" y="9067"/>
                </a:lnTo>
                <a:lnTo>
                  <a:pt x="0" y="14071"/>
                </a:lnTo>
                <a:lnTo>
                  <a:pt x="4064" y="18135"/>
                </a:lnTo>
                <a:lnTo>
                  <a:pt x="256628" y="18135"/>
                </a:lnTo>
                <a:lnTo>
                  <a:pt x="260692" y="14071"/>
                </a:lnTo>
                <a:lnTo>
                  <a:pt x="260692" y="4064"/>
                </a:lnTo>
                <a:lnTo>
                  <a:pt x="256628" y="0"/>
                </a:lnTo>
                <a:close/>
              </a:path>
            </a:pathLst>
          </a:custGeom>
          <a:solidFill>
            <a:srgbClr val="4D148C"/>
          </a:solidFill>
        </p:spPr>
        <p:txBody>
          <a:bodyPr wrap="square" lIns="0" tIns="0" rIns="0" bIns="0" rtlCol="0"/>
          <a:lstStyle/>
          <a:p>
            <a:endParaRPr/>
          </a:p>
        </p:txBody>
      </p:sp>
      <p:sp>
        <p:nvSpPr>
          <p:cNvPr id="5" name="object 5"/>
          <p:cNvSpPr/>
          <p:nvPr/>
        </p:nvSpPr>
        <p:spPr>
          <a:xfrm>
            <a:off x="810069" y="444321"/>
            <a:ext cx="476884" cy="677545"/>
          </a:xfrm>
          <a:custGeom>
            <a:avLst/>
            <a:gdLst/>
            <a:ahLst/>
            <a:cxnLst/>
            <a:rect l="l" t="t" r="r" b="b"/>
            <a:pathLst>
              <a:path w="476884" h="677544">
                <a:moveTo>
                  <a:pt x="223774" y="257175"/>
                </a:moveTo>
                <a:lnTo>
                  <a:pt x="219710" y="253111"/>
                </a:lnTo>
                <a:lnTo>
                  <a:pt x="72605" y="253111"/>
                </a:lnTo>
                <a:lnTo>
                  <a:pt x="68541" y="257175"/>
                </a:lnTo>
                <a:lnTo>
                  <a:pt x="68541" y="262178"/>
                </a:lnTo>
                <a:lnTo>
                  <a:pt x="68541" y="267182"/>
                </a:lnTo>
                <a:lnTo>
                  <a:pt x="72605" y="271246"/>
                </a:lnTo>
                <a:lnTo>
                  <a:pt x="219710" y="271246"/>
                </a:lnTo>
                <a:lnTo>
                  <a:pt x="223774" y="267182"/>
                </a:lnTo>
                <a:lnTo>
                  <a:pt x="223774" y="257175"/>
                </a:lnTo>
                <a:close/>
              </a:path>
              <a:path w="476884" h="677544">
                <a:moveTo>
                  <a:pt x="408330" y="257162"/>
                </a:moveTo>
                <a:lnTo>
                  <a:pt x="404266" y="253098"/>
                </a:lnTo>
                <a:lnTo>
                  <a:pt x="262166" y="253098"/>
                </a:lnTo>
                <a:lnTo>
                  <a:pt x="257162" y="253098"/>
                </a:lnTo>
                <a:lnTo>
                  <a:pt x="253098" y="257162"/>
                </a:lnTo>
                <a:lnTo>
                  <a:pt x="253098" y="267182"/>
                </a:lnTo>
                <a:lnTo>
                  <a:pt x="257162" y="271233"/>
                </a:lnTo>
                <a:lnTo>
                  <a:pt x="404266" y="271233"/>
                </a:lnTo>
                <a:lnTo>
                  <a:pt x="408330" y="267182"/>
                </a:lnTo>
                <a:lnTo>
                  <a:pt x="408330" y="257162"/>
                </a:lnTo>
                <a:close/>
              </a:path>
              <a:path w="476884" h="677544">
                <a:moveTo>
                  <a:pt x="476872" y="4064"/>
                </a:moveTo>
                <a:lnTo>
                  <a:pt x="472821" y="0"/>
                </a:lnTo>
                <a:lnTo>
                  <a:pt x="458736" y="0"/>
                </a:lnTo>
                <a:lnTo>
                  <a:pt x="458736" y="18135"/>
                </a:lnTo>
                <a:lnTo>
                  <a:pt x="458736" y="659104"/>
                </a:lnTo>
                <a:lnTo>
                  <a:pt x="18135" y="659104"/>
                </a:lnTo>
                <a:lnTo>
                  <a:pt x="18135" y="160502"/>
                </a:lnTo>
                <a:lnTo>
                  <a:pt x="151168" y="160502"/>
                </a:lnTo>
                <a:lnTo>
                  <a:pt x="155232" y="156451"/>
                </a:lnTo>
                <a:lnTo>
                  <a:pt x="155232" y="142367"/>
                </a:lnTo>
                <a:lnTo>
                  <a:pt x="155232" y="31572"/>
                </a:lnTo>
                <a:lnTo>
                  <a:pt x="155232" y="18135"/>
                </a:lnTo>
                <a:lnTo>
                  <a:pt x="458736" y="18135"/>
                </a:lnTo>
                <a:lnTo>
                  <a:pt x="458736" y="0"/>
                </a:lnTo>
                <a:lnTo>
                  <a:pt x="144907" y="0"/>
                </a:lnTo>
                <a:lnTo>
                  <a:pt x="143700" y="254"/>
                </a:lnTo>
                <a:lnTo>
                  <a:pt x="141541" y="1181"/>
                </a:lnTo>
                <a:lnTo>
                  <a:pt x="140550" y="1841"/>
                </a:lnTo>
                <a:lnTo>
                  <a:pt x="137096" y="5435"/>
                </a:lnTo>
                <a:lnTo>
                  <a:pt x="137096" y="31572"/>
                </a:lnTo>
                <a:lnTo>
                  <a:pt x="137096" y="142367"/>
                </a:lnTo>
                <a:lnTo>
                  <a:pt x="30391" y="142367"/>
                </a:lnTo>
                <a:lnTo>
                  <a:pt x="137096" y="31572"/>
                </a:lnTo>
                <a:lnTo>
                  <a:pt x="137096" y="5435"/>
                </a:lnTo>
                <a:lnTo>
                  <a:pt x="2476" y="145199"/>
                </a:lnTo>
                <a:lnTo>
                  <a:pt x="812" y="147040"/>
                </a:lnTo>
                <a:lnTo>
                  <a:pt x="38" y="149161"/>
                </a:lnTo>
                <a:lnTo>
                  <a:pt x="0" y="673188"/>
                </a:lnTo>
                <a:lnTo>
                  <a:pt x="4064" y="677252"/>
                </a:lnTo>
                <a:lnTo>
                  <a:pt x="472821" y="677252"/>
                </a:lnTo>
                <a:lnTo>
                  <a:pt x="476872" y="673188"/>
                </a:lnTo>
                <a:lnTo>
                  <a:pt x="476872" y="659104"/>
                </a:lnTo>
                <a:lnTo>
                  <a:pt x="476872" y="18135"/>
                </a:lnTo>
                <a:lnTo>
                  <a:pt x="476872" y="4064"/>
                </a:lnTo>
                <a:close/>
              </a:path>
            </a:pathLst>
          </a:custGeom>
          <a:solidFill>
            <a:srgbClr val="4D148C"/>
          </a:solidFill>
        </p:spPr>
        <p:txBody>
          <a:bodyPr wrap="square" lIns="0" tIns="0" rIns="0" bIns="0" rtlCol="0"/>
          <a:lstStyle/>
          <a:p>
            <a:endParaRPr/>
          </a:p>
        </p:txBody>
      </p:sp>
      <p:sp>
        <p:nvSpPr>
          <p:cNvPr id="6" name="object 6" descr="$PPTXTitle"/>
          <p:cNvSpPr txBox="1">
            <a:spLocks noGrp="1"/>
          </p:cNvSpPr>
          <p:nvPr>
            <p:ph type="title"/>
          </p:nvPr>
        </p:nvSpPr>
        <p:spPr>
          <a:xfrm>
            <a:off x="1438156" y="554429"/>
            <a:ext cx="9223058" cy="520655"/>
          </a:xfrm>
          <a:prstGeom prst="rect">
            <a:avLst/>
          </a:prstGeom>
        </p:spPr>
        <p:txBody>
          <a:bodyPr vert="horz" wrap="square" lIns="0" tIns="12700" rIns="0" bIns="0" rtlCol="0">
            <a:spAutoFit/>
          </a:bodyPr>
          <a:lstStyle/>
          <a:p>
            <a:pPr marL="12700">
              <a:lnSpc>
                <a:spcPct val="100000"/>
              </a:lnSpc>
              <a:spcBef>
                <a:spcPts val="100"/>
              </a:spcBef>
            </a:pPr>
            <a:r>
              <a:rPr sz="3300" spc="-6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Contents</a:t>
            </a:r>
          </a:p>
        </p:txBody>
      </p:sp>
      <p:sp>
        <p:nvSpPr>
          <p:cNvPr id="7" name="object 7"/>
          <p:cNvSpPr txBox="1"/>
          <p:nvPr/>
        </p:nvSpPr>
        <p:spPr>
          <a:xfrm>
            <a:off x="1677671" y="1934474"/>
            <a:ext cx="3669029" cy="4644605"/>
          </a:xfrm>
          <a:prstGeom prst="rect">
            <a:avLst/>
          </a:prstGeom>
        </p:spPr>
        <p:txBody>
          <a:bodyPr vert="horz" wrap="square" lIns="0" tIns="12700" rIns="0" bIns="0" rtlCol="0">
            <a:spAutoFit/>
          </a:bodyPr>
          <a:lstStyle/>
          <a:p>
            <a:pPr marL="12700">
              <a:lnSpc>
                <a:spcPct val="100000"/>
              </a:lnSpc>
              <a:spcBef>
                <a:spcPts val="100"/>
              </a:spcBef>
            </a:pPr>
            <a:r>
              <a:rPr sz="2000" dirty="0">
                <a:solidFill>
                  <a:srgbClr val="4D148C"/>
                </a:solidFill>
                <a:latin typeface="FedEx Sans"/>
                <a:cs typeface="FedEx Sans"/>
              </a:rPr>
              <a:t>What’s</a:t>
            </a:r>
            <a:r>
              <a:rPr sz="2000" spc="-90" dirty="0">
                <a:solidFill>
                  <a:srgbClr val="4D148C"/>
                </a:solidFill>
                <a:latin typeface="FedEx Sans"/>
                <a:cs typeface="FedEx Sans"/>
              </a:rPr>
              <a:t> </a:t>
            </a:r>
            <a:r>
              <a:rPr sz="2000" spc="-10" dirty="0">
                <a:solidFill>
                  <a:srgbClr val="4D148C"/>
                </a:solidFill>
                <a:latin typeface="FedEx Sans"/>
                <a:cs typeface="FedEx Sans"/>
              </a:rPr>
              <a:t>changing?</a:t>
            </a:r>
            <a:endParaRPr sz="2000" dirty="0">
              <a:latin typeface="FedEx Sans"/>
              <a:cs typeface="FedEx Sans"/>
            </a:endParaRPr>
          </a:p>
          <a:p>
            <a:pPr marL="12700">
              <a:lnSpc>
                <a:spcPct val="100000"/>
              </a:lnSpc>
              <a:spcBef>
                <a:spcPts val="1800"/>
              </a:spcBef>
            </a:pPr>
            <a:r>
              <a:rPr sz="2000" dirty="0">
                <a:solidFill>
                  <a:srgbClr val="4D148C"/>
                </a:solidFill>
                <a:latin typeface="FedEx Sans"/>
                <a:cs typeface="FedEx Sans"/>
              </a:rPr>
              <a:t>Additional</a:t>
            </a:r>
            <a:r>
              <a:rPr sz="2000" spc="-30" dirty="0">
                <a:solidFill>
                  <a:srgbClr val="4D148C"/>
                </a:solidFill>
                <a:latin typeface="FedEx Sans"/>
                <a:cs typeface="FedEx Sans"/>
              </a:rPr>
              <a:t> </a:t>
            </a:r>
            <a:r>
              <a:rPr sz="2000" dirty="0">
                <a:solidFill>
                  <a:srgbClr val="4D148C"/>
                </a:solidFill>
                <a:latin typeface="FedEx Sans"/>
                <a:cs typeface="FedEx Sans"/>
              </a:rPr>
              <a:t>data</a:t>
            </a:r>
            <a:r>
              <a:rPr sz="2000" spc="-30" dirty="0">
                <a:solidFill>
                  <a:srgbClr val="4D148C"/>
                </a:solidFill>
                <a:latin typeface="FedEx Sans"/>
                <a:cs typeface="FedEx Sans"/>
              </a:rPr>
              <a:t> </a:t>
            </a:r>
            <a:r>
              <a:rPr sz="2000" spc="-10" dirty="0">
                <a:solidFill>
                  <a:srgbClr val="4D148C"/>
                </a:solidFill>
                <a:latin typeface="FedEx Sans"/>
                <a:cs typeface="FedEx Sans"/>
              </a:rPr>
              <a:t>requirements</a:t>
            </a:r>
            <a:r>
              <a:rPr lang="en-US" sz="2000" spc="-10" dirty="0">
                <a:solidFill>
                  <a:srgbClr val="4D148C"/>
                </a:solidFill>
                <a:latin typeface="FedEx Sans"/>
                <a:cs typeface="FedEx Sans"/>
              </a:rPr>
              <a:t> – </a:t>
            </a:r>
            <a:r>
              <a:rPr lang="en-US" sz="2000" spc="-10">
                <a:solidFill>
                  <a:srgbClr val="4D148C"/>
                </a:solidFill>
                <a:latin typeface="FedEx Sans"/>
                <a:cs typeface="FedEx Sans"/>
              </a:rPr>
              <a:t>Product </a:t>
            </a:r>
            <a:r>
              <a:rPr lang="en-US" sz="2000" spc="-10" dirty="0">
                <a:solidFill>
                  <a:srgbClr val="4D148C"/>
                </a:solidFill>
                <a:latin typeface="FedEx Sans"/>
                <a:cs typeface="FedEx Sans"/>
              </a:rPr>
              <a:t>I</a:t>
            </a:r>
            <a:r>
              <a:rPr lang="en-US" sz="2000" spc="-10">
                <a:solidFill>
                  <a:srgbClr val="4D148C"/>
                </a:solidFill>
                <a:latin typeface="FedEx Sans"/>
                <a:cs typeface="FedEx Sans"/>
              </a:rPr>
              <a:t>dentifiers</a:t>
            </a:r>
            <a:endParaRPr sz="2000" dirty="0">
              <a:latin typeface="FedEx Sans"/>
              <a:cs typeface="FedEx Sans"/>
            </a:endParaRPr>
          </a:p>
          <a:p>
            <a:pPr marL="12700" marR="71120">
              <a:lnSpc>
                <a:spcPct val="104200"/>
              </a:lnSpc>
              <a:spcBef>
                <a:spcPts val="1700"/>
              </a:spcBef>
            </a:pPr>
            <a:r>
              <a:rPr sz="2000" dirty="0">
                <a:solidFill>
                  <a:srgbClr val="4D148C"/>
                </a:solidFill>
                <a:latin typeface="FedEx Sans"/>
                <a:cs typeface="FedEx Sans"/>
              </a:rPr>
              <a:t>Understanding</a:t>
            </a:r>
            <a:r>
              <a:rPr sz="2000" spc="-5" dirty="0">
                <a:solidFill>
                  <a:srgbClr val="4D148C"/>
                </a:solidFill>
                <a:latin typeface="FedEx Sans"/>
                <a:cs typeface="FedEx Sans"/>
              </a:rPr>
              <a:t> </a:t>
            </a:r>
            <a:r>
              <a:rPr sz="2000" dirty="0">
                <a:solidFill>
                  <a:srgbClr val="4D148C"/>
                </a:solidFill>
                <a:latin typeface="FedEx Sans"/>
                <a:cs typeface="FedEx Sans"/>
              </a:rPr>
              <a:t>duties, </a:t>
            </a:r>
            <a:r>
              <a:rPr sz="2000" spc="-10" dirty="0">
                <a:solidFill>
                  <a:srgbClr val="4D148C"/>
                </a:solidFill>
                <a:latin typeface="FedEx Sans"/>
                <a:cs typeface="FedEx Sans"/>
              </a:rPr>
              <a:t>fees, </a:t>
            </a:r>
            <a:r>
              <a:rPr sz="2000" dirty="0">
                <a:solidFill>
                  <a:srgbClr val="4D148C"/>
                </a:solidFill>
                <a:latin typeface="FedEx Sans"/>
                <a:cs typeface="FedEx Sans"/>
              </a:rPr>
              <a:t>and</a:t>
            </a:r>
            <a:r>
              <a:rPr sz="2000" spc="-60" dirty="0">
                <a:solidFill>
                  <a:srgbClr val="4D148C"/>
                </a:solidFill>
                <a:latin typeface="FedEx Sans"/>
                <a:cs typeface="FedEx Sans"/>
              </a:rPr>
              <a:t> </a:t>
            </a:r>
            <a:r>
              <a:rPr sz="2000" dirty="0">
                <a:solidFill>
                  <a:srgbClr val="4D148C"/>
                </a:solidFill>
                <a:latin typeface="FedEx Sans"/>
                <a:cs typeface="FedEx Sans"/>
              </a:rPr>
              <a:t>payment</a:t>
            </a:r>
            <a:r>
              <a:rPr sz="2000" spc="-60" dirty="0">
                <a:solidFill>
                  <a:srgbClr val="4D148C"/>
                </a:solidFill>
                <a:latin typeface="FedEx Sans"/>
                <a:cs typeface="FedEx Sans"/>
              </a:rPr>
              <a:t> </a:t>
            </a:r>
            <a:r>
              <a:rPr sz="2000" spc="-10" dirty="0">
                <a:solidFill>
                  <a:srgbClr val="4D148C"/>
                </a:solidFill>
                <a:latin typeface="FedEx Sans"/>
                <a:cs typeface="FedEx Sans"/>
              </a:rPr>
              <a:t>responsibilities</a:t>
            </a:r>
            <a:endParaRPr sz="2000" dirty="0">
              <a:latin typeface="FedEx Sans"/>
              <a:cs typeface="FedEx Sans"/>
            </a:endParaRPr>
          </a:p>
          <a:p>
            <a:pPr marL="12700" marR="925194">
              <a:lnSpc>
                <a:spcPct val="175000"/>
              </a:lnSpc>
            </a:pPr>
            <a:r>
              <a:rPr sz="2000" dirty="0">
                <a:solidFill>
                  <a:srgbClr val="4D148C"/>
                </a:solidFill>
                <a:latin typeface="FedEx Sans"/>
                <a:cs typeface="FedEx Sans"/>
              </a:rPr>
              <a:t>How</a:t>
            </a:r>
            <a:r>
              <a:rPr sz="2000" spc="-40" dirty="0">
                <a:solidFill>
                  <a:srgbClr val="4D148C"/>
                </a:solidFill>
                <a:latin typeface="FedEx Sans"/>
                <a:cs typeface="FedEx Sans"/>
              </a:rPr>
              <a:t> </a:t>
            </a:r>
            <a:r>
              <a:rPr sz="2000" dirty="0">
                <a:solidFill>
                  <a:srgbClr val="4D148C"/>
                </a:solidFill>
                <a:latin typeface="FedEx Sans"/>
                <a:cs typeface="FedEx Sans"/>
              </a:rPr>
              <a:t>can</a:t>
            </a:r>
            <a:r>
              <a:rPr sz="2000" spc="-40" dirty="0">
                <a:solidFill>
                  <a:srgbClr val="4D148C"/>
                </a:solidFill>
                <a:latin typeface="FedEx Sans"/>
                <a:cs typeface="FedEx Sans"/>
              </a:rPr>
              <a:t> </a:t>
            </a:r>
            <a:r>
              <a:rPr sz="2000" dirty="0">
                <a:solidFill>
                  <a:srgbClr val="4D148C"/>
                </a:solidFill>
                <a:latin typeface="FedEx Sans"/>
                <a:cs typeface="FedEx Sans"/>
              </a:rPr>
              <a:t>you</a:t>
            </a:r>
            <a:r>
              <a:rPr sz="2000" spc="-35" dirty="0">
                <a:solidFill>
                  <a:srgbClr val="4D148C"/>
                </a:solidFill>
                <a:latin typeface="FedEx Sans"/>
                <a:cs typeface="FedEx Sans"/>
              </a:rPr>
              <a:t> </a:t>
            </a:r>
            <a:r>
              <a:rPr sz="2000" spc="-20" dirty="0">
                <a:solidFill>
                  <a:srgbClr val="4D148C"/>
                </a:solidFill>
                <a:latin typeface="FedEx Sans"/>
                <a:cs typeface="FedEx Sans"/>
              </a:rPr>
              <a:t>prepare? </a:t>
            </a:r>
            <a:r>
              <a:rPr sz="2000" spc="-55" dirty="0">
                <a:solidFill>
                  <a:srgbClr val="4D148C"/>
                </a:solidFill>
                <a:latin typeface="FedEx Sans"/>
                <a:cs typeface="FedEx Sans"/>
              </a:rPr>
              <a:t>Your</a:t>
            </a:r>
            <a:r>
              <a:rPr sz="2000" spc="-30" dirty="0">
                <a:solidFill>
                  <a:srgbClr val="4D148C"/>
                </a:solidFill>
                <a:latin typeface="FedEx Sans"/>
                <a:cs typeface="FedEx Sans"/>
              </a:rPr>
              <a:t> </a:t>
            </a:r>
            <a:r>
              <a:rPr sz="2000" dirty="0">
                <a:solidFill>
                  <a:srgbClr val="4D148C"/>
                </a:solidFill>
                <a:latin typeface="FedEx Sans"/>
                <a:cs typeface="FedEx Sans"/>
              </a:rPr>
              <a:t>data</a:t>
            </a:r>
            <a:r>
              <a:rPr sz="2000" spc="-25" dirty="0">
                <a:solidFill>
                  <a:srgbClr val="4D148C"/>
                </a:solidFill>
                <a:latin typeface="FedEx Sans"/>
                <a:cs typeface="FedEx Sans"/>
              </a:rPr>
              <a:t> </a:t>
            </a:r>
            <a:r>
              <a:rPr sz="2000" spc="-10" dirty="0">
                <a:solidFill>
                  <a:srgbClr val="4D148C"/>
                </a:solidFill>
                <a:latin typeface="FedEx Sans"/>
                <a:cs typeface="FedEx Sans"/>
              </a:rPr>
              <a:t>checklist </a:t>
            </a:r>
            <a:r>
              <a:rPr sz="2000" spc="-25" dirty="0">
                <a:solidFill>
                  <a:srgbClr val="4D148C"/>
                </a:solidFill>
                <a:latin typeface="FedEx Sans"/>
                <a:cs typeface="FedEx Sans"/>
              </a:rPr>
              <a:t>Q&amp;A</a:t>
            </a:r>
            <a:endParaRPr sz="2000" dirty="0">
              <a:latin typeface="FedEx Sans"/>
              <a:cs typeface="FedEx Sans"/>
            </a:endParaRPr>
          </a:p>
          <a:p>
            <a:pPr marL="12700" marR="2439670">
              <a:lnSpc>
                <a:spcPct val="175000"/>
              </a:lnSpc>
            </a:pPr>
            <a:r>
              <a:rPr sz="2000" spc="-10" dirty="0">
                <a:solidFill>
                  <a:srgbClr val="4D148C"/>
                </a:solidFill>
                <a:latin typeface="FedEx Sans"/>
                <a:cs typeface="FedEx Sans"/>
              </a:rPr>
              <a:t>Glossary Appendix</a:t>
            </a:r>
            <a:endParaRPr sz="2000" dirty="0">
              <a:latin typeface="FedEx Sans"/>
              <a:cs typeface="FedEx Sans"/>
            </a:endParaRPr>
          </a:p>
        </p:txBody>
      </p:sp>
      <p:pic>
        <p:nvPicPr>
          <p:cNvPr id="8" name="object 8"/>
          <p:cNvPicPr/>
          <p:nvPr/>
        </p:nvPicPr>
        <p:blipFill>
          <a:blip r:embed="rId3" cstate="print"/>
          <a:stretch>
            <a:fillRect/>
          </a:stretch>
        </p:blipFill>
        <p:spPr>
          <a:xfrm>
            <a:off x="6390004" y="12"/>
            <a:ext cx="4301998" cy="7559992"/>
          </a:xfrm>
          <a:prstGeom prst="rect">
            <a:avLst/>
          </a:prstGeom>
        </p:spPr>
      </p:pic>
      <p:grpSp>
        <p:nvGrpSpPr>
          <p:cNvPr id="9" name="object 9"/>
          <p:cNvGrpSpPr/>
          <p:nvPr/>
        </p:nvGrpSpPr>
        <p:grpSpPr>
          <a:xfrm>
            <a:off x="1232074" y="1943804"/>
            <a:ext cx="355600" cy="355600"/>
            <a:chOff x="1232074" y="1943804"/>
            <a:chExt cx="355600" cy="355600"/>
          </a:xfrm>
        </p:grpSpPr>
        <p:pic>
          <p:nvPicPr>
            <p:cNvPr id="10" name="object 10"/>
            <p:cNvPicPr/>
            <p:nvPr/>
          </p:nvPicPr>
          <p:blipFill>
            <a:blip r:embed="rId4" cstate="print"/>
            <a:stretch>
              <a:fillRect/>
            </a:stretch>
          </p:blipFill>
          <p:spPr>
            <a:xfrm>
              <a:off x="1367086" y="2052469"/>
              <a:ext cx="72339" cy="138988"/>
            </a:xfrm>
            <a:prstGeom prst="rect">
              <a:avLst/>
            </a:prstGeom>
          </p:spPr>
        </p:pic>
        <p:sp>
          <p:nvSpPr>
            <p:cNvPr id="11" name="object 11"/>
            <p:cNvSpPr/>
            <p:nvPr/>
          </p:nvSpPr>
          <p:spPr>
            <a:xfrm>
              <a:off x="1232074" y="1943804"/>
              <a:ext cx="355600" cy="355600"/>
            </a:xfrm>
            <a:custGeom>
              <a:avLst/>
              <a:gdLst/>
              <a:ahLst/>
              <a:cxnLst/>
              <a:rect l="l" t="t" r="r" b="b"/>
              <a:pathLst>
                <a:path w="355600" h="355600">
                  <a:moveTo>
                    <a:pt x="177800" y="0"/>
                  </a:moveTo>
                  <a:lnTo>
                    <a:pt x="130471" y="6338"/>
                  </a:lnTo>
                  <a:lnTo>
                    <a:pt x="87981" y="24235"/>
                  </a:lnTo>
                  <a:lnTo>
                    <a:pt x="52009" y="52009"/>
                  </a:lnTo>
                  <a:lnTo>
                    <a:pt x="24235" y="87981"/>
                  </a:lnTo>
                  <a:lnTo>
                    <a:pt x="6338" y="130471"/>
                  </a:lnTo>
                  <a:lnTo>
                    <a:pt x="0" y="177800"/>
                  </a:lnTo>
                  <a:lnTo>
                    <a:pt x="6338" y="225128"/>
                  </a:lnTo>
                  <a:lnTo>
                    <a:pt x="24235" y="267618"/>
                  </a:lnTo>
                  <a:lnTo>
                    <a:pt x="52009" y="303590"/>
                  </a:lnTo>
                  <a:lnTo>
                    <a:pt x="87981" y="331364"/>
                  </a:lnTo>
                  <a:lnTo>
                    <a:pt x="130471" y="349261"/>
                  </a:lnTo>
                  <a:lnTo>
                    <a:pt x="177800" y="355600"/>
                  </a:lnTo>
                  <a:lnTo>
                    <a:pt x="225128" y="349261"/>
                  </a:lnTo>
                  <a:lnTo>
                    <a:pt x="267618" y="331364"/>
                  </a:lnTo>
                  <a:lnTo>
                    <a:pt x="269126" y="330200"/>
                  </a:lnTo>
                  <a:lnTo>
                    <a:pt x="177800" y="330200"/>
                  </a:lnTo>
                  <a:lnTo>
                    <a:pt x="129563" y="322447"/>
                  </a:lnTo>
                  <a:lnTo>
                    <a:pt x="87720" y="300845"/>
                  </a:lnTo>
                  <a:lnTo>
                    <a:pt x="54754" y="267879"/>
                  </a:lnTo>
                  <a:lnTo>
                    <a:pt x="33152" y="226036"/>
                  </a:lnTo>
                  <a:lnTo>
                    <a:pt x="25400" y="177800"/>
                  </a:lnTo>
                  <a:lnTo>
                    <a:pt x="33152" y="129563"/>
                  </a:lnTo>
                  <a:lnTo>
                    <a:pt x="54754" y="87720"/>
                  </a:lnTo>
                  <a:lnTo>
                    <a:pt x="87720" y="54754"/>
                  </a:lnTo>
                  <a:lnTo>
                    <a:pt x="129563" y="33152"/>
                  </a:lnTo>
                  <a:lnTo>
                    <a:pt x="177800" y="25400"/>
                  </a:lnTo>
                  <a:lnTo>
                    <a:pt x="269126" y="25400"/>
                  </a:lnTo>
                  <a:lnTo>
                    <a:pt x="267618" y="24235"/>
                  </a:lnTo>
                  <a:lnTo>
                    <a:pt x="225128" y="6338"/>
                  </a:lnTo>
                  <a:lnTo>
                    <a:pt x="177800" y="0"/>
                  </a:lnTo>
                  <a:close/>
                </a:path>
                <a:path w="355600" h="355600">
                  <a:moveTo>
                    <a:pt x="269126" y="25400"/>
                  </a:moveTo>
                  <a:lnTo>
                    <a:pt x="177800" y="25400"/>
                  </a:lnTo>
                  <a:lnTo>
                    <a:pt x="226036" y="33152"/>
                  </a:lnTo>
                  <a:lnTo>
                    <a:pt x="267879" y="54754"/>
                  </a:lnTo>
                  <a:lnTo>
                    <a:pt x="300845" y="87720"/>
                  </a:lnTo>
                  <a:lnTo>
                    <a:pt x="322447" y="129563"/>
                  </a:lnTo>
                  <a:lnTo>
                    <a:pt x="330200" y="177800"/>
                  </a:lnTo>
                  <a:lnTo>
                    <a:pt x="322447" y="226036"/>
                  </a:lnTo>
                  <a:lnTo>
                    <a:pt x="300845" y="267879"/>
                  </a:lnTo>
                  <a:lnTo>
                    <a:pt x="267879" y="300845"/>
                  </a:lnTo>
                  <a:lnTo>
                    <a:pt x="226036" y="322447"/>
                  </a:lnTo>
                  <a:lnTo>
                    <a:pt x="177800" y="330200"/>
                  </a:lnTo>
                  <a:lnTo>
                    <a:pt x="269126" y="330200"/>
                  </a:lnTo>
                  <a:lnTo>
                    <a:pt x="303590" y="303590"/>
                  </a:lnTo>
                  <a:lnTo>
                    <a:pt x="331364" y="267618"/>
                  </a:lnTo>
                  <a:lnTo>
                    <a:pt x="349261" y="225128"/>
                  </a:lnTo>
                  <a:lnTo>
                    <a:pt x="355600" y="177800"/>
                  </a:lnTo>
                  <a:lnTo>
                    <a:pt x="349261" y="130471"/>
                  </a:lnTo>
                  <a:lnTo>
                    <a:pt x="331364" y="87981"/>
                  </a:lnTo>
                  <a:lnTo>
                    <a:pt x="303590" y="52009"/>
                  </a:lnTo>
                  <a:lnTo>
                    <a:pt x="269126" y="25400"/>
                  </a:lnTo>
                  <a:close/>
                </a:path>
              </a:pathLst>
            </a:custGeom>
            <a:solidFill>
              <a:srgbClr val="4D148C"/>
            </a:solidFill>
          </p:spPr>
          <p:txBody>
            <a:bodyPr wrap="square" lIns="0" tIns="0" rIns="0" bIns="0" rtlCol="0"/>
            <a:lstStyle/>
            <a:p>
              <a:endParaRPr/>
            </a:p>
          </p:txBody>
        </p:sp>
      </p:grpSp>
      <p:grpSp>
        <p:nvGrpSpPr>
          <p:cNvPr id="12" name="object 12"/>
          <p:cNvGrpSpPr/>
          <p:nvPr/>
        </p:nvGrpSpPr>
        <p:grpSpPr>
          <a:xfrm>
            <a:off x="1232074" y="2469605"/>
            <a:ext cx="355600" cy="355600"/>
            <a:chOff x="1232074" y="2469605"/>
            <a:chExt cx="355600" cy="355600"/>
          </a:xfrm>
        </p:grpSpPr>
        <p:pic>
          <p:nvPicPr>
            <p:cNvPr id="13" name="object 13"/>
            <p:cNvPicPr/>
            <p:nvPr/>
          </p:nvPicPr>
          <p:blipFill>
            <a:blip r:embed="rId5" cstate="print"/>
            <a:stretch>
              <a:fillRect/>
            </a:stretch>
          </p:blipFill>
          <p:spPr>
            <a:xfrm>
              <a:off x="1356718" y="2575421"/>
              <a:ext cx="104647" cy="141833"/>
            </a:xfrm>
            <a:prstGeom prst="rect">
              <a:avLst/>
            </a:prstGeom>
          </p:spPr>
        </p:pic>
        <p:sp>
          <p:nvSpPr>
            <p:cNvPr id="14" name="object 14"/>
            <p:cNvSpPr/>
            <p:nvPr/>
          </p:nvSpPr>
          <p:spPr>
            <a:xfrm>
              <a:off x="1232074" y="2469605"/>
              <a:ext cx="355600" cy="355600"/>
            </a:xfrm>
            <a:custGeom>
              <a:avLst/>
              <a:gdLst/>
              <a:ahLst/>
              <a:cxnLst/>
              <a:rect l="l" t="t" r="r" b="b"/>
              <a:pathLst>
                <a:path w="355600" h="355600">
                  <a:moveTo>
                    <a:pt x="177800" y="0"/>
                  </a:moveTo>
                  <a:lnTo>
                    <a:pt x="130471" y="6338"/>
                  </a:lnTo>
                  <a:lnTo>
                    <a:pt x="87981" y="24235"/>
                  </a:lnTo>
                  <a:lnTo>
                    <a:pt x="52009" y="52009"/>
                  </a:lnTo>
                  <a:lnTo>
                    <a:pt x="24235" y="87981"/>
                  </a:lnTo>
                  <a:lnTo>
                    <a:pt x="6338" y="130471"/>
                  </a:lnTo>
                  <a:lnTo>
                    <a:pt x="0" y="177800"/>
                  </a:lnTo>
                  <a:lnTo>
                    <a:pt x="6338" y="225128"/>
                  </a:lnTo>
                  <a:lnTo>
                    <a:pt x="24235" y="267618"/>
                  </a:lnTo>
                  <a:lnTo>
                    <a:pt x="52009" y="303590"/>
                  </a:lnTo>
                  <a:lnTo>
                    <a:pt x="87981" y="331364"/>
                  </a:lnTo>
                  <a:lnTo>
                    <a:pt x="130471" y="349261"/>
                  </a:lnTo>
                  <a:lnTo>
                    <a:pt x="177800" y="355600"/>
                  </a:lnTo>
                  <a:lnTo>
                    <a:pt x="225128" y="349261"/>
                  </a:lnTo>
                  <a:lnTo>
                    <a:pt x="267618" y="331364"/>
                  </a:lnTo>
                  <a:lnTo>
                    <a:pt x="269126" y="330200"/>
                  </a:lnTo>
                  <a:lnTo>
                    <a:pt x="177800" y="330200"/>
                  </a:lnTo>
                  <a:lnTo>
                    <a:pt x="129563" y="322447"/>
                  </a:lnTo>
                  <a:lnTo>
                    <a:pt x="87720" y="300845"/>
                  </a:lnTo>
                  <a:lnTo>
                    <a:pt x="54754" y="267879"/>
                  </a:lnTo>
                  <a:lnTo>
                    <a:pt x="33152" y="226036"/>
                  </a:lnTo>
                  <a:lnTo>
                    <a:pt x="25400" y="177800"/>
                  </a:lnTo>
                  <a:lnTo>
                    <a:pt x="33152" y="129563"/>
                  </a:lnTo>
                  <a:lnTo>
                    <a:pt x="54754" y="87720"/>
                  </a:lnTo>
                  <a:lnTo>
                    <a:pt x="87720" y="54754"/>
                  </a:lnTo>
                  <a:lnTo>
                    <a:pt x="129563" y="33152"/>
                  </a:lnTo>
                  <a:lnTo>
                    <a:pt x="177800" y="25400"/>
                  </a:lnTo>
                  <a:lnTo>
                    <a:pt x="269126" y="25400"/>
                  </a:lnTo>
                  <a:lnTo>
                    <a:pt x="267618" y="24235"/>
                  </a:lnTo>
                  <a:lnTo>
                    <a:pt x="225128" y="6338"/>
                  </a:lnTo>
                  <a:lnTo>
                    <a:pt x="177800" y="0"/>
                  </a:lnTo>
                  <a:close/>
                </a:path>
                <a:path w="355600" h="355600">
                  <a:moveTo>
                    <a:pt x="269126" y="25400"/>
                  </a:moveTo>
                  <a:lnTo>
                    <a:pt x="177800" y="25400"/>
                  </a:lnTo>
                  <a:lnTo>
                    <a:pt x="226036" y="33152"/>
                  </a:lnTo>
                  <a:lnTo>
                    <a:pt x="267879" y="54754"/>
                  </a:lnTo>
                  <a:lnTo>
                    <a:pt x="300845" y="87720"/>
                  </a:lnTo>
                  <a:lnTo>
                    <a:pt x="322447" y="129563"/>
                  </a:lnTo>
                  <a:lnTo>
                    <a:pt x="330200" y="177800"/>
                  </a:lnTo>
                  <a:lnTo>
                    <a:pt x="322447" y="226036"/>
                  </a:lnTo>
                  <a:lnTo>
                    <a:pt x="300845" y="267879"/>
                  </a:lnTo>
                  <a:lnTo>
                    <a:pt x="267879" y="300845"/>
                  </a:lnTo>
                  <a:lnTo>
                    <a:pt x="226036" y="322447"/>
                  </a:lnTo>
                  <a:lnTo>
                    <a:pt x="177800" y="330200"/>
                  </a:lnTo>
                  <a:lnTo>
                    <a:pt x="269126" y="330200"/>
                  </a:lnTo>
                  <a:lnTo>
                    <a:pt x="303590" y="303590"/>
                  </a:lnTo>
                  <a:lnTo>
                    <a:pt x="331364" y="267618"/>
                  </a:lnTo>
                  <a:lnTo>
                    <a:pt x="349261" y="225128"/>
                  </a:lnTo>
                  <a:lnTo>
                    <a:pt x="355600" y="177800"/>
                  </a:lnTo>
                  <a:lnTo>
                    <a:pt x="349261" y="130471"/>
                  </a:lnTo>
                  <a:lnTo>
                    <a:pt x="331364" y="87981"/>
                  </a:lnTo>
                  <a:lnTo>
                    <a:pt x="303590" y="52009"/>
                  </a:lnTo>
                  <a:lnTo>
                    <a:pt x="269126" y="25400"/>
                  </a:lnTo>
                  <a:close/>
                </a:path>
              </a:pathLst>
            </a:custGeom>
            <a:solidFill>
              <a:srgbClr val="4D148C"/>
            </a:solidFill>
          </p:spPr>
          <p:txBody>
            <a:bodyPr wrap="square" lIns="0" tIns="0" rIns="0" bIns="0" rtlCol="0"/>
            <a:lstStyle/>
            <a:p>
              <a:endParaRPr/>
            </a:p>
          </p:txBody>
        </p:sp>
      </p:grpSp>
      <p:grpSp>
        <p:nvGrpSpPr>
          <p:cNvPr id="15" name="object 15"/>
          <p:cNvGrpSpPr/>
          <p:nvPr/>
        </p:nvGrpSpPr>
        <p:grpSpPr>
          <a:xfrm>
            <a:off x="1218979" y="3319294"/>
            <a:ext cx="355600" cy="355600"/>
            <a:chOff x="1232074" y="2995405"/>
            <a:chExt cx="355600" cy="355600"/>
          </a:xfrm>
        </p:grpSpPr>
        <p:pic>
          <p:nvPicPr>
            <p:cNvPr id="16" name="object 16"/>
            <p:cNvPicPr/>
            <p:nvPr/>
          </p:nvPicPr>
          <p:blipFill>
            <a:blip r:embed="rId6" cstate="print"/>
            <a:stretch>
              <a:fillRect/>
            </a:stretch>
          </p:blipFill>
          <p:spPr>
            <a:xfrm>
              <a:off x="1356940" y="3101221"/>
              <a:ext cx="103428" cy="144678"/>
            </a:xfrm>
            <a:prstGeom prst="rect">
              <a:avLst/>
            </a:prstGeom>
          </p:spPr>
        </p:pic>
        <p:sp>
          <p:nvSpPr>
            <p:cNvPr id="17" name="object 17"/>
            <p:cNvSpPr/>
            <p:nvPr/>
          </p:nvSpPr>
          <p:spPr>
            <a:xfrm>
              <a:off x="1232074" y="2995405"/>
              <a:ext cx="355600" cy="355600"/>
            </a:xfrm>
            <a:custGeom>
              <a:avLst/>
              <a:gdLst/>
              <a:ahLst/>
              <a:cxnLst/>
              <a:rect l="l" t="t" r="r" b="b"/>
              <a:pathLst>
                <a:path w="355600" h="355600">
                  <a:moveTo>
                    <a:pt x="177800" y="0"/>
                  </a:moveTo>
                  <a:lnTo>
                    <a:pt x="130471" y="6338"/>
                  </a:lnTo>
                  <a:lnTo>
                    <a:pt x="87981" y="24235"/>
                  </a:lnTo>
                  <a:lnTo>
                    <a:pt x="52009" y="52009"/>
                  </a:lnTo>
                  <a:lnTo>
                    <a:pt x="24235" y="87981"/>
                  </a:lnTo>
                  <a:lnTo>
                    <a:pt x="6338" y="130471"/>
                  </a:lnTo>
                  <a:lnTo>
                    <a:pt x="0" y="177800"/>
                  </a:lnTo>
                  <a:lnTo>
                    <a:pt x="6338" y="225128"/>
                  </a:lnTo>
                  <a:lnTo>
                    <a:pt x="24235" y="267618"/>
                  </a:lnTo>
                  <a:lnTo>
                    <a:pt x="52009" y="303590"/>
                  </a:lnTo>
                  <a:lnTo>
                    <a:pt x="87981" y="331364"/>
                  </a:lnTo>
                  <a:lnTo>
                    <a:pt x="130471" y="349261"/>
                  </a:lnTo>
                  <a:lnTo>
                    <a:pt x="177800" y="355600"/>
                  </a:lnTo>
                  <a:lnTo>
                    <a:pt x="225128" y="349261"/>
                  </a:lnTo>
                  <a:lnTo>
                    <a:pt x="267618" y="331364"/>
                  </a:lnTo>
                  <a:lnTo>
                    <a:pt x="269126" y="330200"/>
                  </a:lnTo>
                  <a:lnTo>
                    <a:pt x="177800" y="330200"/>
                  </a:lnTo>
                  <a:lnTo>
                    <a:pt x="129563" y="322447"/>
                  </a:lnTo>
                  <a:lnTo>
                    <a:pt x="87720" y="300845"/>
                  </a:lnTo>
                  <a:lnTo>
                    <a:pt x="54754" y="267879"/>
                  </a:lnTo>
                  <a:lnTo>
                    <a:pt x="33152" y="226036"/>
                  </a:lnTo>
                  <a:lnTo>
                    <a:pt x="25400" y="177800"/>
                  </a:lnTo>
                  <a:lnTo>
                    <a:pt x="33152" y="129563"/>
                  </a:lnTo>
                  <a:lnTo>
                    <a:pt x="54754" y="87720"/>
                  </a:lnTo>
                  <a:lnTo>
                    <a:pt x="87720" y="54754"/>
                  </a:lnTo>
                  <a:lnTo>
                    <a:pt x="129563" y="33152"/>
                  </a:lnTo>
                  <a:lnTo>
                    <a:pt x="177800" y="25400"/>
                  </a:lnTo>
                  <a:lnTo>
                    <a:pt x="269126" y="25400"/>
                  </a:lnTo>
                  <a:lnTo>
                    <a:pt x="267618" y="24235"/>
                  </a:lnTo>
                  <a:lnTo>
                    <a:pt x="225128" y="6338"/>
                  </a:lnTo>
                  <a:lnTo>
                    <a:pt x="177800" y="0"/>
                  </a:lnTo>
                  <a:close/>
                </a:path>
                <a:path w="355600" h="355600">
                  <a:moveTo>
                    <a:pt x="269126" y="25400"/>
                  </a:moveTo>
                  <a:lnTo>
                    <a:pt x="177800" y="25400"/>
                  </a:lnTo>
                  <a:lnTo>
                    <a:pt x="226036" y="33152"/>
                  </a:lnTo>
                  <a:lnTo>
                    <a:pt x="267879" y="54754"/>
                  </a:lnTo>
                  <a:lnTo>
                    <a:pt x="300845" y="87720"/>
                  </a:lnTo>
                  <a:lnTo>
                    <a:pt x="322447" y="129563"/>
                  </a:lnTo>
                  <a:lnTo>
                    <a:pt x="330200" y="177800"/>
                  </a:lnTo>
                  <a:lnTo>
                    <a:pt x="322447" y="226036"/>
                  </a:lnTo>
                  <a:lnTo>
                    <a:pt x="300845" y="267879"/>
                  </a:lnTo>
                  <a:lnTo>
                    <a:pt x="267879" y="300845"/>
                  </a:lnTo>
                  <a:lnTo>
                    <a:pt x="226036" y="322447"/>
                  </a:lnTo>
                  <a:lnTo>
                    <a:pt x="177800" y="330200"/>
                  </a:lnTo>
                  <a:lnTo>
                    <a:pt x="269126" y="330200"/>
                  </a:lnTo>
                  <a:lnTo>
                    <a:pt x="303590" y="303590"/>
                  </a:lnTo>
                  <a:lnTo>
                    <a:pt x="331364" y="267618"/>
                  </a:lnTo>
                  <a:lnTo>
                    <a:pt x="349261" y="225128"/>
                  </a:lnTo>
                  <a:lnTo>
                    <a:pt x="355600" y="177800"/>
                  </a:lnTo>
                  <a:lnTo>
                    <a:pt x="349261" y="130471"/>
                  </a:lnTo>
                  <a:lnTo>
                    <a:pt x="331364" y="87981"/>
                  </a:lnTo>
                  <a:lnTo>
                    <a:pt x="303590" y="52009"/>
                  </a:lnTo>
                  <a:lnTo>
                    <a:pt x="269126" y="25400"/>
                  </a:lnTo>
                  <a:close/>
                </a:path>
              </a:pathLst>
            </a:custGeom>
            <a:solidFill>
              <a:srgbClr val="4D148C"/>
            </a:solidFill>
          </p:spPr>
          <p:txBody>
            <a:bodyPr wrap="square" lIns="0" tIns="0" rIns="0" bIns="0" rtlCol="0"/>
            <a:lstStyle/>
            <a:p>
              <a:endParaRPr/>
            </a:p>
          </p:txBody>
        </p:sp>
      </p:grpSp>
      <p:grpSp>
        <p:nvGrpSpPr>
          <p:cNvPr id="18" name="object 18"/>
          <p:cNvGrpSpPr/>
          <p:nvPr/>
        </p:nvGrpSpPr>
        <p:grpSpPr>
          <a:xfrm>
            <a:off x="1225368" y="4075614"/>
            <a:ext cx="355600" cy="355600"/>
            <a:chOff x="1232074" y="3865605"/>
            <a:chExt cx="355600" cy="355600"/>
          </a:xfrm>
        </p:grpSpPr>
        <p:pic>
          <p:nvPicPr>
            <p:cNvPr id="19" name="object 19"/>
            <p:cNvPicPr/>
            <p:nvPr/>
          </p:nvPicPr>
          <p:blipFill>
            <a:blip r:embed="rId7" cstate="print"/>
            <a:stretch>
              <a:fillRect/>
            </a:stretch>
          </p:blipFill>
          <p:spPr>
            <a:xfrm>
              <a:off x="1350943" y="3974266"/>
              <a:ext cx="117043" cy="138988"/>
            </a:xfrm>
            <a:prstGeom prst="rect">
              <a:avLst/>
            </a:prstGeom>
          </p:spPr>
        </p:pic>
        <p:sp>
          <p:nvSpPr>
            <p:cNvPr id="20" name="object 20"/>
            <p:cNvSpPr/>
            <p:nvPr/>
          </p:nvSpPr>
          <p:spPr>
            <a:xfrm>
              <a:off x="1232074" y="3865605"/>
              <a:ext cx="355600" cy="355600"/>
            </a:xfrm>
            <a:custGeom>
              <a:avLst/>
              <a:gdLst/>
              <a:ahLst/>
              <a:cxnLst/>
              <a:rect l="l" t="t" r="r" b="b"/>
              <a:pathLst>
                <a:path w="355600" h="355600">
                  <a:moveTo>
                    <a:pt x="177800" y="0"/>
                  </a:moveTo>
                  <a:lnTo>
                    <a:pt x="130471" y="6338"/>
                  </a:lnTo>
                  <a:lnTo>
                    <a:pt x="87981" y="24235"/>
                  </a:lnTo>
                  <a:lnTo>
                    <a:pt x="52009" y="52009"/>
                  </a:lnTo>
                  <a:lnTo>
                    <a:pt x="24235" y="87981"/>
                  </a:lnTo>
                  <a:lnTo>
                    <a:pt x="6338" y="130471"/>
                  </a:lnTo>
                  <a:lnTo>
                    <a:pt x="0" y="177800"/>
                  </a:lnTo>
                  <a:lnTo>
                    <a:pt x="6338" y="225128"/>
                  </a:lnTo>
                  <a:lnTo>
                    <a:pt x="24235" y="267618"/>
                  </a:lnTo>
                  <a:lnTo>
                    <a:pt x="52009" y="303590"/>
                  </a:lnTo>
                  <a:lnTo>
                    <a:pt x="87981" y="331364"/>
                  </a:lnTo>
                  <a:lnTo>
                    <a:pt x="130471" y="349261"/>
                  </a:lnTo>
                  <a:lnTo>
                    <a:pt x="177800" y="355600"/>
                  </a:lnTo>
                  <a:lnTo>
                    <a:pt x="225128" y="349261"/>
                  </a:lnTo>
                  <a:lnTo>
                    <a:pt x="267618" y="331364"/>
                  </a:lnTo>
                  <a:lnTo>
                    <a:pt x="269126" y="330200"/>
                  </a:lnTo>
                  <a:lnTo>
                    <a:pt x="177800" y="330200"/>
                  </a:lnTo>
                  <a:lnTo>
                    <a:pt x="129563" y="322447"/>
                  </a:lnTo>
                  <a:lnTo>
                    <a:pt x="87720" y="300845"/>
                  </a:lnTo>
                  <a:lnTo>
                    <a:pt x="54754" y="267879"/>
                  </a:lnTo>
                  <a:lnTo>
                    <a:pt x="33152" y="226036"/>
                  </a:lnTo>
                  <a:lnTo>
                    <a:pt x="25400" y="177800"/>
                  </a:lnTo>
                  <a:lnTo>
                    <a:pt x="33152" y="129563"/>
                  </a:lnTo>
                  <a:lnTo>
                    <a:pt x="54754" y="87720"/>
                  </a:lnTo>
                  <a:lnTo>
                    <a:pt x="87720" y="54754"/>
                  </a:lnTo>
                  <a:lnTo>
                    <a:pt x="129563" y="33152"/>
                  </a:lnTo>
                  <a:lnTo>
                    <a:pt x="177800" y="25400"/>
                  </a:lnTo>
                  <a:lnTo>
                    <a:pt x="269126" y="25400"/>
                  </a:lnTo>
                  <a:lnTo>
                    <a:pt x="267618" y="24235"/>
                  </a:lnTo>
                  <a:lnTo>
                    <a:pt x="225128" y="6338"/>
                  </a:lnTo>
                  <a:lnTo>
                    <a:pt x="177800" y="0"/>
                  </a:lnTo>
                  <a:close/>
                </a:path>
                <a:path w="355600" h="355600">
                  <a:moveTo>
                    <a:pt x="269126" y="25400"/>
                  </a:moveTo>
                  <a:lnTo>
                    <a:pt x="177800" y="25400"/>
                  </a:lnTo>
                  <a:lnTo>
                    <a:pt x="226036" y="33152"/>
                  </a:lnTo>
                  <a:lnTo>
                    <a:pt x="267879" y="54754"/>
                  </a:lnTo>
                  <a:lnTo>
                    <a:pt x="300845" y="87720"/>
                  </a:lnTo>
                  <a:lnTo>
                    <a:pt x="322447" y="129563"/>
                  </a:lnTo>
                  <a:lnTo>
                    <a:pt x="330200" y="177800"/>
                  </a:lnTo>
                  <a:lnTo>
                    <a:pt x="322447" y="226036"/>
                  </a:lnTo>
                  <a:lnTo>
                    <a:pt x="300845" y="267879"/>
                  </a:lnTo>
                  <a:lnTo>
                    <a:pt x="267879" y="300845"/>
                  </a:lnTo>
                  <a:lnTo>
                    <a:pt x="226036" y="322447"/>
                  </a:lnTo>
                  <a:lnTo>
                    <a:pt x="177800" y="330200"/>
                  </a:lnTo>
                  <a:lnTo>
                    <a:pt x="269126" y="330200"/>
                  </a:lnTo>
                  <a:lnTo>
                    <a:pt x="303590" y="303590"/>
                  </a:lnTo>
                  <a:lnTo>
                    <a:pt x="331364" y="267618"/>
                  </a:lnTo>
                  <a:lnTo>
                    <a:pt x="349261" y="225128"/>
                  </a:lnTo>
                  <a:lnTo>
                    <a:pt x="355600" y="177800"/>
                  </a:lnTo>
                  <a:lnTo>
                    <a:pt x="349261" y="130471"/>
                  </a:lnTo>
                  <a:lnTo>
                    <a:pt x="331364" y="87981"/>
                  </a:lnTo>
                  <a:lnTo>
                    <a:pt x="303590" y="52009"/>
                  </a:lnTo>
                  <a:lnTo>
                    <a:pt x="269126" y="25400"/>
                  </a:lnTo>
                  <a:close/>
                </a:path>
              </a:pathLst>
            </a:custGeom>
            <a:solidFill>
              <a:srgbClr val="4D148C"/>
            </a:solidFill>
          </p:spPr>
          <p:txBody>
            <a:bodyPr wrap="square" lIns="0" tIns="0" rIns="0" bIns="0" rtlCol="0"/>
            <a:lstStyle/>
            <a:p>
              <a:endParaRPr/>
            </a:p>
          </p:txBody>
        </p:sp>
      </p:grpSp>
      <p:grpSp>
        <p:nvGrpSpPr>
          <p:cNvPr id="21" name="object 21"/>
          <p:cNvGrpSpPr/>
          <p:nvPr/>
        </p:nvGrpSpPr>
        <p:grpSpPr>
          <a:xfrm>
            <a:off x="1225455" y="4608601"/>
            <a:ext cx="355600" cy="355600"/>
            <a:chOff x="1232074" y="4395805"/>
            <a:chExt cx="355600" cy="355600"/>
          </a:xfrm>
        </p:grpSpPr>
        <p:pic>
          <p:nvPicPr>
            <p:cNvPr id="22" name="object 22"/>
            <p:cNvPicPr/>
            <p:nvPr/>
          </p:nvPicPr>
          <p:blipFill>
            <a:blip r:embed="rId8" cstate="print"/>
            <a:stretch>
              <a:fillRect/>
            </a:stretch>
          </p:blipFill>
          <p:spPr>
            <a:xfrm>
              <a:off x="1357464" y="4504466"/>
              <a:ext cx="104647" cy="141833"/>
            </a:xfrm>
            <a:prstGeom prst="rect">
              <a:avLst/>
            </a:prstGeom>
          </p:spPr>
        </p:pic>
        <p:sp>
          <p:nvSpPr>
            <p:cNvPr id="23" name="object 23"/>
            <p:cNvSpPr/>
            <p:nvPr/>
          </p:nvSpPr>
          <p:spPr>
            <a:xfrm>
              <a:off x="1232074" y="4395805"/>
              <a:ext cx="355600" cy="355600"/>
            </a:xfrm>
            <a:custGeom>
              <a:avLst/>
              <a:gdLst/>
              <a:ahLst/>
              <a:cxnLst/>
              <a:rect l="l" t="t" r="r" b="b"/>
              <a:pathLst>
                <a:path w="355600" h="355600">
                  <a:moveTo>
                    <a:pt x="177800" y="0"/>
                  </a:moveTo>
                  <a:lnTo>
                    <a:pt x="130471" y="6338"/>
                  </a:lnTo>
                  <a:lnTo>
                    <a:pt x="87981" y="24235"/>
                  </a:lnTo>
                  <a:lnTo>
                    <a:pt x="52009" y="52009"/>
                  </a:lnTo>
                  <a:lnTo>
                    <a:pt x="24235" y="87981"/>
                  </a:lnTo>
                  <a:lnTo>
                    <a:pt x="6338" y="130471"/>
                  </a:lnTo>
                  <a:lnTo>
                    <a:pt x="0" y="177799"/>
                  </a:lnTo>
                  <a:lnTo>
                    <a:pt x="6338" y="225128"/>
                  </a:lnTo>
                  <a:lnTo>
                    <a:pt x="24235" y="267618"/>
                  </a:lnTo>
                  <a:lnTo>
                    <a:pt x="52009" y="303590"/>
                  </a:lnTo>
                  <a:lnTo>
                    <a:pt x="87981" y="331364"/>
                  </a:lnTo>
                  <a:lnTo>
                    <a:pt x="130471" y="349261"/>
                  </a:lnTo>
                  <a:lnTo>
                    <a:pt x="177800" y="355599"/>
                  </a:lnTo>
                  <a:lnTo>
                    <a:pt x="225128" y="349261"/>
                  </a:lnTo>
                  <a:lnTo>
                    <a:pt x="267618" y="331364"/>
                  </a:lnTo>
                  <a:lnTo>
                    <a:pt x="269126" y="330199"/>
                  </a:lnTo>
                  <a:lnTo>
                    <a:pt x="177800" y="330199"/>
                  </a:lnTo>
                  <a:lnTo>
                    <a:pt x="129563" y="322447"/>
                  </a:lnTo>
                  <a:lnTo>
                    <a:pt x="87720" y="300845"/>
                  </a:lnTo>
                  <a:lnTo>
                    <a:pt x="54754" y="267879"/>
                  </a:lnTo>
                  <a:lnTo>
                    <a:pt x="33152" y="226036"/>
                  </a:lnTo>
                  <a:lnTo>
                    <a:pt x="25400" y="177799"/>
                  </a:lnTo>
                  <a:lnTo>
                    <a:pt x="33152" y="129563"/>
                  </a:lnTo>
                  <a:lnTo>
                    <a:pt x="54754" y="87720"/>
                  </a:lnTo>
                  <a:lnTo>
                    <a:pt x="87720" y="54754"/>
                  </a:lnTo>
                  <a:lnTo>
                    <a:pt x="129563" y="33152"/>
                  </a:lnTo>
                  <a:lnTo>
                    <a:pt x="177800" y="25399"/>
                  </a:lnTo>
                  <a:lnTo>
                    <a:pt x="269126" y="25399"/>
                  </a:lnTo>
                  <a:lnTo>
                    <a:pt x="267618" y="24235"/>
                  </a:lnTo>
                  <a:lnTo>
                    <a:pt x="225128" y="6338"/>
                  </a:lnTo>
                  <a:lnTo>
                    <a:pt x="177800" y="0"/>
                  </a:lnTo>
                  <a:close/>
                </a:path>
                <a:path w="355600" h="355600">
                  <a:moveTo>
                    <a:pt x="269126" y="25399"/>
                  </a:moveTo>
                  <a:lnTo>
                    <a:pt x="177800" y="25399"/>
                  </a:lnTo>
                  <a:lnTo>
                    <a:pt x="226036" y="33152"/>
                  </a:lnTo>
                  <a:lnTo>
                    <a:pt x="267879" y="54754"/>
                  </a:lnTo>
                  <a:lnTo>
                    <a:pt x="300845" y="87720"/>
                  </a:lnTo>
                  <a:lnTo>
                    <a:pt x="322447" y="129563"/>
                  </a:lnTo>
                  <a:lnTo>
                    <a:pt x="330200" y="177799"/>
                  </a:lnTo>
                  <a:lnTo>
                    <a:pt x="322447" y="226036"/>
                  </a:lnTo>
                  <a:lnTo>
                    <a:pt x="300845" y="267879"/>
                  </a:lnTo>
                  <a:lnTo>
                    <a:pt x="267879" y="300845"/>
                  </a:lnTo>
                  <a:lnTo>
                    <a:pt x="226036" y="322447"/>
                  </a:lnTo>
                  <a:lnTo>
                    <a:pt x="177800" y="330199"/>
                  </a:lnTo>
                  <a:lnTo>
                    <a:pt x="269126" y="330199"/>
                  </a:lnTo>
                  <a:lnTo>
                    <a:pt x="303590" y="303590"/>
                  </a:lnTo>
                  <a:lnTo>
                    <a:pt x="331364" y="267618"/>
                  </a:lnTo>
                  <a:lnTo>
                    <a:pt x="349261" y="225128"/>
                  </a:lnTo>
                  <a:lnTo>
                    <a:pt x="355600" y="177799"/>
                  </a:lnTo>
                  <a:lnTo>
                    <a:pt x="349261" y="130471"/>
                  </a:lnTo>
                  <a:lnTo>
                    <a:pt x="331364" y="87981"/>
                  </a:lnTo>
                  <a:lnTo>
                    <a:pt x="303590" y="52009"/>
                  </a:lnTo>
                  <a:lnTo>
                    <a:pt x="269126" y="25399"/>
                  </a:lnTo>
                  <a:close/>
                </a:path>
              </a:pathLst>
            </a:custGeom>
            <a:solidFill>
              <a:srgbClr val="4D148C"/>
            </a:solidFill>
          </p:spPr>
          <p:txBody>
            <a:bodyPr wrap="square" lIns="0" tIns="0" rIns="0" bIns="0" rtlCol="0"/>
            <a:lstStyle/>
            <a:p>
              <a:endParaRPr/>
            </a:p>
          </p:txBody>
        </p:sp>
      </p:grpSp>
      <p:grpSp>
        <p:nvGrpSpPr>
          <p:cNvPr id="24" name="object 24"/>
          <p:cNvGrpSpPr/>
          <p:nvPr/>
        </p:nvGrpSpPr>
        <p:grpSpPr>
          <a:xfrm>
            <a:off x="1241480" y="5134402"/>
            <a:ext cx="355600" cy="355600"/>
            <a:chOff x="1232074" y="4926004"/>
            <a:chExt cx="355600" cy="355600"/>
          </a:xfrm>
        </p:grpSpPr>
        <p:pic>
          <p:nvPicPr>
            <p:cNvPr id="25" name="object 25"/>
            <p:cNvPicPr/>
            <p:nvPr/>
          </p:nvPicPr>
          <p:blipFill>
            <a:blip r:embed="rId9" cstate="print"/>
            <a:stretch>
              <a:fillRect/>
            </a:stretch>
          </p:blipFill>
          <p:spPr>
            <a:xfrm>
              <a:off x="1356558" y="5031821"/>
              <a:ext cx="108351" cy="144678"/>
            </a:xfrm>
            <a:prstGeom prst="rect">
              <a:avLst/>
            </a:prstGeom>
          </p:spPr>
        </p:pic>
        <p:sp>
          <p:nvSpPr>
            <p:cNvPr id="26" name="object 26"/>
            <p:cNvSpPr/>
            <p:nvPr/>
          </p:nvSpPr>
          <p:spPr>
            <a:xfrm>
              <a:off x="1232074" y="4926004"/>
              <a:ext cx="355600" cy="355600"/>
            </a:xfrm>
            <a:custGeom>
              <a:avLst/>
              <a:gdLst/>
              <a:ahLst/>
              <a:cxnLst/>
              <a:rect l="l" t="t" r="r" b="b"/>
              <a:pathLst>
                <a:path w="355600" h="355600">
                  <a:moveTo>
                    <a:pt x="177800" y="0"/>
                  </a:moveTo>
                  <a:lnTo>
                    <a:pt x="130471" y="6338"/>
                  </a:lnTo>
                  <a:lnTo>
                    <a:pt x="87981" y="24235"/>
                  </a:lnTo>
                  <a:lnTo>
                    <a:pt x="52009" y="52009"/>
                  </a:lnTo>
                  <a:lnTo>
                    <a:pt x="24235" y="87981"/>
                  </a:lnTo>
                  <a:lnTo>
                    <a:pt x="6338" y="130471"/>
                  </a:lnTo>
                  <a:lnTo>
                    <a:pt x="0" y="177800"/>
                  </a:lnTo>
                  <a:lnTo>
                    <a:pt x="6338" y="225128"/>
                  </a:lnTo>
                  <a:lnTo>
                    <a:pt x="24235" y="267618"/>
                  </a:lnTo>
                  <a:lnTo>
                    <a:pt x="52009" y="303590"/>
                  </a:lnTo>
                  <a:lnTo>
                    <a:pt x="87981" y="331364"/>
                  </a:lnTo>
                  <a:lnTo>
                    <a:pt x="130471" y="349261"/>
                  </a:lnTo>
                  <a:lnTo>
                    <a:pt x="177800" y="355600"/>
                  </a:lnTo>
                  <a:lnTo>
                    <a:pt x="225128" y="349261"/>
                  </a:lnTo>
                  <a:lnTo>
                    <a:pt x="267618" y="331364"/>
                  </a:lnTo>
                  <a:lnTo>
                    <a:pt x="269126" y="330200"/>
                  </a:lnTo>
                  <a:lnTo>
                    <a:pt x="177800" y="330200"/>
                  </a:lnTo>
                  <a:lnTo>
                    <a:pt x="129563" y="322447"/>
                  </a:lnTo>
                  <a:lnTo>
                    <a:pt x="87720" y="300845"/>
                  </a:lnTo>
                  <a:lnTo>
                    <a:pt x="54754" y="267879"/>
                  </a:lnTo>
                  <a:lnTo>
                    <a:pt x="33152" y="226036"/>
                  </a:lnTo>
                  <a:lnTo>
                    <a:pt x="25400" y="177800"/>
                  </a:lnTo>
                  <a:lnTo>
                    <a:pt x="33152" y="129563"/>
                  </a:lnTo>
                  <a:lnTo>
                    <a:pt x="54754" y="87720"/>
                  </a:lnTo>
                  <a:lnTo>
                    <a:pt x="87720" y="54754"/>
                  </a:lnTo>
                  <a:lnTo>
                    <a:pt x="129563" y="33152"/>
                  </a:lnTo>
                  <a:lnTo>
                    <a:pt x="177800" y="25400"/>
                  </a:lnTo>
                  <a:lnTo>
                    <a:pt x="269126" y="25400"/>
                  </a:lnTo>
                  <a:lnTo>
                    <a:pt x="267618" y="24235"/>
                  </a:lnTo>
                  <a:lnTo>
                    <a:pt x="225128" y="6338"/>
                  </a:lnTo>
                  <a:lnTo>
                    <a:pt x="177800" y="0"/>
                  </a:lnTo>
                  <a:close/>
                </a:path>
                <a:path w="355600" h="355600">
                  <a:moveTo>
                    <a:pt x="269126" y="25400"/>
                  </a:moveTo>
                  <a:lnTo>
                    <a:pt x="177800" y="25400"/>
                  </a:lnTo>
                  <a:lnTo>
                    <a:pt x="226036" y="33152"/>
                  </a:lnTo>
                  <a:lnTo>
                    <a:pt x="267879" y="54754"/>
                  </a:lnTo>
                  <a:lnTo>
                    <a:pt x="300845" y="87720"/>
                  </a:lnTo>
                  <a:lnTo>
                    <a:pt x="322447" y="129563"/>
                  </a:lnTo>
                  <a:lnTo>
                    <a:pt x="330200" y="177800"/>
                  </a:lnTo>
                  <a:lnTo>
                    <a:pt x="322447" y="226036"/>
                  </a:lnTo>
                  <a:lnTo>
                    <a:pt x="300845" y="267879"/>
                  </a:lnTo>
                  <a:lnTo>
                    <a:pt x="267879" y="300845"/>
                  </a:lnTo>
                  <a:lnTo>
                    <a:pt x="226036" y="322447"/>
                  </a:lnTo>
                  <a:lnTo>
                    <a:pt x="177800" y="330200"/>
                  </a:lnTo>
                  <a:lnTo>
                    <a:pt x="269126" y="330200"/>
                  </a:lnTo>
                  <a:lnTo>
                    <a:pt x="303590" y="303590"/>
                  </a:lnTo>
                  <a:lnTo>
                    <a:pt x="331364" y="267618"/>
                  </a:lnTo>
                  <a:lnTo>
                    <a:pt x="349261" y="225128"/>
                  </a:lnTo>
                  <a:lnTo>
                    <a:pt x="355600" y="177800"/>
                  </a:lnTo>
                  <a:lnTo>
                    <a:pt x="349261" y="130471"/>
                  </a:lnTo>
                  <a:lnTo>
                    <a:pt x="331364" y="87981"/>
                  </a:lnTo>
                  <a:lnTo>
                    <a:pt x="303590" y="52009"/>
                  </a:lnTo>
                  <a:lnTo>
                    <a:pt x="269126" y="25400"/>
                  </a:lnTo>
                  <a:close/>
                </a:path>
              </a:pathLst>
            </a:custGeom>
            <a:solidFill>
              <a:srgbClr val="4D148C"/>
            </a:solidFill>
          </p:spPr>
          <p:txBody>
            <a:bodyPr wrap="square" lIns="0" tIns="0" rIns="0" bIns="0" rtlCol="0"/>
            <a:lstStyle/>
            <a:p>
              <a:endParaRPr/>
            </a:p>
          </p:txBody>
        </p:sp>
      </p:grpSp>
      <p:grpSp>
        <p:nvGrpSpPr>
          <p:cNvPr id="27" name="object 27"/>
          <p:cNvGrpSpPr/>
          <p:nvPr/>
        </p:nvGrpSpPr>
        <p:grpSpPr>
          <a:xfrm>
            <a:off x="1241487" y="5651382"/>
            <a:ext cx="355600" cy="355600"/>
            <a:chOff x="1232074" y="5456205"/>
            <a:chExt cx="355600" cy="355600"/>
          </a:xfrm>
        </p:grpSpPr>
        <p:pic>
          <p:nvPicPr>
            <p:cNvPr id="28" name="object 28"/>
            <p:cNvPicPr/>
            <p:nvPr/>
          </p:nvPicPr>
          <p:blipFill>
            <a:blip r:embed="rId10" cstate="print"/>
            <a:stretch>
              <a:fillRect/>
            </a:stretch>
          </p:blipFill>
          <p:spPr>
            <a:xfrm>
              <a:off x="1356774" y="5564866"/>
              <a:ext cx="105867" cy="138988"/>
            </a:xfrm>
            <a:prstGeom prst="rect">
              <a:avLst/>
            </a:prstGeom>
          </p:spPr>
        </p:pic>
        <p:sp>
          <p:nvSpPr>
            <p:cNvPr id="29" name="object 29"/>
            <p:cNvSpPr/>
            <p:nvPr/>
          </p:nvSpPr>
          <p:spPr>
            <a:xfrm>
              <a:off x="1232074" y="5456205"/>
              <a:ext cx="355600" cy="355600"/>
            </a:xfrm>
            <a:custGeom>
              <a:avLst/>
              <a:gdLst/>
              <a:ahLst/>
              <a:cxnLst/>
              <a:rect l="l" t="t" r="r" b="b"/>
              <a:pathLst>
                <a:path w="355600" h="355600">
                  <a:moveTo>
                    <a:pt x="177800" y="0"/>
                  </a:moveTo>
                  <a:lnTo>
                    <a:pt x="130471" y="6338"/>
                  </a:lnTo>
                  <a:lnTo>
                    <a:pt x="87981" y="24235"/>
                  </a:lnTo>
                  <a:lnTo>
                    <a:pt x="52009" y="52009"/>
                  </a:lnTo>
                  <a:lnTo>
                    <a:pt x="24235" y="87981"/>
                  </a:lnTo>
                  <a:lnTo>
                    <a:pt x="6338" y="130471"/>
                  </a:lnTo>
                  <a:lnTo>
                    <a:pt x="0" y="177800"/>
                  </a:lnTo>
                  <a:lnTo>
                    <a:pt x="6338" y="225128"/>
                  </a:lnTo>
                  <a:lnTo>
                    <a:pt x="24235" y="267618"/>
                  </a:lnTo>
                  <a:lnTo>
                    <a:pt x="52009" y="303590"/>
                  </a:lnTo>
                  <a:lnTo>
                    <a:pt x="87981" y="331364"/>
                  </a:lnTo>
                  <a:lnTo>
                    <a:pt x="130471" y="349261"/>
                  </a:lnTo>
                  <a:lnTo>
                    <a:pt x="177800" y="355600"/>
                  </a:lnTo>
                  <a:lnTo>
                    <a:pt x="225128" y="349261"/>
                  </a:lnTo>
                  <a:lnTo>
                    <a:pt x="267618" y="331364"/>
                  </a:lnTo>
                  <a:lnTo>
                    <a:pt x="269126" y="330200"/>
                  </a:lnTo>
                  <a:lnTo>
                    <a:pt x="177800" y="330200"/>
                  </a:lnTo>
                  <a:lnTo>
                    <a:pt x="129563" y="322447"/>
                  </a:lnTo>
                  <a:lnTo>
                    <a:pt x="87720" y="300845"/>
                  </a:lnTo>
                  <a:lnTo>
                    <a:pt x="54754" y="267879"/>
                  </a:lnTo>
                  <a:lnTo>
                    <a:pt x="33152" y="226036"/>
                  </a:lnTo>
                  <a:lnTo>
                    <a:pt x="25400" y="177800"/>
                  </a:lnTo>
                  <a:lnTo>
                    <a:pt x="33152" y="129563"/>
                  </a:lnTo>
                  <a:lnTo>
                    <a:pt x="54754" y="87720"/>
                  </a:lnTo>
                  <a:lnTo>
                    <a:pt x="87720" y="54754"/>
                  </a:lnTo>
                  <a:lnTo>
                    <a:pt x="129563" y="33152"/>
                  </a:lnTo>
                  <a:lnTo>
                    <a:pt x="177800" y="25400"/>
                  </a:lnTo>
                  <a:lnTo>
                    <a:pt x="269126" y="25400"/>
                  </a:lnTo>
                  <a:lnTo>
                    <a:pt x="267618" y="24235"/>
                  </a:lnTo>
                  <a:lnTo>
                    <a:pt x="225128" y="6338"/>
                  </a:lnTo>
                  <a:lnTo>
                    <a:pt x="177800" y="0"/>
                  </a:lnTo>
                  <a:close/>
                </a:path>
                <a:path w="355600" h="355600">
                  <a:moveTo>
                    <a:pt x="269126" y="25400"/>
                  </a:moveTo>
                  <a:lnTo>
                    <a:pt x="177800" y="25400"/>
                  </a:lnTo>
                  <a:lnTo>
                    <a:pt x="226036" y="33152"/>
                  </a:lnTo>
                  <a:lnTo>
                    <a:pt x="267879" y="54754"/>
                  </a:lnTo>
                  <a:lnTo>
                    <a:pt x="300845" y="87720"/>
                  </a:lnTo>
                  <a:lnTo>
                    <a:pt x="322447" y="129563"/>
                  </a:lnTo>
                  <a:lnTo>
                    <a:pt x="330200" y="177800"/>
                  </a:lnTo>
                  <a:lnTo>
                    <a:pt x="322447" y="226036"/>
                  </a:lnTo>
                  <a:lnTo>
                    <a:pt x="300845" y="267879"/>
                  </a:lnTo>
                  <a:lnTo>
                    <a:pt x="267879" y="300845"/>
                  </a:lnTo>
                  <a:lnTo>
                    <a:pt x="226036" y="322447"/>
                  </a:lnTo>
                  <a:lnTo>
                    <a:pt x="177800" y="330200"/>
                  </a:lnTo>
                  <a:lnTo>
                    <a:pt x="269126" y="330200"/>
                  </a:lnTo>
                  <a:lnTo>
                    <a:pt x="303590" y="303590"/>
                  </a:lnTo>
                  <a:lnTo>
                    <a:pt x="331364" y="267618"/>
                  </a:lnTo>
                  <a:lnTo>
                    <a:pt x="349261" y="225128"/>
                  </a:lnTo>
                  <a:lnTo>
                    <a:pt x="355600" y="177800"/>
                  </a:lnTo>
                  <a:lnTo>
                    <a:pt x="349261" y="130471"/>
                  </a:lnTo>
                  <a:lnTo>
                    <a:pt x="331364" y="87981"/>
                  </a:lnTo>
                  <a:lnTo>
                    <a:pt x="303590" y="52009"/>
                  </a:lnTo>
                  <a:lnTo>
                    <a:pt x="269126" y="25400"/>
                  </a:lnTo>
                  <a:close/>
                </a:path>
              </a:pathLst>
            </a:custGeom>
            <a:solidFill>
              <a:srgbClr val="4D148C"/>
            </a:solidFill>
          </p:spPr>
          <p:txBody>
            <a:bodyPr wrap="square" lIns="0" tIns="0" rIns="0" bIns="0" rtlCol="0"/>
            <a:lstStyle/>
            <a:p>
              <a:endParaRPr/>
            </a:p>
          </p:txBody>
        </p:sp>
      </p:grpSp>
      <p:grpSp>
        <p:nvGrpSpPr>
          <p:cNvPr id="30" name="object 30"/>
          <p:cNvGrpSpPr/>
          <p:nvPr/>
        </p:nvGrpSpPr>
        <p:grpSpPr>
          <a:xfrm>
            <a:off x="1241480" y="6223479"/>
            <a:ext cx="355600" cy="355600"/>
            <a:chOff x="1232074" y="5986405"/>
            <a:chExt cx="355600" cy="355600"/>
          </a:xfrm>
        </p:grpSpPr>
        <p:pic>
          <p:nvPicPr>
            <p:cNvPr id="31" name="object 31"/>
            <p:cNvPicPr/>
            <p:nvPr/>
          </p:nvPicPr>
          <p:blipFill>
            <a:blip r:embed="rId11" cstate="print"/>
            <a:stretch>
              <a:fillRect/>
            </a:stretch>
          </p:blipFill>
          <p:spPr>
            <a:xfrm>
              <a:off x="1355399" y="6092221"/>
              <a:ext cx="108915" cy="144678"/>
            </a:xfrm>
            <a:prstGeom prst="rect">
              <a:avLst/>
            </a:prstGeom>
          </p:spPr>
        </p:pic>
        <p:sp>
          <p:nvSpPr>
            <p:cNvPr id="32" name="object 32"/>
            <p:cNvSpPr/>
            <p:nvPr/>
          </p:nvSpPr>
          <p:spPr>
            <a:xfrm>
              <a:off x="1232074" y="5986405"/>
              <a:ext cx="355600" cy="355600"/>
            </a:xfrm>
            <a:custGeom>
              <a:avLst/>
              <a:gdLst/>
              <a:ahLst/>
              <a:cxnLst/>
              <a:rect l="l" t="t" r="r" b="b"/>
              <a:pathLst>
                <a:path w="355600" h="355600">
                  <a:moveTo>
                    <a:pt x="177800" y="0"/>
                  </a:moveTo>
                  <a:lnTo>
                    <a:pt x="130471" y="6338"/>
                  </a:lnTo>
                  <a:lnTo>
                    <a:pt x="87981" y="24235"/>
                  </a:lnTo>
                  <a:lnTo>
                    <a:pt x="52009" y="52009"/>
                  </a:lnTo>
                  <a:lnTo>
                    <a:pt x="24235" y="87981"/>
                  </a:lnTo>
                  <a:lnTo>
                    <a:pt x="6338" y="130471"/>
                  </a:lnTo>
                  <a:lnTo>
                    <a:pt x="0" y="177800"/>
                  </a:lnTo>
                  <a:lnTo>
                    <a:pt x="6338" y="225128"/>
                  </a:lnTo>
                  <a:lnTo>
                    <a:pt x="24235" y="267618"/>
                  </a:lnTo>
                  <a:lnTo>
                    <a:pt x="52009" y="303590"/>
                  </a:lnTo>
                  <a:lnTo>
                    <a:pt x="87981" y="331364"/>
                  </a:lnTo>
                  <a:lnTo>
                    <a:pt x="130471" y="349261"/>
                  </a:lnTo>
                  <a:lnTo>
                    <a:pt x="177800" y="355600"/>
                  </a:lnTo>
                  <a:lnTo>
                    <a:pt x="225128" y="349261"/>
                  </a:lnTo>
                  <a:lnTo>
                    <a:pt x="267618" y="331364"/>
                  </a:lnTo>
                  <a:lnTo>
                    <a:pt x="269126" y="330200"/>
                  </a:lnTo>
                  <a:lnTo>
                    <a:pt x="177800" y="330200"/>
                  </a:lnTo>
                  <a:lnTo>
                    <a:pt x="129563" y="322447"/>
                  </a:lnTo>
                  <a:lnTo>
                    <a:pt x="87720" y="300845"/>
                  </a:lnTo>
                  <a:lnTo>
                    <a:pt x="54754" y="267879"/>
                  </a:lnTo>
                  <a:lnTo>
                    <a:pt x="33152" y="226036"/>
                  </a:lnTo>
                  <a:lnTo>
                    <a:pt x="25400" y="177800"/>
                  </a:lnTo>
                  <a:lnTo>
                    <a:pt x="33152" y="129563"/>
                  </a:lnTo>
                  <a:lnTo>
                    <a:pt x="54754" y="87720"/>
                  </a:lnTo>
                  <a:lnTo>
                    <a:pt x="87720" y="54754"/>
                  </a:lnTo>
                  <a:lnTo>
                    <a:pt x="129563" y="33152"/>
                  </a:lnTo>
                  <a:lnTo>
                    <a:pt x="177800" y="25400"/>
                  </a:lnTo>
                  <a:lnTo>
                    <a:pt x="269126" y="25400"/>
                  </a:lnTo>
                  <a:lnTo>
                    <a:pt x="267618" y="24235"/>
                  </a:lnTo>
                  <a:lnTo>
                    <a:pt x="225128" y="6338"/>
                  </a:lnTo>
                  <a:lnTo>
                    <a:pt x="177800" y="0"/>
                  </a:lnTo>
                  <a:close/>
                </a:path>
                <a:path w="355600" h="355600">
                  <a:moveTo>
                    <a:pt x="269126" y="25400"/>
                  </a:moveTo>
                  <a:lnTo>
                    <a:pt x="177800" y="25400"/>
                  </a:lnTo>
                  <a:lnTo>
                    <a:pt x="226036" y="33152"/>
                  </a:lnTo>
                  <a:lnTo>
                    <a:pt x="267879" y="54754"/>
                  </a:lnTo>
                  <a:lnTo>
                    <a:pt x="300845" y="87720"/>
                  </a:lnTo>
                  <a:lnTo>
                    <a:pt x="322447" y="129563"/>
                  </a:lnTo>
                  <a:lnTo>
                    <a:pt x="330200" y="177800"/>
                  </a:lnTo>
                  <a:lnTo>
                    <a:pt x="322447" y="226036"/>
                  </a:lnTo>
                  <a:lnTo>
                    <a:pt x="300845" y="267879"/>
                  </a:lnTo>
                  <a:lnTo>
                    <a:pt x="267879" y="300845"/>
                  </a:lnTo>
                  <a:lnTo>
                    <a:pt x="226036" y="322447"/>
                  </a:lnTo>
                  <a:lnTo>
                    <a:pt x="177800" y="330200"/>
                  </a:lnTo>
                  <a:lnTo>
                    <a:pt x="269126" y="330200"/>
                  </a:lnTo>
                  <a:lnTo>
                    <a:pt x="303590" y="303590"/>
                  </a:lnTo>
                  <a:lnTo>
                    <a:pt x="331364" y="267618"/>
                  </a:lnTo>
                  <a:lnTo>
                    <a:pt x="349261" y="225128"/>
                  </a:lnTo>
                  <a:lnTo>
                    <a:pt x="355600" y="177800"/>
                  </a:lnTo>
                  <a:lnTo>
                    <a:pt x="349261" y="130471"/>
                  </a:lnTo>
                  <a:lnTo>
                    <a:pt x="331364" y="87981"/>
                  </a:lnTo>
                  <a:lnTo>
                    <a:pt x="303590" y="52009"/>
                  </a:lnTo>
                  <a:lnTo>
                    <a:pt x="269126" y="25400"/>
                  </a:lnTo>
                  <a:close/>
                </a:path>
              </a:pathLst>
            </a:custGeom>
            <a:solidFill>
              <a:srgbClr val="4D148C"/>
            </a:solidFill>
          </p:spPr>
          <p:txBody>
            <a:bodyPr wrap="square" lIns="0" tIns="0" rIns="0" bIns="0" rtlCol="0"/>
            <a:lstStyle/>
            <a:p>
              <a:endParaRPr/>
            </a:p>
          </p:txBody>
        </p:sp>
      </p:grpSp>
    </p:spTree>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2618C-BEF2-36B7-2353-BB7ADB9F8FD7}"/>
            </a:ext>
          </a:extLst>
        </p:cNvPr>
        <p:cNvGrpSpPr/>
        <p:nvPr/>
      </p:nvGrpSpPr>
      <p:grpSpPr>
        <a:xfrm>
          <a:off x="0" y="0"/>
          <a:ext cx="0" cy="0"/>
          <a:chOff x="0" y="0"/>
          <a:chExt cx="0" cy="0"/>
        </a:xfrm>
      </p:grpSpPr>
      <p:sp>
        <p:nvSpPr>
          <p:cNvPr id="6" name="object 6">
            <a:extLst>
              <a:ext uri="{FF2B5EF4-FFF2-40B4-BE49-F238E27FC236}">
                <a16:creationId xmlns:a16="http://schemas.microsoft.com/office/drawing/2014/main" id="{79C5BC16-A53A-B413-FB32-84BE8CE189D6}"/>
              </a:ext>
            </a:extLst>
          </p:cNvPr>
          <p:cNvSpPr txBox="1"/>
          <p:nvPr/>
        </p:nvSpPr>
        <p:spPr>
          <a:xfrm>
            <a:off x="634373" y="204061"/>
            <a:ext cx="7162800" cy="721351"/>
          </a:xfrm>
          <a:prstGeom prst="rect">
            <a:avLst/>
          </a:prstGeom>
        </p:spPr>
        <p:txBody>
          <a:bodyPr vert="horz" wrap="square" lIns="0" tIns="211455" rIns="0" bIns="0" rtlCol="0">
            <a:spAutoFit/>
          </a:bodyPr>
          <a:lstStyle/>
          <a:p>
            <a:pPr marL="12700">
              <a:lnSpc>
                <a:spcPct val="100000"/>
              </a:lnSpc>
              <a:spcBef>
                <a:spcPts val="1665"/>
              </a:spcBef>
            </a:pPr>
            <a:r>
              <a:rPr lang="en-US" sz="3300" b="1" spc="-100">
                <a:solidFill>
                  <a:srgbClr val="4D148C"/>
                </a:solidFill>
                <a:latin typeface="FedEx Sans Light"/>
                <a:cs typeface="FedEx Sans Light"/>
              </a:rPr>
              <a:t>Removal of the De Minimis Exemption</a:t>
            </a:r>
          </a:p>
        </p:txBody>
      </p:sp>
      <p:sp>
        <p:nvSpPr>
          <p:cNvPr id="7" name="object 7">
            <a:extLst>
              <a:ext uri="{FF2B5EF4-FFF2-40B4-BE49-F238E27FC236}">
                <a16:creationId xmlns:a16="http://schemas.microsoft.com/office/drawing/2014/main" id="{CEFDD74F-3F76-BE23-28D7-42F98CDE886E}"/>
              </a:ext>
            </a:extLst>
          </p:cNvPr>
          <p:cNvSpPr txBox="1"/>
          <p:nvPr/>
        </p:nvSpPr>
        <p:spPr>
          <a:xfrm>
            <a:off x="634373" y="1051335"/>
            <a:ext cx="9308679" cy="1206804"/>
          </a:xfrm>
          <a:prstGeom prst="rect">
            <a:avLst/>
          </a:prstGeom>
        </p:spPr>
        <p:txBody>
          <a:bodyPr vert="horz" wrap="square" lIns="0" tIns="33019" rIns="0" bIns="0" rtlCol="0">
            <a:spAutoFit/>
          </a:bodyPr>
          <a:lstStyle/>
          <a:p>
            <a:pPr marL="12700">
              <a:lnSpc>
                <a:spcPct val="100000"/>
              </a:lnSpc>
              <a:spcBef>
                <a:spcPts val="259"/>
              </a:spcBef>
            </a:pPr>
            <a:r>
              <a:rPr sz="1600" spc="-20">
                <a:solidFill>
                  <a:srgbClr val="333333"/>
                </a:solidFill>
                <a:latin typeface="FedEx Sans"/>
                <a:cs typeface="FedEx Sans"/>
              </a:rPr>
              <a:t>Until</a:t>
            </a:r>
            <a:r>
              <a:rPr sz="1600" spc="-35">
                <a:solidFill>
                  <a:srgbClr val="333333"/>
                </a:solidFill>
                <a:latin typeface="FedEx Sans"/>
                <a:cs typeface="FedEx Sans"/>
              </a:rPr>
              <a:t> </a:t>
            </a:r>
            <a:r>
              <a:rPr sz="1600" spc="-20">
                <a:solidFill>
                  <a:srgbClr val="333333"/>
                </a:solidFill>
                <a:latin typeface="FedEx Sans"/>
                <a:cs typeface="FedEx Sans"/>
              </a:rPr>
              <a:t>July</a:t>
            </a:r>
            <a:r>
              <a:rPr sz="1600" spc="-30">
                <a:solidFill>
                  <a:srgbClr val="333333"/>
                </a:solidFill>
                <a:latin typeface="FedEx Sans"/>
                <a:cs typeface="FedEx Sans"/>
              </a:rPr>
              <a:t> </a:t>
            </a:r>
            <a:r>
              <a:rPr sz="1600">
                <a:solidFill>
                  <a:srgbClr val="333333"/>
                </a:solidFill>
                <a:latin typeface="FedEx Sans"/>
                <a:cs typeface="FedEx Sans"/>
              </a:rPr>
              <a:t>1,</a:t>
            </a:r>
            <a:r>
              <a:rPr sz="1600" spc="-30">
                <a:solidFill>
                  <a:srgbClr val="333333"/>
                </a:solidFill>
                <a:latin typeface="FedEx Sans"/>
                <a:cs typeface="FedEx Sans"/>
              </a:rPr>
              <a:t> </a:t>
            </a:r>
            <a:r>
              <a:rPr sz="1600" spc="-20">
                <a:solidFill>
                  <a:srgbClr val="333333"/>
                </a:solidFill>
                <a:latin typeface="FedEx Sans"/>
                <a:cs typeface="FedEx Sans"/>
              </a:rPr>
              <a:t>2026,</a:t>
            </a:r>
            <a:r>
              <a:rPr sz="1600" spc="-30">
                <a:solidFill>
                  <a:srgbClr val="333333"/>
                </a:solidFill>
                <a:latin typeface="FedEx Sans"/>
                <a:cs typeface="FedEx Sans"/>
              </a:rPr>
              <a:t> </a:t>
            </a:r>
            <a:r>
              <a:rPr sz="1600" spc="-20">
                <a:solidFill>
                  <a:srgbClr val="333333"/>
                </a:solidFill>
                <a:latin typeface="FedEx Sans"/>
                <a:cs typeface="FedEx Sans"/>
              </a:rPr>
              <a:t>goods</a:t>
            </a:r>
            <a:r>
              <a:rPr sz="1600" spc="-35">
                <a:solidFill>
                  <a:srgbClr val="333333"/>
                </a:solidFill>
                <a:latin typeface="FedEx Sans"/>
                <a:cs typeface="FedEx Sans"/>
              </a:rPr>
              <a:t> </a:t>
            </a:r>
            <a:r>
              <a:rPr sz="1600" spc="-10">
                <a:solidFill>
                  <a:srgbClr val="333333"/>
                </a:solidFill>
                <a:latin typeface="FedEx Sans"/>
                <a:cs typeface="FedEx Sans"/>
              </a:rPr>
              <a:t>with</a:t>
            </a:r>
            <a:r>
              <a:rPr sz="1600" spc="-30">
                <a:solidFill>
                  <a:srgbClr val="333333"/>
                </a:solidFill>
                <a:latin typeface="FedEx Sans"/>
                <a:cs typeface="FedEx Sans"/>
              </a:rPr>
              <a:t> </a:t>
            </a:r>
            <a:r>
              <a:rPr sz="1600">
                <a:solidFill>
                  <a:srgbClr val="333333"/>
                </a:solidFill>
                <a:latin typeface="FedEx Sans"/>
                <a:cs typeface="FedEx Sans"/>
              </a:rPr>
              <a:t>an</a:t>
            </a:r>
            <a:r>
              <a:rPr sz="1600" spc="-30">
                <a:solidFill>
                  <a:srgbClr val="333333"/>
                </a:solidFill>
                <a:latin typeface="FedEx Sans"/>
                <a:cs typeface="FedEx Sans"/>
              </a:rPr>
              <a:t> </a:t>
            </a:r>
            <a:r>
              <a:rPr sz="1600" spc="-20">
                <a:solidFill>
                  <a:srgbClr val="333333"/>
                </a:solidFill>
                <a:latin typeface="FedEx Sans"/>
                <a:cs typeface="FedEx Sans"/>
              </a:rPr>
              <a:t>intrinsic</a:t>
            </a:r>
            <a:r>
              <a:rPr sz="1600" spc="-30">
                <a:solidFill>
                  <a:srgbClr val="333333"/>
                </a:solidFill>
                <a:latin typeface="FedEx Sans"/>
                <a:cs typeface="FedEx Sans"/>
              </a:rPr>
              <a:t> </a:t>
            </a:r>
            <a:r>
              <a:rPr sz="1600" spc="-20">
                <a:solidFill>
                  <a:srgbClr val="333333"/>
                </a:solidFill>
                <a:latin typeface="FedEx Sans"/>
                <a:cs typeface="FedEx Sans"/>
              </a:rPr>
              <a:t>value</a:t>
            </a:r>
            <a:r>
              <a:rPr sz="1600" spc="-35">
                <a:solidFill>
                  <a:srgbClr val="333333"/>
                </a:solidFill>
                <a:latin typeface="FedEx Sans"/>
                <a:cs typeface="FedEx Sans"/>
              </a:rPr>
              <a:t> </a:t>
            </a:r>
            <a:r>
              <a:rPr sz="1600" spc="-10">
                <a:solidFill>
                  <a:srgbClr val="333333"/>
                </a:solidFill>
                <a:latin typeface="FedEx Sans"/>
                <a:cs typeface="FedEx Sans"/>
              </a:rPr>
              <a:t>not</a:t>
            </a:r>
            <a:r>
              <a:rPr sz="1600" spc="-30">
                <a:solidFill>
                  <a:srgbClr val="333333"/>
                </a:solidFill>
                <a:latin typeface="FedEx Sans"/>
                <a:cs typeface="FedEx Sans"/>
              </a:rPr>
              <a:t> </a:t>
            </a:r>
            <a:r>
              <a:rPr sz="1600" spc="-10">
                <a:solidFill>
                  <a:srgbClr val="333333"/>
                </a:solidFill>
                <a:latin typeface="FedEx Sans"/>
                <a:cs typeface="FedEx Sans"/>
              </a:rPr>
              <a:t>exceeding</a:t>
            </a:r>
            <a:r>
              <a:rPr lang="en-US" sz="1600">
                <a:latin typeface="FedEx Sans"/>
                <a:cs typeface="FedEx Sans"/>
              </a:rPr>
              <a:t> </a:t>
            </a:r>
            <a:r>
              <a:rPr sz="1600" spc="-20">
                <a:solidFill>
                  <a:srgbClr val="333333"/>
                </a:solidFill>
                <a:latin typeface="FedEx Sans"/>
                <a:cs typeface="FedEx Sans"/>
              </a:rPr>
              <a:t>€150</a:t>
            </a:r>
            <a:r>
              <a:rPr sz="1600" spc="-40">
                <a:solidFill>
                  <a:srgbClr val="333333"/>
                </a:solidFill>
                <a:latin typeface="FedEx Sans"/>
                <a:cs typeface="FedEx Sans"/>
              </a:rPr>
              <a:t> </a:t>
            </a:r>
            <a:r>
              <a:rPr lang="en-US" sz="1600" spc="-40">
                <a:solidFill>
                  <a:srgbClr val="333333"/>
                </a:solidFill>
                <a:latin typeface="FedEx Sans"/>
                <a:cs typeface="FedEx Sans"/>
              </a:rPr>
              <a:t>($174.19) </a:t>
            </a:r>
            <a:r>
              <a:rPr sz="1600" spc="-25">
                <a:solidFill>
                  <a:srgbClr val="333333"/>
                </a:solidFill>
                <a:latin typeface="FedEx Sans"/>
                <a:cs typeface="FedEx Sans"/>
              </a:rPr>
              <a:t>entered</a:t>
            </a:r>
            <a:r>
              <a:rPr sz="1600" spc="-35">
                <a:solidFill>
                  <a:srgbClr val="333333"/>
                </a:solidFill>
                <a:latin typeface="FedEx Sans"/>
                <a:cs typeface="FedEx Sans"/>
              </a:rPr>
              <a:t> </a:t>
            </a:r>
            <a:r>
              <a:rPr sz="1600">
                <a:solidFill>
                  <a:srgbClr val="333333"/>
                </a:solidFill>
                <a:latin typeface="FedEx Sans"/>
                <a:cs typeface="FedEx Sans"/>
              </a:rPr>
              <a:t>the</a:t>
            </a:r>
            <a:r>
              <a:rPr sz="1600" spc="-35">
                <a:solidFill>
                  <a:srgbClr val="333333"/>
                </a:solidFill>
                <a:latin typeface="FedEx Sans"/>
                <a:cs typeface="FedEx Sans"/>
              </a:rPr>
              <a:t> </a:t>
            </a:r>
            <a:r>
              <a:rPr sz="1600">
                <a:solidFill>
                  <a:srgbClr val="333333"/>
                </a:solidFill>
                <a:latin typeface="FedEx Sans"/>
                <a:cs typeface="FedEx Sans"/>
              </a:rPr>
              <a:t>EU</a:t>
            </a:r>
            <a:r>
              <a:rPr sz="1600" spc="-35">
                <a:solidFill>
                  <a:srgbClr val="333333"/>
                </a:solidFill>
                <a:latin typeface="FedEx Sans"/>
                <a:cs typeface="FedEx Sans"/>
              </a:rPr>
              <a:t> </a:t>
            </a:r>
            <a:r>
              <a:rPr sz="1600" spc="-20">
                <a:solidFill>
                  <a:srgbClr val="333333"/>
                </a:solidFill>
                <a:latin typeface="FedEx Sans"/>
                <a:cs typeface="FedEx Sans"/>
              </a:rPr>
              <a:t>without</a:t>
            </a:r>
            <a:r>
              <a:rPr sz="1600" spc="-35">
                <a:solidFill>
                  <a:srgbClr val="333333"/>
                </a:solidFill>
                <a:latin typeface="FedEx Sans"/>
                <a:cs typeface="FedEx Sans"/>
              </a:rPr>
              <a:t> </a:t>
            </a:r>
            <a:r>
              <a:rPr sz="1600" spc="-20">
                <a:solidFill>
                  <a:srgbClr val="333333"/>
                </a:solidFill>
                <a:latin typeface="FedEx Sans"/>
                <a:cs typeface="FedEx Sans"/>
              </a:rPr>
              <a:t>import</a:t>
            </a:r>
            <a:r>
              <a:rPr sz="1600" spc="-40">
                <a:solidFill>
                  <a:srgbClr val="333333"/>
                </a:solidFill>
                <a:latin typeface="FedEx Sans"/>
                <a:cs typeface="FedEx Sans"/>
              </a:rPr>
              <a:t> </a:t>
            </a:r>
            <a:r>
              <a:rPr sz="1600" spc="-25">
                <a:solidFill>
                  <a:srgbClr val="333333"/>
                </a:solidFill>
                <a:latin typeface="FedEx Sans"/>
                <a:cs typeface="FedEx Sans"/>
              </a:rPr>
              <a:t>duty.</a:t>
            </a:r>
            <a:r>
              <a:rPr sz="1600" spc="-35">
                <a:solidFill>
                  <a:srgbClr val="333333"/>
                </a:solidFill>
                <a:latin typeface="FedEx Sans"/>
                <a:cs typeface="FedEx Sans"/>
              </a:rPr>
              <a:t> </a:t>
            </a:r>
            <a:r>
              <a:rPr sz="1600" spc="-10">
                <a:solidFill>
                  <a:srgbClr val="333333"/>
                </a:solidFill>
                <a:latin typeface="FedEx Sans"/>
                <a:cs typeface="FedEx Sans"/>
              </a:rPr>
              <a:t>This</a:t>
            </a:r>
            <a:r>
              <a:rPr sz="1600" spc="-35">
                <a:solidFill>
                  <a:srgbClr val="333333"/>
                </a:solidFill>
                <a:latin typeface="FedEx Sans"/>
                <a:cs typeface="FedEx Sans"/>
              </a:rPr>
              <a:t> </a:t>
            </a:r>
            <a:r>
              <a:rPr sz="1600" spc="-10">
                <a:solidFill>
                  <a:srgbClr val="333333"/>
                </a:solidFill>
                <a:latin typeface="FedEx Sans"/>
                <a:cs typeface="FedEx Sans"/>
              </a:rPr>
              <a:t>was</a:t>
            </a:r>
            <a:r>
              <a:rPr sz="1600" spc="-35">
                <a:solidFill>
                  <a:srgbClr val="333333"/>
                </a:solidFill>
                <a:latin typeface="FedEx Sans"/>
                <a:cs typeface="FedEx Sans"/>
              </a:rPr>
              <a:t> </a:t>
            </a:r>
            <a:r>
              <a:rPr sz="1600" spc="-10">
                <a:solidFill>
                  <a:srgbClr val="333333"/>
                </a:solidFill>
                <a:latin typeface="FedEx Sans"/>
                <a:cs typeface="FedEx Sans"/>
              </a:rPr>
              <a:t>called </a:t>
            </a:r>
            <a:r>
              <a:rPr sz="1600" spc="-35">
                <a:solidFill>
                  <a:srgbClr val="333333"/>
                </a:solidFill>
                <a:latin typeface="FedEx Sans"/>
                <a:cs typeface="FedEx Sans"/>
              </a:rPr>
              <a:t>‘de</a:t>
            </a:r>
            <a:r>
              <a:rPr sz="1600" spc="-25">
                <a:solidFill>
                  <a:srgbClr val="333333"/>
                </a:solidFill>
                <a:latin typeface="FedEx Sans"/>
                <a:cs typeface="FedEx Sans"/>
              </a:rPr>
              <a:t> </a:t>
            </a:r>
            <a:r>
              <a:rPr sz="1600" spc="-20">
                <a:solidFill>
                  <a:srgbClr val="333333"/>
                </a:solidFill>
                <a:latin typeface="FedEx Sans"/>
                <a:cs typeface="FedEx Sans"/>
              </a:rPr>
              <a:t>minimis’ (or low value threshold</a:t>
            </a:r>
            <a:r>
              <a:rPr sz="1600" spc="-25">
                <a:solidFill>
                  <a:srgbClr val="333333"/>
                </a:solidFill>
                <a:latin typeface="FedEx Sans"/>
                <a:cs typeface="FedEx Sans"/>
              </a:rPr>
              <a:t> </a:t>
            </a:r>
            <a:r>
              <a:rPr sz="1600" spc="-20">
                <a:solidFill>
                  <a:srgbClr val="333333"/>
                </a:solidFill>
                <a:latin typeface="FedEx Sans"/>
                <a:cs typeface="FedEx Sans"/>
              </a:rPr>
              <a:t>duties </a:t>
            </a:r>
            <a:r>
              <a:rPr sz="1600" spc="-10">
                <a:solidFill>
                  <a:srgbClr val="333333"/>
                </a:solidFill>
                <a:latin typeface="FedEx Sans"/>
                <a:cs typeface="FedEx Sans"/>
              </a:rPr>
              <a:t>exemption).</a:t>
            </a:r>
            <a:endParaRPr sz="1600">
              <a:latin typeface="FedEx Sans"/>
              <a:cs typeface="FedEx Sans"/>
            </a:endParaRPr>
          </a:p>
          <a:p>
            <a:pPr marL="12700" marR="5080">
              <a:lnSpc>
                <a:spcPct val="111100"/>
              </a:lnSpc>
              <a:spcBef>
                <a:spcPts val="565"/>
              </a:spcBef>
            </a:pPr>
            <a:r>
              <a:rPr lang="en-US" sz="1600" spc="-20">
                <a:solidFill>
                  <a:srgbClr val="333333"/>
                </a:solidFill>
                <a:latin typeface="FedEx Sans"/>
                <a:cs typeface="FedEx Sans"/>
              </a:rPr>
              <a:t>From</a:t>
            </a:r>
            <a:r>
              <a:rPr lang="en-US" sz="1600" spc="-35">
                <a:solidFill>
                  <a:srgbClr val="333333"/>
                </a:solidFill>
                <a:latin typeface="FedEx Sans"/>
                <a:cs typeface="FedEx Sans"/>
              </a:rPr>
              <a:t> </a:t>
            </a:r>
            <a:r>
              <a:rPr lang="en-US" sz="1600" spc="-20">
                <a:solidFill>
                  <a:srgbClr val="333333"/>
                </a:solidFill>
                <a:latin typeface="FedEx Sans"/>
                <a:cs typeface="FedEx Sans"/>
              </a:rPr>
              <a:t>July</a:t>
            </a:r>
            <a:r>
              <a:rPr lang="en-US" sz="1600" spc="-30">
                <a:solidFill>
                  <a:srgbClr val="333333"/>
                </a:solidFill>
                <a:latin typeface="FedEx Sans"/>
                <a:cs typeface="FedEx Sans"/>
              </a:rPr>
              <a:t> </a:t>
            </a:r>
            <a:r>
              <a:rPr lang="en-US" sz="1600">
                <a:solidFill>
                  <a:srgbClr val="333333"/>
                </a:solidFill>
                <a:latin typeface="FedEx Sans"/>
                <a:cs typeface="FedEx Sans"/>
              </a:rPr>
              <a:t>1,</a:t>
            </a:r>
            <a:r>
              <a:rPr lang="en-US" sz="1600" spc="-30">
                <a:solidFill>
                  <a:srgbClr val="333333"/>
                </a:solidFill>
                <a:latin typeface="FedEx Sans"/>
                <a:cs typeface="FedEx Sans"/>
              </a:rPr>
              <a:t> </a:t>
            </a:r>
            <a:r>
              <a:rPr lang="en-US" sz="1600" spc="-20">
                <a:solidFill>
                  <a:srgbClr val="333333"/>
                </a:solidFill>
                <a:latin typeface="FedEx Sans"/>
                <a:cs typeface="FedEx Sans"/>
              </a:rPr>
              <a:t>2026,</a:t>
            </a:r>
            <a:r>
              <a:rPr lang="en-US" sz="1600" spc="-30">
                <a:solidFill>
                  <a:srgbClr val="333333"/>
                </a:solidFill>
                <a:latin typeface="FedEx Sans"/>
                <a:cs typeface="FedEx Sans"/>
              </a:rPr>
              <a:t> </a:t>
            </a:r>
            <a:r>
              <a:rPr lang="en-US" sz="1600" spc="-10">
                <a:solidFill>
                  <a:srgbClr val="333333"/>
                </a:solidFill>
                <a:latin typeface="FedEx Sans"/>
                <a:cs typeface="FedEx Sans"/>
              </a:rPr>
              <a:t>this</a:t>
            </a:r>
            <a:r>
              <a:rPr lang="en-US" sz="1600" spc="-30">
                <a:solidFill>
                  <a:srgbClr val="333333"/>
                </a:solidFill>
                <a:latin typeface="FedEx Sans"/>
                <a:cs typeface="FedEx Sans"/>
              </a:rPr>
              <a:t> </a:t>
            </a:r>
            <a:r>
              <a:rPr lang="en-US" sz="1600" spc="-25">
                <a:solidFill>
                  <a:srgbClr val="333333"/>
                </a:solidFill>
                <a:latin typeface="FedEx Sans"/>
                <a:cs typeface="FedEx Sans"/>
              </a:rPr>
              <a:t>exemption</a:t>
            </a:r>
            <a:r>
              <a:rPr lang="en-US" sz="1600" spc="-30">
                <a:solidFill>
                  <a:srgbClr val="333333"/>
                </a:solidFill>
                <a:latin typeface="FedEx Sans"/>
                <a:cs typeface="FedEx Sans"/>
              </a:rPr>
              <a:t> </a:t>
            </a:r>
            <a:r>
              <a:rPr lang="en-US" sz="1600" spc="-10">
                <a:solidFill>
                  <a:srgbClr val="333333"/>
                </a:solidFill>
                <a:latin typeface="FedEx Sans"/>
                <a:cs typeface="FedEx Sans"/>
              </a:rPr>
              <a:t>ended. </a:t>
            </a:r>
            <a:r>
              <a:rPr lang="en-US" sz="1600" spc="-30">
                <a:solidFill>
                  <a:srgbClr val="333333"/>
                </a:solidFill>
                <a:latin typeface="FedEx Sans"/>
                <a:cs typeface="FedEx Sans"/>
              </a:rPr>
              <a:t> </a:t>
            </a:r>
          </a:p>
          <a:p>
            <a:pPr marL="12700" marR="5080">
              <a:lnSpc>
                <a:spcPct val="111100"/>
              </a:lnSpc>
              <a:spcBef>
                <a:spcPts val="565"/>
              </a:spcBef>
            </a:pPr>
            <a:endParaRPr lang="en-US" sz="1600" spc="-30">
              <a:solidFill>
                <a:srgbClr val="333333"/>
              </a:solidFill>
              <a:latin typeface="FedEx Sans"/>
              <a:cs typeface="FedEx Sans"/>
            </a:endParaRPr>
          </a:p>
        </p:txBody>
      </p:sp>
      <p:sp>
        <p:nvSpPr>
          <p:cNvPr id="8" name="object 8">
            <a:extLst>
              <a:ext uri="{FF2B5EF4-FFF2-40B4-BE49-F238E27FC236}">
                <a16:creationId xmlns:a16="http://schemas.microsoft.com/office/drawing/2014/main" id="{4EB8CE8F-5054-B0D6-FF6B-8D7A2ACC0B22}"/>
              </a:ext>
            </a:extLst>
          </p:cNvPr>
          <p:cNvSpPr txBox="1"/>
          <p:nvPr/>
        </p:nvSpPr>
        <p:spPr>
          <a:xfrm>
            <a:off x="634373" y="6598336"/>
            <a:ext cx="9887900" cy="231089"/>
          </a:xfrm>
          <a:prstGeom prst="rect">
            <a:avLst/>
          </a:prstGeom>
          <a:ln w="6350">
            <a:noFill/>
          </a:ln>
        </p:spPr>
        <p:txBody>
          <a:bodyPr vert="horz" wrap="square" lIns="0" tIns="8890" rIns="0" bIns="0" rtlCol="0">
            <a:spAutoFit/>
          </a:bodyPr>
          <a:lstStyle/>
          <a:p>
            <a:pPr marL="106045" marR="185420">
              <a:lnSpc>
                <a:spcPct val="111100"/>
              </a:lnSpc>
              <a:spcBef>
                <a:spcPts val="70"/>
              </a:spcBef>
            </a:pPr>
            <a:r>
              <a:rPr sz="1400" b="1" spc="-10">
                <a:solidFill>
                  <a:srgbClr val="4D148C"/>
                </a:solidFill>
                <a:latin typeface="FedEx Sans"/>
                <a:cs typeface="FedEx Sans"/>
              </a:rPr>
              <a:t>Important note: </a:t>
            </a:r>
            <a:r>
              <a:rPr sz="1400">
                <a:solidFill>
                  <a:srgbClr val="333333"/>
                </a:solidFill>
                <a:latin typeface="FedEx Sans"/>
                <a:cs typeface="FedEx Sans"/>
              </a:rPr>
              <a:t>This</a:t>
            </a:r>
            <a:r>
              <a:rPr sz="1400" spc="-15">
                <a:solidFill>
                  <a:srgbClr val="333333"/>
                </a:solidFill>
                <a:latin typeface="FedEx Sans"/>
                <a:cs typeface="FedEx Sans"/>
              </a:rPr>
              <a:t> </a:t>
            </a:r>
            <a:r>
              <a:rPr sz="1400">
                <a:solidFill>
                  <a:srgbClr val="333333"/>
                </a:solidFill>
                <a:latin typeface="FedEx Sans"/>
                <a:cs typeface="FedEx Sans"/>
              </a:rPr>
              <a:t>new</a:t>
            </a:r>
            <a:r>
              <a:rPr sz="1400" spc="-10">
                <a:solidFill>
                  <a:srgbClr val="333333"/>
                </a:solidFill>
                <a:latin typeface="FedEx Sans"/>
                <a:cs typeface="FedEx Sans"/>
              </a:rPr>
              <a:t> </a:t>
            </a:r>
            <a:r>
              <a:rPr sz="1400">
                <a:solidFill>
                  <a:srgbClr val="333333"/>
                </a:solidFill>
                <a:latin typeface="FedEx Sans"/>
                <a:cs typeface="FedEx Sans"/>
              </a:rPr>
              <a:t>duty</a:t>
            </a:r>
            <a:r>
              <a:rPr sz="1400" spc="-10">
                <a:solidFill>
                  <a:srgbClr val="333333"/>
                </a:solidFill>
                <a:latin typeface="FedEx Sans"/>
                <a:cs typeface="FedEx Sans"/>
              </a:rPr>
              <a:t> </a:t>
            </a:r>
            <a:r>
              <a:rPr sz="1400">
                <a:solidFill>
                  <a:srgbClr val="333333"/>
                </a:solidFill>
                <a:latin typeface="FedEx Sans"/>
                <a:cs typeface="FedEx Sans"/>
              </a:rPr>
              <a:t>is</a:t>
            </a:r>
            <a:r>
              <a:rPr sz="1400" spc="-10">
                <a:solidFill>
                  <a:srgbClr val="333333"/>
                </a:solidFill>
                <a:latin typeface="FedEx Sans"/>
                <a:cs typeface="FedEx Sans"/>
              </a:rPr>
              <a:t> </a:t>
            </a:r>
            <a:r>
              <a:rPr sz="1400">
                <a:solidFill>
                  <a:srgbClr val="333333"/>
                </a:solidFill>
                <a:latin typeface="FedEx Sans"/>
                <a:cs typeface="FedEx Sans"/>
              </a:rPr>
              <a:t>a</a:t>
            </a:r>
            <a:r>
              <a:rPr sz="1400" spc="-10">
                <a:solidFill>
                  <a:srgbClr val="333333"/>
                </a:solidFill>
                <a:latin typeface="FedEx Sans"/>
                <a:cs typeface="FedEx Sans"/>
              </a:rPr>
              <a:t> regulatory requirement, </a:t>
            </a:r>
            <a:r>
              <a:rPr sz="1400">
                <a:solidFill>
                  <a:srgbClr val="333333"/>
                </a:solidFill>
                <a:latin typeface="FedEx Sans"/>
                <a:cs typeface="FedEx Sans"/>
              </a:rPr>
              <a:t>not</a:t>
            </a:r>
            <a:r>
              <a:rPr sz="1400" spc="-35">
                <a:solidFill>
                  <a:srgbClr val="333333"/>
                </a:solidFill>
                <a:latin typeface="FedEx Sans"/>
                <a:cs typeface="FedEx Sans"/>
              </a:rPr>
              <a:t> </a:t>
            </a:r>
            <a:r>
              <a:rPr sz="1400">
                <a:solidFill>
                  <a:srgbClr val="333333"/>
                </a:solidFill>
                <a:latin typeface="FedEx Sans"/>
                <a:cs typeface="FedEx Sans"/>
              </a:rPr>
              <a:t>a</a:t>
            </a:r>
            <a:r>
              <a:rPr sz="1400" spc="-35">
                <a:solidFill>
                  <a:srgbClr val="333333"/>
                </a:solidFill>
                <a:latin typeface="FedEx Sans"/>
                <a:cs typeface="FedEx Sans"/>
              </a:rPr>
              <a:t> </a:t>
            </a:r>
            <a:r>
              <a:rPr sz="1400">
                <a:solidFill>
                  <a:srgbClr val="333333"/>
                </a:solidFill>
                <a:latin typeface="FedEx Sans"/>
                <a:cs typeface="FedEx Sans"/>
              </a:rPr>
              <a:t>FedEx</a:t>
            </a:r>
            <a:r>
              <a:rPr sz="1400" spc="-35">
                <a:solidFill>
                  <a:srgbClr val="333333"/>
                </a:solidFill>
                <a:latin typeface="FedEx Sans"/>
                <a:cs typeface="FedEx Sans"/>
              </a:rPr>
              <a:t> </a:t>
            </a:r>
            <a:r>
              <a:rPr sz="1400" spc="-10">
                <a:solidFill>
                  <a:srgbClr val="333333"/>
                </a:solidFill>
                <a:latin typeface="FedEx Sans"/>
                <a:cs typeface="FedEx Sans"/>
              </a:rPr>
              <a:t>surcharge.</a:t>
            </a:r>
            <a:endParaRPr sz="1400">
              <a:latin typeface="FedEx Sans"/>
              <a:cs typeface="FedEx Sans"/>
            </a:endParaRPr>
          </a:p>
        </p:txBody>
      </p:sp>
      <p:grpSp>
        <p:nvGrpSpPr>
          <p:cNvPr id="11" name="object 11">
            <a:extLst>
              <a:ext uri="{FF2B5EF4-FFF2-40B4-BE49-F238E27FC236}">
                <a16:creationId xmlns:a16="http://schemas.microsoft.com/office/drawing/2014/main" id="{8E63A7AB-44A9-582F-5B8F-E0B113A552A4}"/>
              </a:ext>
            </a:extLst>
          </p:cNvPr>
          <p:cNvGrpSpPr/>
          <p:nvPr/>
        </p:nvGrpSpPr>
        <p:grpSpPr>
          <a:xfrm>
            <a:off x="10078400" y="267004"/>
            <a:ext cx="355600" cy="355600"/>
            <a:chOff x="10078400" y="267004"/>
            <a:chExt cx="355600" cy="355600"/>
          </a:xfrm>
        </p:grpSpPr>
        <p:pic>
          <p:nvPicPr>
            <p:cNvPr id="12" name="object 12">
              <a:extLst>
                <a:ext uri="{FF2B5EF4-FFF2-40B4-BE49-F238E27FC236}">
                  <a16:creationId xmlns:a16="http://schemas.microsoft.com/office/drawing/2014/main" id="{237A3F44-BEC2-E10C-9BE0-5DB720B0FCC0}"/>
                </a:ext>
              </a:extLst>
            </p:cNvPr>
            <p:cNvPicPr/>
            <p:nvPr/>
          </p:nvPicPr>
          <p:blipFill>
            <a:blip r:embed="rId3" cstate="print"/>
            <a:stretch>
              <a:fillRect/>
            </a:stretch>
          </p:blipFill>
          <p:spPr>
            <a:xfrm>
              <a:off x="10213412" y="375668"/>
              <a:ext cx="72339" cy="138988"/>
            </a:xfrm>
            <a:prstGeom prst="rect">
              <a:avLst/>
            </a:prstGeom>
          </p:spPr>
        </p:pic>
        <p:sp>
          <p:nvSpPr>
            <p:cNvPr id="13" name="object 13">
              <a:extLst>
                <a:ext uri="{FF2B5EF4-FFF2-40B4-BE49-F238E27FC236}">
                  <a16:creationId xmlns:a16="http://schemas.microsoft.com/office/drawing/2014/main" id="{D1921D66-254F-453C-BD3A-F1CEE9D575B3}"/>
                </a:ext>
              </a:extLst>
            </p:cNvPr>
            <p:cNvSpPr/>
            <p:nvPr/>
          </p:nvSpPr>
          <p:spPr>
            <a:xfrm>
              <a:off x="10078400" y="267004"/>
              <a:ext cx="355600" cy="355600"/>
            </a:xfrm>
            <a:custGeom>
              <a:avLst/>
              <a:gdLst/>
              <a:ahLst/>
              <a:cxnLst/>
              <a:rect l="l" t="t" r="r" b="b"/>
              <a:pathLst>
                <a:path w="355600" h="355600">
                  <a:moveTo>
                    <a:pt x="177800" y="0"/>
                  </a:moveTo>
                  <a:lnTo>
                    <a:pt x="130471" y="6338"/>
                  </a:lnTo>
                  <a:lnTo>
                    <a:pt x="87981" y="24235"/>
                  </a:lnTo>
                  <a:lnTo>
                    <a:pt x="52009" y="52009"/>
                  </a:lnTo>
                  <a:lnTo>
                    <a:pt x="24235" y="87981"/>
                  </a:lnTo>
                  <a:lnTo>
                    <a:pt x="6338" y="130471"/>
                  </a:lnTo>
                  <a:lnTo>
                    <a:pt x="0" y="177800"/>
                  </a:lnTo>
                  <a:lnTo>
                    <a:pt x="6338" y="225128"/>
                  </a:lnTo>
                  <a:lnTo>
                    <a:pt x="24235" y="267618"/>
                  </a:lnTo>
                  <a:lnTo>
                    <a:pt x="52009" y="303590"/>
                  </a:lnTo>
                  <a:lnTo>
                    <a:pt x="87981" y="331364"/>
                  </a:lnTo>
                  <a:lnTo>
                    <a:pt x="130471" y="349261"/>
                  </a:lnTo>
                  <a:lnTo>
                    <a:pt x="177800" y="355600"/>
                  </a:lnTo>
                  <a:lnTo>
                    <a:pt x="225128" y="349261"/>
                  </a:lnTo>
                  <a:lnTo>
                    <a:pt x="267618" y="331364"/>
                  </a:lnTo>
                  <a:lnTo>
                    <a:pt x="269126" y="330200"/>
                  </a:lnTo>
                  <a:lnTo>
                    <a:pt x="177800" y="330200"/>
                  </a:lnTo>
                  <a:lnTo>
                    <a:pt x="129563" y="322447"/>
                  </a:lnTo>
                  <a:lnTo>
                    <a:pt x="87720" y="300845"/>
                  </a:lnTo>
                  <a:lnTo>
                    <a:pt x="54754" y="267879"/>
                  </a:lnTo>
                  <a:lnTo>
                    <a:pt x="33152" y="226036"/>
                  </a:lnTo>
                  <a:lnTo>
                    <a:pt x="25400" y="177800"/>
                  </a:lnTo>
                  <a:lnTo>
                    <a:pt x="33152" y="129563"/>
                  </a:lnTo>
                  <a:lnTo>
                    <a:pt x="54754" y="87720"/>
                  </a:lnTo>
                  <a:lnTo>
                    <a:pt x="87720" y="54754"/>
                  </a:lnTo>
                  <a:lnTo>
                    <a:pt x="129563" y="33152"/>
                  </a:lnTo>
                  <a:lnTo>
                    <a:pt x="177800" y="25400"/>
                  </a:lnTo>
                  <a:lnTo>
                    <a:pt x="269126" y="25400"/>
                  </a:lnTo>
                  <a:lnTo>
                    <a:pt x="267618" y="24235"/>
                  </a:lnTo>
                  <a:lnTo>
                    <a:pt x="225128" y="6338"/>
                  </a:lnTo>
                  <a:lnTo>
                    <a:pt x="177800" y="0"/>
                  </a:lnTo>
                  <a:close/>
                </a:path>
                <a:path w="355600" h="355600">
                  <a:moveTo>
                    <a:pt x="269126" y="25400"/>
                  </a:moveTo>
                  <a:lnTo>
                    <a:pt x="177800" y="25400"/>
                  </a:lnTo>
                  <a:lnTo>
                    <a:pt x="226036" y="33152"/>
                  </a:lnTo>
                  <a:lnTo>
                    <a:pt x="267879" y="54754"/>
                  </a:lnTo>
                  <a:lnTo>
                    <a:pt x="300845" y="87720"/>
                  </a:lnTo>
                  <a:lnTo>
                    <a:pt x="322447" y="129563"/>
                  </a:lnTo>
                  <a:lnTo>
                    <a:pt x="330200" y="177800"/>
                  </a:lnTo>
                  <a:lnTo>
                    <a:pt x="322447" y="226036"/>
                  </a:lnTo>
                  <a:lnTo>
                    <a:pt x="300845" y="267879"/>
                  </a:lnTo>
                  <a:lnTo>
                    <a:pt x="267879" y="300845"/>
                  </a:lnTo>
                  <a:lnTo>
                    <a:pt x="226036" y="322447"/>
                  </a:lnTo>
                  <a:lnTo>
                    <a:pt x="177800" y="330200"/>
                  </a:lnTo>
                  <a:lnTo>
                    <a:pt x="269126" y="330200"/>
                  </a:lnTo>
                  <a:lnTo>
                    <a:pt x="303590" y="303590"/>
                  </a:lnTo>
                  <a:lnTo>
                    <a:pt x="331364" y="267618"/>
                  </a:lnTo>
                  <a:lnTo>
                    <a:pt x="349261" y="225128"/>
                  </a:lnTo>
                  <a:lnTo>
                    <a:pt x="355600" y="177800"/>
                  </a:lnTo>
                  <a:lnTo>
                    <a:pt x="349261" y="130471"/>
                  </a:lnTo>
                  <a:lnTo>
                    <a:pt x="331364" y="87981"/>
                  </a:lnTo>
                  <a:lnTo>
                    <a:pt x="303590" y="52009"/>
                  </a:lnTo>
                  <a:lnTo>
                    <a:pt x="269126" y="25400"/>
                  </a:lnTo>
                  <a:close/>
                </a:path>
              </a:pathLst>
            </a:custGeom>
            <a:solidFill>
              <a:srgbClr val="4D148C"/>
            </a:solidFill>
          </p:spPr>
          <p:txBody>
            <a:bodyPr wrap="square" lIns="0" tIns="0" rIns="0" bIns="0" rtlCol="0"/>
            <a:lstStyle/>
            <a:p>
              <a:endParaRPr/>
            </a:p>
          </p:txBody>
        </p:sp>
      </p:grpSp>
      <p:sp>
        <p:nvSpPr>
          <p:cNvPr id="17" name="Shape 76">
            <a:extLst>
              <a:ext uri="{FF2B5EF4-FFF2-40B4-BE49-F238E27FC236}">
                <a16:creationId xmlns:a16="http://schemas.microsoft.com/office/drawing/2014/main" id="{A432FE27-2D9D-919E-3C5B-D5A0B6437CFD}"/>
              </a:ext>
            </a:extLst>
          </p:cNvPr>
          <p:cNvSpPr/>
          <p:nvPr/>
        </p:nvSpPr>
        <p:spPr>
          <a:xfrm>
            <a:off x="685351" y="2664677"/>
            <a:ext cx="6449150" cy="1311026"/>
          </a:xfrm>
          <a:prstGeom prst="roundRect">
            <a:avLst>
              <a:gd name="adj" fmla="val 6250"/>
            </a:avLst>
          </a:prstGeom>
          <a:solidFill>
            <a:srgbClr val="F4F0FF"/>
          </a:solidFill>
          <a:ln w="12700">
            <a:solidFill>
              <a:srgbClr val="E8E3F1">
                <a:alpha val="0"/>
              </a:srgbClr>
            </a:solidFill>
            <a:prstDash val="solid"/>
          </a:ln>
        </p:spPr>
        <p:txBody>
          <a:bodyPr/>
          <a:lstStyle/>
          <a:p>
            <a:pPr lvl="0">
              <a:defRPr/>
            </a:pPr>
            <a:r>
              <a:rPr lang="en-US" sz="1600" b="1" spc="-10">
                <a:solidFill>
                  <a:schemeClr val="tx2"/>
                </a:solidFill>
                <a:latin typeface="FedEx Sans"/>
                <a:cs typeface="FedEx Sans"/>
              </a:rPr>
              <a:t>B2C</a:t>
            </a:r>
            <a:r>
              <a:rPr lang="en-US" sz="1600" b="1" spc="-30">
                <a:solidFill>
                  <a:schemeClr val="tx2"/>
                </a:solidFill>
                <a:latin typeface="FedEx Sans"/>
                <a:cs typeface="FedEx Sans"/>
              </a:rPr>
              <a:t> </a:t>
            </a:r>
            <a:r>
              <a:rPr lang="en-US" sz="1600" b="1" spc="-25">
                <a:solidFill>
                  <a:schemeClr val="tx2"/>
                </a:solidFill>
                <a:latin typeface="FedEx Sans"/>
                <a:cs typeface="FedEx Sans"/>
              </a:rPr>
              <a:t>imports into the EU </a:t>
            </a:r>
            <a:r>
              <a:rPr lang="en-US" sz="1600" b="1" spc="-10">
                <a:solidFill>
                  <a:schemeClr val="tx2"/>
                </a:solidFill>
                <a:latin typeface="FedEx Sans"/>
                <a:cs typeface="FedEx Sans"/>
              </a:rPr>
              <a:t>with</a:t>
            </a:r>
            <a:r>
              <a:rPr lang="en-US" sz="1600" b="1" spc="-25">
                <a:solidFill>
                  <a:schemeClr val="tx2"/>
                </a:solidFill>
                <a:latin typeface="FedEx Sans"/>
                <a:cs typeface="FedEx Sans"/>
              </a:rPr>
              <a:t> </a:t>
            </a:r>
            <a:r>
              <a:rPr lang="en-US" sz="1600" b="1">
                <a:solidFill>
                  <a:schemeClr val="tx2"/>
                </a:solidFill>
                <a:latin typeface="FedEx Sans"/>
                <a:cs typeface="FedEx Sans"/>
              </a:rPr>
              <a:t>an</a:t>
            </a:r>
            <a:r>
              <a:rPr lang="en-US" sz="1600" b="1" spc="-30">
                <a:solidFill>
                  <a:schemeClr val="tx2"/>
                </a:solidFill>
                <a:latin typeface="FedEx Sans"/>
                <a:cs typeface="FedEx Sans"/>
              </a:rPr>
              <a:t> </a:t>
            </a:r>
            <a:r>
              <a:rPr lang="en-US" sz="1600" b="1" spc="-20">
                <a:solidFill>
                  <a:schemeClr val="tx2"/>
                </a:solidFill>
                <a:latin typeface="FedEx Sans"/>
                <a:cs typeface="FedEx Sans"/>
              </a:rPr>
              <a:t>intrinsic</a:t>
            </a:r>
            <a:r>
              <a:rPr lang="en-US" sz="1600" b="1" spc="-30">
                <a:solidFill>
                  <a:schemeClr val="tx2"/>
                </a:solidFill>
                <a:latin typeface="FedEx Sans"/>
                <a:cs typeface="FedEx Sans"/>
              </a:rPr>
              <a:t> value of </a:t>
            </a:r>
            <a:r>
              <a:rPr lang="en-US" sz="1600" b="1" spc="-20">
                <a:solidFill>
                  <a:schemeClr val="tx2"/>
                </a:solidFill>
                <a:latin typeface="FedEx Sans"/>
                <a:cs typeface="FedEx Sans"/>
              </a:rPr>
              <a:t>€150 </a:t>
            </a:r>
            <a:r>
              <a:rPr lang="en-US" sz="1600" b="1">
                <a:solidFill>
                  <a:schemeClr val="tx2"/>
                </a:solidFill>
              </a:rPr>
              <a:t>($174.19)</a:t>
            </a:r>
            <a:r>
              <a:rPr lang="en-US" sz="1600" b="1" spc="-20">
                <a:solidFill>
                  <a:schemeClr val="tx2"/>
                </a:solidFill>
                <a:latin typeface="FedEx Sans"/>
                <a:cs typeface="FedEx Sans"/>
              </a:rPr>
              <a:t> or less </a:t>
            </a:r>
          </a:p>
          <a:p>
            <a:pPr lvl="0">
              <a:defRPr/>
            </a:pPr>
            <a:r>
              <a:rPr lang="en-US" sz="1500" spc="-25">
                <a:solidFill>
                  <a:srgbClr val="333333"/>
                </a:solidFill>
                <a:latin typeface="FedEx Sans"/>
                <a:cs typeface="FedEx Sans"/>
              </a:rPr>
              <a:t>A €3 ($3.48) customs</a:t>
            </a:r>
            <a:r>
              <a:rPr lang="en-US" sz="1500" spc="-45">
                <a:solidFill>
                  <a:srgbClr val="333333"/>
                </a:solidFill>
                <a:latin typeface="FedEx Sans"/>
                <a:cs typeface="FedEx Sans"/>
              </a:rPr>
              <a:t> </a:t>
            </a:r>
            <a:r>
              <a:rPr lang="en-US" sz="1500" spc="-10">
                <a:solidFill>
                  <a:srgbClr val="333333"/>
                </a:solidFill>
                <a:latin typeface="FedEx Sans"/>
                <a:cs typeface="FedEx Sans"/>
              </a:rPr>
              <a:t>duty</a:t>
            </a:r>
            <a:r>
              <a:rPr lang="en-US" sz="1500" spc="-40">
                <a:solidFill>
                  <a:srgbClr val="333333"/>
                </a:solidFill>
                <a:latin typeface="FedEx Sans"/>
                <a:cs typeface="FedEx Sans"/>
              </a:rPr>
              <a:t> </a:t>
            </a:r>
            <a:r>
              <a:rPr lang="en-US" sz="1500" spc="-10">
                <a:solidFill>
                  <a:srgbClr val="333333"/>
                </a:solidFill>
                <a:latin typeface="FedEx Sans"/>
                <a:cs typeface="FedEx Sans"/>
              </a:rPr>
              <a:t>will</a:t>
            </a:r>
            <a:r>
              <a:rPr lang="en-US" sz="1500" spc="-45">
                <a:solidFill>
                  <a:srgbClr val="333333"/>
                </a:solidFill>
                <a:latin typeface="FedEx Sans"/>
                <a:cs typeface="FedEx Sans"/>
              </a:rPr>
              <a:t> </a:t>
            </a:r>
            <a:r>
              <a:rPr lang="en-US" sz="1500">
                <a:solidFill>
                  <a:srgbClr val="333333"/>
                </a:solidFill>
                <a:latin typeface="FedEx Sans"/>
                <a:cs typeface="FedEx Sans"/>
              </a:rPr>
              <a:t>be</a:t>
            </a:r>
            <a:r>
              <a:rPr lang="en-US" sz="1500" spc="-40">
                <a:solidFill>
                  <a:srgbClr val="333333"/>
                </a:solidFill>
                <a:latin typeface="FedEx Sans"/>
                <a:cs typeface="FedEx Sans"/>
              </a:rPr>
              <a:t> </a:t>
            </a:r>
            <a:r>
              <a:rPr lang="en-US" sz="1500" spc="-10">
                <a:solidFill>
                  <a:srgbClr val="333333"/>
                </a:solidFill>
                <a:latin typeface="FedEx Sans"/>
                <a:cs typeface="FedEx Sans"/>
              </a:rPr>
              <a:t>applied</a:t>
            </a:r>
            <a:r>
              <a:rPr lang="en-US" sz="1500" spc="-45">
                <a:solidFill>
                  <a:srgbClr val="333333"/>
                </a:solidFill>
                <a:latin typeface="FedEx Sans"/>
                <a:cs typeface="FedEx Sans"/>
              </a:rPr>
              <a:t> </a:t>
            </a:r>
            <a:r>
              <a:rPr lang="en-US" sz="1500">
                <a:solidFill>
                  <a:srgbClr val="333333"/>
                </a:solidFill>
                <a:latin typeface="FedEx Sans"/>
                <a:cs typeface="FedEx Sans"/>
              </a:rPr>
              <a:t>per</a:t>
            </a:r>
            <a:r>
              <a:rPr lang="en-US" sz="1500" spc="-40">
                <a:solidFill>
                  <a:srgbClr val="333333"/>
                </a:solidFill>
                <a:latin typeface="FedEx Sans"/>
                <a:cs typeface="FedEx Sans"/>
              </a:rPr>
              <a:t> </a:t>
            </a:r>
            <a:r>
              <a:rPr lang="en-US" sz="1500" spc="-10">
                <a:solidFill>
                  <a:srgbClr val="333333"/>
                </a:solidFill>
                <a:latin typeface="FedEx Sans"/>
                <a:cs typeface="FedEx Sans"/>
              </a:rPr>
              <a:t>each</a:t>
            </a:r>
            <a:r>
              <a:rPr lang="en-US" sz="1500" spc="-45">
                <a:solidFill>
                  <a:srgbClr val="333333"/>
                </a:solidFill>
                <a:latin typeface="FedEx Sans"/>
                <a:cs typeface="FedEx Sans"/>
              </a:rPr>
              <a:t> </a:t>
            </a:r>
            <a:r>
              <a:rPr lang="en-US" sz="1500" spc="-10">
                <a:solidFill>
                  <a:srgbClr val="333333"/>
                </a:solidFill>
                <a:latin typeface="FedEx Sans"/>
                <a:cs typeface="FedEx Sans"/>
              </a:rPr>
              <a:t>line</a:t>
            </a:r>
            <a:r>
              <a:rPr lang="en-US" sz="1500" spc="-40">
                <a:solidFill>
                  <a:srgbClr val="333333"/>
                </a:solidFill>
                <a:latin typeface="FedEx Sans"/>
                <a:cs typeface="FedEx Sans"/>
              </a:rPr>
              <a:t> </a:t>
            </a:r>
            <a:r>
              <a:rPr lang="en-US" sz="1500">
                <a:solidFill>
                  <a:srgbClr val="333333"/>
                </a:solidFill>
                <a:latin typeface="FedEx Sans"/>
                <a:cs typeface="FedEx Sans"/>
              </a:rPr>
              <a:t>of</a:t>
            </a:r>
            <a:r>
              <a:rPr lang="en-US" sz="1500" spc="-45">
                <a:solidFill>
                  <a:srgbClr val="333333"/>
                </a:solidFill>
                <a:latin typeface="FedEx Sans"/>
                <a:cs typeface="FedEx Sans"/>
              </a:rPr>
              <a:t> </a:t>
            </a:r>
            <a:r>
              <a:rPr lang="en-US" sz="1500">
                <a:solidFill>
                  <a:srgbClr val="333333"/>
                </a:solidFill>
                <a:latin typeface="FedEx Sans"/>
                <a:cs typeface="FedEx Sans"/>
              </a:rPr>
              <a:t>the</a:t>
            </a:r>
            <a:r>
              <a:rPr lang="en-US" sz="1500" spc="-40">
                <a:solidFill>
                  <a:srgbClr val="333333"/>
                </a:solidFill>
                <a:latin typeface="FedEx Sans"/>
                <a:cs typeface="FedEx Sans"/>
              </a:rPr>
              <a:t> </a:t>
            </a:r>
            <a:r>
              <a:rPr lang="en-US" sz="1500" spc="-10">
                <a:solidFill>
                  <a:srgbClr val="333333"/>
                </a:solidFill>
                <a:latin typeface="FedEx Sans"/>
                <a:cs typeface="FedEx Sans"/>
              </a:rPr>
              <a:t>customs</a:t>
            </a:r>
            <a:r>
              <a:rPr lang="en-US" sz="1500">
                <a:latin typeface="FedEx Sans"/>
                <a:cs typeface="FedEx Sans"/>
              </a:rPr>
              <a:t> </a:t>
            </a:r>
            <a:r>
              <a:rPr lang="en-US" sz="1500" spc="-20">
                <a:solidFill>
                  <a:srgbClr val="333333"/>
                </a:solidFill>
                <a:latin typeface="FedEx Sans"/>
                <a:cs typeface="FedEx Sans"/>
              </a:rPr>
              <a:t>import</a:t>
            </a:r>
            <a:r>
              <a:rPr lang="en-US" sz="1500" spc="-35">
                <a:solidFill>
                  <a:srgbClr val="333333"/>
                </a:solidFill>
                <a:latin typeface="FedEx Sans"/>
                <a:cs typeface="FedEx Sans"/>
              </a:rPr>
              <a:t> </a:t>
            </a:r>
            <a:r>
              <a:rPr lang="en-US" sz="1500" spc="-25">
                <a:solidFill>
                  <a:srgbClr val="333333"/>
                </a:solidFill>
                <a:latin typeface="FedEx Sans"/>
                <a:cs typeface="FedEx Sans"/>
              </a:rPr>
              <a:t>declaration</a:t>
            </a:r>
            <a:r>
              <a:rPr lang="en-US" sz="1500" spc="-35">
                <a:solidFill>
                  <a:srgbClr val="333333"/>
                </a:solidFill>
                <a:latin typeface="FedEx Sans"/>
                <a:cs typeface="FedEx Sans"/>
              </a:rPr>
              <a:t> </a:t>
            </a:r>
            <a:r>
              <a:rPr lang="en-US" sz="1500" spc="-10">
                <a:solidFill>
                  <a:srgbClr val="333333"/>
                </a:solidFill>
                <a:latin typeface="FedEx Sans"/>
                <a:cs typeface="FedEx Sans"/>
              </a:rPr>
              <a:t>(which</a:t>
            </a:r>
            <a:r>
              <a:rPr lang="en-US" sz="1500" spc="-35">
                <a:solidFill>
                  <a:srgbClr val="333333"/>
                </a:solidFill>
                <a:latin typeface="FedEx Sans"/>
                <a:cs typeface="FedEx Sans"/>
              </a:rPr>
              <a:t> </a:t>
            </a:r>
            <a:r>
              <a:rPr lang="en-US" sz="1500">
                <a:solidFill>
                  <a:srgbClr val="333333"/>
                </a:solidFill>
                <a:latin typeface="FedEx Sans"/>
                <a:cs typeface="FedEx Sans"/>
              </a:rPr>
              <a:t>can</a:t>
            </a:r>
            <a:r>
              <a:rPr lang="en-US" sz="1500" spc="-30">
                <a:solidFill>
                  <a:srgbClr val="333333"/>
                </a:solidFill>
                <a:latin typeface="FedEx Sans"/>
                <a:cs typeface="FedEx Sans"/>
              </a:rPr>
              <a:t> </a:t>
            </a:r>
            <a:r>
              <a:rPr lang="en-US" sz="1500" spc="-25">
                <a:solidFill>
                  <a:srgbClr val="333333"/>
                </a:solidFill>
                <a:latin typeface="FedEx Sans"/>
                <a:cs typeface="FedEx Sans"/>
              </a:rPr>
              <a:t>contain</a:t>
            </a:r>
            <a:r>
              <a:rPr lang="en-US" sz="1500" spc="-35">
                <a:solidFill>
                  <a:srgbClr val="333333"/>
                </a:solidFill>
                <a:latin typeface="FedEx Sans"/>
                <a:cs typeface="FedEx Sans"/>
              </a:rPr>
              <a:t> </a:t>
            </a:r>
            <a:r>
              <a:rPr lang="en-US" sz="1500" spc="-10">
                <a:solidFill>
                  <a:srgbClr val="333333"/>
                </a:solidFill>
                <a:latin typeface="FedEx Sans"/>
                <a:cs typeface="FedEx Sans"/>
              </a:rPr>
              <a:t>one</a:t>
            </a:r>
            <a:r>
              <a:rPr lang="en-US" sz="1500" spc="-35">
                <a:solidFill>
                  <a:srgbClr val="333333"/>
                </a:solidFill>
                <a:latin typeface="FedEx Sans"/>
                <a:cs typeface="FedEx Sans"/>
              </a:rPr>
              <a:t> </a:t>
            </a:r>
            <a:r>
              <a:rPr lang="en-US" sz="1500">
                <a:solidFill>
                  <a:srgbClr val="333333"/>
                </a:solidFill>
                <a:latin typeface="FedEx Sans"/>
                <a:cs typeface="FedEx Sans"/>
              </a:rPr>
              <a:t>or</a:t>
            </a:r>
            <a:r>
              <a:rPr lang="en-US" sz="1500" spc="-30">
                <a:solidFill>
                  <a:srgbClr val="333333"/>
                </a:solidFill>
                <a:latin typeface="FedEx Sans"/>
                <a:cs typeface="FedEx Sans"/>
              </a:rPr>
              <a:t> </a:t>
            </a:r>
            <a:r>
              <a:rPr lang="en-US" sz="1500" spc="-20">
                <a:solidFill>
                  <a:srgbClr val="333333"/>
                </a:solidFill>
                <a:latin typeface="FedEx Sans"/>
                <a:cs typeface="FedEx Sans"/>
              </a:rPr>
              <a:t>more</a:t>
            </a:r>
            <a:r>
              <a:rPr lang="en-US" sz="1500" spc="-35">
                <a:solidFill>
                  <a:srgbClr val="333333"/>
                </a:solidFill>
                <a:latin typeface="FedEx Sans"/>
                <a:cs typeface="FedEx Sans"/>
              </a:rPr>
              <a:t> </a:t>
            </a:r>
            <a:r>
              <a:rPr lang="en-US" sz="1500" spc="-10">
                <a:solidFill>
                  <a:srgbClr val="333333"/>
                </a:solidFill>
                <a:latin typeface="FedEx Sans"/>
                <a:cs typeface="FedEx Sans"/>
              </a:rPr>
              <a:t>items, depending</a:t>
            </a:r>
            <a:r>
              <a:rPr lang="en-US" sz="1500" spc="-60">
                <a:solidFill>
                  <a:srgbClr val="333333"/>
                </a:solidFill>
                <a:latin typeface="FedEx Sans"/>
                <a:cs typeface="FedEx Sans"/>
              </a:rPr>
              <a:t> </a:t>
            </a:r>
            <a:r>
              <a:rPr lang="en-US" sz="1500">
                <a:solidFill>
                  <a:srgbClr val="333333"/>
                </a:solidFill>
                <a:latin typeface="FedEx Sans"/>
                <a:cs typeface="FedEx Sans"/>
              </a:rPr>
              <a:t>on</a:t>
            </a:r>
            <a:r>
              <a:rPr lang="en-US" sz="1500" spc="-50">
                <a:solidFill>
                  <a:srgbClr val="333333"/>
                </a:solidFill>
                <a:latin typeface="FedEx Sans"/>
                <a:cs typeface="FedEx Sans"/>
              </a:rPr>
              <a:t> </a:t>
            </a:r>
            <a:r>
              <a:rPr lang="en-US" sz="1500">
                <a:solidFill>
                  <a:srgbClr val="333333"/>
                </a:solidFill>
                <a:latin typeface="FedEx Sans"/>
                <a:cs typeface="FedEx Sans"/>
              </a:rPr>
              <a:t>the</a:t>
            </a:r>
            <a:r>
              <a:rPr lang="en-US" sz="1500" spc="-50">
                <a:solidFill>
                  <a:srgbClr val="333333"/>
                </a:solidFill>
                <a:latin typeface="FedEx Sans"/>
                <a:cs typeface="FedEx Sans"/>
              </a:rPr>
              <a:t> </a:t>
            </a:r>
            <a:r>
              <a:rPr lang="en-US" sz="1500" spc="-25">
                <a:solidFill>
                  <a:srgbClr val="333333"/>
                </a:solidFill>
                <a:latin typeface="FedEx Sans"/>
                <a:cs typeface="FedEx Sans"/>
              </a:rPr>
              <a:t>tariff</a:t>
            </a:r>
            <a:r>
              <a:rPr lang="en-US" sz="1500" spc="-45">
                <a:solidFill>
                  <a:srgbClr val="333333"/>
                </a:solidFill>
                <a:latin typeface="FedEx Sans"/>
                <a:cs typeface="FedEx Sans"/>
              </a:rPr>
              <a:t> </a:t>
            </a:r>
            <a:r>
              <a:rPr lang="en-US" sz="1500" spc="-10">
                <a:solidFill>
                  <a:srgbClr val="333333"/>
                </a:solidFill>
                <a:latin typeface="FedEx Sans"/>
                <a:cs typeface="FedEx Sans"/>
              </a:rPr>
              <a:t>classification).</a:t>
            </a:r>
            <a:endParaRPr lang="en-US" sz="1500">
              <a:latin typeface="FedEx Sans"/>
              <a:cs typeface="FedEx Sans"/>
            </a:endParaRPr>
          </a:p>
          <a:p>
            <a:pPr lvl="0">
              <a:defRPr/>
            </a:pPr>
            <a:endParaRPr lang="en-US" sz="1400">
              <a:solidFill>
                <a:schemeClr val="tx2"/>
              </a:solidFill>
              <a:latin typeface="FedEx Sans Medium" panose="020B0703020203020204" pitchFamily="34" charset="0"/>
              <a:ea typeface="FedEx Sans Medium" panose="020B0703020203020204" pitchFamily="34" charset="0"/>
              <a:cs typeface="FedEx Sans Medium" panose="020B0703020203020204" pitchFamily="34" charset="0"/>
            </a:endParaRPr>
          </a:p>
        </p:txBody>
      </p:sp>
      <p:sp>
        <p:nvSpPr>
          <p:cNvPr id="19" name="Shape 69">
            <a:extLst>
              <a:ext uri="{FF2B5EF4-FFF2-40B4-BE49-F238E27FC236}">
                <a16:creationId xmlns:a16="http://schemas.microsoft.com/office/drawing/2014/main" id="{526D4375-29D7-A952-A2DD-8389333D85DE}"/>
              </a:ext>
            </a:extLst>
          </p:cNvPr>
          <p:cNvSpPr/>
          <p:nvPr/>
        </p:nvSpPr>
        <p:spPr>
          <a:xfrm>
            <a:off x="685350" y="4175017"/>
            <a:ext cx="6449151" cy="1116134"/>
          </a:xfrm>
          <a:prstGeom prst="roundRect">
            <a:avLst>
              <a:gd name="adj" fmla="val 6250"/>
            </a:avLst>
          </a:prstGeom>
          <a:solidFill>
            <a:srgbClr val="FFF4E8"/>
          </a:solidFill>
          <a:ln w="12700">
            <a:solidFill>
              <a:srgbClr val="E8E3F1">
                <a:alpha val="0"/>
              </a:srgbClr>
            </a:solidFill>
            <a:prstDash val="solid"/>
          </a:ln>
        </p:spPr>
        <p:txBody>
          <a:bodyPr lIns="91440" tIns="45720" rIns="91440" bIns="45720" anchor="t"/>
          <a:lstStyle/>
          <a:p>
            <a:pPr>
              <a:spcBef>
                <a:spcPts val="400"/>
              </a:spcBef>
            </a:pPr>
            <a:r>
              <a:rPr lang="en-US" sz="1600" b="1" spc="-10">
                <a:solidFill>
                  <a:schemeClr val="bg2"/>
                </a:solidFill>
                <a:latin typeface="FedEx Sans"/>
                <a:cs typeface="FedEx Sans"/>
              </a:rPr>
              <a:t>B2B</a:t>
            </a:r>
            <a:r>
              <a:rPr lang="en-US" sz="1600" b="1" spc="-30">
                <a:solidFill>
                  <a:schemeClr val="bg2"/>
                </a:solidFill>
                <a:latin typeface="FedEx Sans"/>
                <a:cs typeface="FedEx Sans"/>
              </a:rPr>
              <a:t> </a:t>
            </a:r>
            <a:r>
              <a:rPr lang="en-US" sz="1600" b="1" spc="-25">
                <a:solidFill>
                  <a:schemeClr val="bg2"/>
                </a:solidFill>
                <a:latin typeface="FedEx Sans"/>
                <a:cs typeface="FedEx Sans"/>
              </a:rPr>
              <a:t>imports into the EU </a:t>
            </a:r>
            <a:r>
              <a:rPr lang="en-US" sz="1600" b="1" spc="-10">
                <a:solidFill>
                  <a:schemeClr val="bg2"/>
                </a:solidFill>
                <a:latin typeface="FedEx Sans"/>
                <a:cs typeface="FedEx Sans"/>
              </a:rPr>
              <a:t>with</a:t>
            </a:r>
            <a:r>
              <a:rPr lang="en-US" sz="1600" b="1" spc="-25">
                <a:solidFill>
                  <a:schemeClr val="bg2"/>
                </a:solidFill>
                <a:latin typeface="FedEx Sans"/>
                <a:cs typeface="FedEx Sans"/>
              </a:rPr>
              <a:t> </a:t>
            </a:r>
            <a:r>
              <a:rPr lang="en-US" sz="1600" b="1">
                <a:solidFill>
                  <a:schemeClr val="bg2"/>
                </a:solidFill>
                <a:latin typeface="FedEx Sans"/>
                <a:cs typeface="FedEx Sans"/>
              </a:rPr>
              <a:t>an</a:t>
            </a:r>
            <a:r>
              <a:rPr lang="en-US" sz="1600" b="1" spc="-30">
                <a:solidFill>
                  <a:schemeClr val="bg2"/>
                </a:solidFill>
                <a:latin typeface="FedEx Sans"/>
                <a:cs typeface="FedEx Sans"/>
              </a:rPr>
              <a:t> </a:t>
            </a:r>
            <a:r>
              <a:rPr lang="en-US" sz="1600" b="1" spc="-20">
                <a:solidFill>
                  <a:schemeClr val="bg2"/>
                </a:solidFill>
                <a:latin typeface="FedEx Sans"/>
                <a:cs typeface="FedEx Sans"/>
              </a:rPr>
              <a:t>intrinsic</a:t>
            </a:r>
            <a:r>
              <a:rPr lang="en-US" sz="1600" b="1" spc="-30">
                <a:solidFill>
                  <a:schemeClr val="bg2"/>
                </a:solidFill>
                <a:latin typeface="FedEx Sans"/>
                <a:cs typeface="FedEx Sans"/>
              </a:rPr>
              <a:t> value of </a:t>
            </a:r>
            <a:r>
              <a:rPr lang="en-US" sz="1600" b="1" spc="-20">
                <a:solidFill>
                  <a:schemeClr val="bg2"/>
                </a:solidFill>
                <a:latin typeface="FedEx Sans"/>
                <a:cs typeface="FedEx Sans"/>
              </a:rPr>
              <a:t>€150 </a:t>
            </a:r>
            <a:r>
              <a:rPr lang="en-US" sz="1600" b="1">
                <a:solidFill>
                  <a:schemeClr val="bg2"/>
                </a:solidFill>
              </a:rPr>
              <a:t>($174.19)</a:t>
            </a:r>
            <a:r>
              <a:rPr lang="en-US" sz="1600" b="1" spc="-20">
                <a:solidFill>
                  <a:schemeClr val="bg2"/>
                </a:solidFill>
                <a:latin typeface="FedEx Sans"/>
                <a:cs typeface="FedEx Sans"/>
              </a:rPr>
              <a:t> or less </a:t>
            </a:r>
          </a:p>
          <a:p>
            <a:pPr>
              <a:spcBef>
                <a:spcPts val="400"/>
              </a:spcBef>
            </a:pPr>
            <a:r>
              <a:rPr lang="en-US" sz="1500"/>
              <a:t>Standard tariff customs duty rates will be applied to all imports based on the commodity.</a:t>
            </a:r>
          </a:p>
        </p:txBody>
      </p:sp>
      <p:sp>
        <p:nvSpPr>
          <p:cNvPr id="23" name="Shape 63">
            <a:extLst>
              <a:ext uri="{FF2B5EF4-FFF2-40B4-BE49-F238E27FC236}">
                <a16:creationId xmlns:a16="http://schemas.microsoft.com/office/drawing/2014/main" id="{18DB1C22-A3ED-804C-8992-76BBB4AB3FC3}"/>
              </a:ext>
            </a:extLst>
          </p:cNvPr>
          <p:cNvSpPr/>
          <p:nvPr/>
        </p:nvSpPr>
        <p:spPr>
          <a:xfrm>
            <a:off x="672650" y="5482200"/>
            <a:ext cx="9575192" cy="916822"/>
          </a:xfrm>
          <a:prstGeom prst="roundRect">
            <a:avLst>
              <a:gd name="adj" fmla="val 6250"/>
            </a:avLst>
          </a:prstGeom>
          <a:solidFill>
            <a:srgbClr val="EEF9F2"/>
          </a:solidFill>
          <a:ln w="12700">
            <a:solidFill>
              <a:srgbClr val="E8E3F1">
                <a:alpha val="0"/>
              </a:srgbClr>
            </a:solidFill>
            <a:prstDash val="solid"/>
          </a:ln>
        </p:spPr>
        <p:txBody>
          <a:bodyPr lIns="91440" tIns="45720" rIns="91440" bIns="45720" anchor="t"/>
          <a:lstStyle/>
          <a:p>
            <a:pPr marL="12700" marR="247650">
              <a:lnSpc>
                <a:spcPct val="111100"/>
              </a:lnSpc>
              <a:spcBef>
                <a:spcPts val="565"/>
              </a:spcBef>
            </a:pPr>
            <a:r>
              <a:rPr lang="en-US" sz="1400" i="1" spc="-20">
                <a:solidFill>
                  <a:srgbClr val="333333"/>
                </a:solidFill>
                <a:latin typeface="FedEx Sans"/>
                <a:cs typeface="FedEx Sans"/>
              </a:rPr>
              <a:t>Free trade agreement shipments may qualify for duty relief if not sold under the Import One Stop Shop (IOSS)—an optional EU scheme that allows VAT to be declared and paid at the time of sale. (If sold under IOSS, the €3 ($3.48) customs duty applies per declaration line item.</a:t>
            </a:r>
            <a:endParaRPr lang="en-US" sz="1400" i="1">
              <a:latin typeface="FedEx Sans"/>
              <a:cs typeface="FedEx Sans"/>
            </a:endParaRPr>
          </a:p>
        </p:txBody>
      </p:sp>
      <p:sp>
        <p:nvSpPr>
          <p:cNvPr id="25" name="object 8">
            <a:extLst>
              <a:ext uri="{FF2B5EF4-FFF2-40B4-BE49-F238E27FC236}">
                <a16:creationId xmlns:a16="http://schemas.microsoft.com/office/drawing/2014/main" id="{90AEC651-C867-36BB-0D5F-832E6BE3B906}"/>
              </a:ext>
            </a:extLst>
          </p:cNvPr>
          <p:cNvSpPr txBox="1"/>
          <p:nvPr/>
        </p:nvSpPr>
        <p:spPr>
          <a:xfrm>
            <a:off x="582467" y="2089431"/>
            <a:ext cx="3352800" cy="262829"/>
          </a:xfrm>
          <a:prstGeom prst="rect">
            <a:avLst/>
          </a:prstGeom>
          <a:ln w="6350">
            <a:noFill/>
          </a:ln>
        </p:spPr>
        <p:txBody>
          <a:bodyPr vert="horz" wrap="square" lIns="0" tIns="8890" rIns="0" bIns="0" rtlCol="0">
            <a:spAutoFit/>
          </a:bodyPr>
          <a:lstStyle/>
          <a:p>
            <a:pPr marL="106045" marR="185420">
              <a:lnSpc>
                <a:spcPct val="111100"/>
              </a:lnSpc>
              <a:spcBef>
                <a:spcPts val="70"/>
              </a:spcBef>
            </a:pPr>
            <a:r>
              <a:rPr lang="en-US" sz="1600" b="1" spc="-10">
                <a:solidFill>
                  <a:srgbClr val="4D148C"/>
                </a:solidFill>
                <a:latin typeface="FedEx Sans"/>
                <a:cs typeface="FedEx Sans"/>
              </a:rPr>
              <a:t>Based on this new regulation:</a:t>
            </a:r>
            <a:endParaRPr sz="1600">
              <a:latin typeface="FedEx Sans"/>
              <a:cs typeface="FedEx Sans"/>
            </a:endParaRPr>
          </a:p>
        </p:txBody>
      </p:sp>
      <p:sp>
        <p:nvSpPr>
          <p:cNvPr id="26" name="Oval 25">
            <a:extLst>
              <a:ext uri="{FF2B5EF4-FFF2-40B4-BE49-F238E27FC236}">
                <a16:creationId xmlns:a16="http://schemas.microsoft.com/office/drawing/2014/main" id="{77CDC3AF-5A6B-A3FE-BB94-0C019C43BCDF}"/>
              </a:ext>
            </a:extLst>
          </p:cNvPr>
          <p:cNvSpPr/>
          <p:nvPr/>
        </p:nvSpPr>
        <p:spPr>
          <a:xfrm>
            <a:off x="494061" y="2580081"/>
            <a:ext cx="280625" cy="270809"/>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latin typeface="+mj-lt"/>
              </a:rPr>
              <a:t>1</a:t>
            </a:r>
          </a:p>
        </p:txBody>
      </p:sp>
      <p:sp>
        <p:nvSpPr>
          <p:cNvPr id="28" name="Oval 27">
            <a:extLst>
              <a:ext uri="{FF2B5EF4-FFF2-40B4-BE49-F238E27FC236}">
                <a16:creationId xmlns:a16="http://schemas.microsoft.com/office/drawing/2014/main" id="{E5A1C3E2-A4ED-507E-3E1D-5AED09A9F74E}"/>
              </a:ext>
            </a:extLst>
          </p:cNvPr>
          <p:cNvSpPr/>
          <p:nvPr/>
        </p:nvSpPr>
        <p:spPr>
          <a:xfrm>
            <a:off x="494061" y="4086225"/>
            <a:ext cx="280625" cy="270809"/>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latin typeface="+mj-lt"/>
              </a:rPr>
              <a:t>2</a:t>
            </a:r>
          </a:p>
        </p:txBody>
      </p:sp>
      <p:sp>
        <p:nvSpPr>
          <p:cNvPr id="3" name="Shape 76">
            <a:extLst>
              <a:ext uri="{FF2B5EF4-FFF2-40B4-BE49-F238E27FC236}">
                <a16:creationId xmlns:a16="http://schemas.microsoft.com/office/drawing/2014/main" id="{412EAEA2-8B1F-67F1-3474-B427C103F4AF}"/>
              </a:ext>
            </a:extLst>
          </p:cNvPr>
          <p:cNvSpPr/>
          <p:nvPr/>
        </p:nvSpPr>
        <p:spPr>
          <a:xfrm>
            <a:off x="7325791" y="2664677"/>
            <a:ext cx="2922051" cy="1311026"/>
          </a:xfrm>
          <a:prstGeom prst="roundRect">
            <a:avLst>
              <a:gd name="adj" fmla="val 6250"/>
            </a:avLst>
          </a:prstGeom>
          <a:solidFill>
            <a:srgbClr val="F4F0FF"/>
          </a:solidFill>
          <a:ln w="12700">
            <a:solidFill>
              <a:srgbClr val="E8E3F1">
                <a:alpha val="0"/>
              </a:srgbClr>
            </a:solidFill>
            <a:prstDash val="solid"/>
          </a:ln>
        </p:spPr>
        <p:txBody>
          <a:bodyPr/>
          <a:lstStyle/>
          <a:p>
            <a:pPr lvl="0">
              <a:defRPr/>
            </a:pPr>
            <a:r>
              <a:rPr lang="en-US" sz="1600" b="1" i="1" spc="-10">
                <a:solidFill>
                  <a:schemeClr val="tx2"/>
                </a:solidFill>
                <a:latin typeface="FedEx Sans"/>
                <a:cs typeface="FedEx Sans"/>
              </a:rPr>
              <a:t>What qualifies as B2C?</a:t>
            </a:r>
          </a:p>
          <a:p>
            <a:pPr lvl="0">
              <a:defRPr/>
            </a:pPr>
            <a:r>
              <a:rPr lang="en-US" sz="1400" spc="-10">
                <a:latin typeface="FedEx Sans"/>
                <a:cs typeface="FedEx Sans"/>
              </a:rPr>
              <a:t>A shipment is B2C if it has a</a:t>
            </a:r>
            <a:r>
              <a:rPr lang="en-US" sz="1400" spc="-25">
                <a:latin typeface="FedEx Sans"/>
                <a:cs typeface="FedEx Sans"/>
              </a:rPr>
              <a:t> </a:t>
            </a:r>
            <a:r>
              <a:rPr lang="en-US" sz="1400" spc="-30">
                <a:latin typeface="FedEx Sans"/>
                <a:cs typeface="FedEx Sans"/>
              </a:rPr>
              <a:t>non-</a:t>
            </a:r>
            <a:r>
              <a:rPr lang="en-US" sz="1400" spc="-25">
                <a:latin typeface="FedEx Sans"/>
                <a:cs typeface="FedEx Sans"/>
              </a:rPr>
              <a:t>VAT* </a:t>
            </a:r>
            <a:r>
              <a:rPr lang="en-US" sz="1400" spc="-30">
                <a:latin typeface="FedEx Sans"/>
                <a:cs typeface="FedEx Sans"/>
              </a:rPr>
              <a:t>registered</a:t>
            </a:r>
            <a:r>
              <a:rPr lang="en-US" sz="1400" spc="-15">
                <a:latin typeface="FedEx Sans"/>
                <a:cs typeface="FedEx Sans"/>
              </a:rPr>
              <a:t> </a:t>
            </a:r>
            <a:r>
              <a:rPr lang="en-US" sz="1400" spc="-20">
                <a:latin typeface="FedEx Sans"/>
                <a:cs typeface="FedEx Sans"/>
              </a:rPr>
              <a:t>recipient</a:t>
            </a:r>
            <a:r>
              <a:rPr lang="en-US" sz="1400" spc="-10">
                <a:latin typeface="FedEx Sans"/>
                <a:cs typeface="FedEx Sans"/>
              </a:rPr>
              <a:t> </a:t>
            </a:r>
            <a:r>
              <a:rPr lang="en-US" sz="1400">
                <a:latin typeface="FedEx Sans"/>
                <a:cs typeface="FedEx Sans"/>
              </a:rPr>
              <a:t>in</a:t>
            </a:r>
            <a:r>
              <a:rPr lang="en-US" sz="1400" spc="-10">
                <a:latin typeface="FedEx Sans"/>
                <a:cs typeface="FedEx Sans"/>
              </a:rPr>
              <a:t> </a:t>
            </a:r>
            <a:r>
              <a:rPr lang="en-US" sz="1400">
                <a:latin typeface="FedEx Sans"/>
                <a:cs typeface="FedEx Sans"/>
              </a:rPr>
              <a:t>the</a:t>
            </a:r>
            <a:r>
              <a:rPr lang="en-US" sz="1400" spc="-10">
                <a:latin typeface="FedEx Sans"/>
                <a:cs typeface="FedEx Sans"/>
              </a:rPr>
              <a:t> </a:t>
            </a:r>
            <a:r>
              <a:rPr lang="en-US" sz="1400" spc="-20">
                <a:latin typeface="FedEx Sans"/>
                <a:cs typeface="FedEx Sans"/>
              </a:rPr>
              <a:t>destination</a:t>
            </a:r>
            <a:r>
              <a:rPr lang="en-US" sz="1400" spc="-10">
                <a:latin typeface="FedEx Sans"/>
                <a:cs typeface="FedEx Sans"/>
              </a:rPr>
              <a:t> </a:t>
            </a:r>
            <a:r>
              <a:rPr lang="en-US" sz="1400" spc="-25">
                <a:latin typeface="FedEx Sans"/>
                <a:cs typeface="FedEx Sans"/>
              </a:rPr>
              <a:t>country</a:t>
            </a:r>
            <a:endParaRPr lang="en-US" sz="1400">
              <a:latin typeface="FedEx Sans"/>
              <a:cs typeface="FedEx Sans"/>
            </a:endParaRPr>
          </a:p>
          <a:p>
            <a:pPr lvl="0">
              <a:defRPr/>
            </a:pPr>
            <a:endParaRPr lang="en-US" sz="1400">
              <a:solidFill>
                <a:schemeClr val="tx2"/>
              </a:solidFill>
              <a:latin typeface="FedEx Sans Medium" panose="020B0703020203020204" pitchFamily="34" charset="0"/>
              <a:ea typeface="FedEx Sans Medium" panose="020B0703020203020204" pitchFamily="34" charset="0"/>
              <a:cs typeface="FedEx Sans Medium" panose="020B0703020203020204" pitchFamily="34" charset="0"/>
            </a:endParaRPr>
          </a:p>
        </p:txBody>
      </p:sp>
      <p:sp>
        <p:nvSpPr>
          <p:cNvPr id="5" name="Shape 76">
            <a:extLst>
              <a:ext uri="{FF2B5EF4-FFF2-40B4-BE49-F238E27FC236}">
                <a16:creationId xmlns:a16="http://schemas.microsoft.com/office/drawing/2014/main" id="{9ADDB935-B310-5B79-1C85-E7BAB09CCF96}"/>
              </a:ext>
            </a:extLst>
          </p:cNvPr>
          <p:cNvSpPr/>
          <p:nvPr/>
        </p:nvSpPr>
        <p:spPr>
          <a:xfrm>
            <a:off x="7325791" y="4134861"/>
            <a:ext cx="2922051" cy="1148025"/>
          </a:xfrm>
          <a:prstGeom prst="roundRect">
            <a:avLst>
              <a:gd name="adj" fmla="val 6250"/>
            </a:avLst>
          </a:prstGeom>
          <a:solidFill>
            <a:srgbClr val="FFF4E8"/>
          </a:solidFill>
          <a:ln w="12700">
            <a:solidFill>
              <a:srgbClr val="E8E3F1">
                <a:alpha val="0"/>
              </a:srgbClr>
            </a:solidFill>
            <a:prstDash val="solid"/>
          </a:ln>
        </p:spPr>
        <p:txBody>
          <a:bodyPr/>
          <a:lstStyle/>
          <a:p>
            <a:pPr lvl="0">
              <a:defRPr/>
            </a:pPr>
            <a:r>
              <a:rPr lang="en-US" sz="1600" b="1" i="1" spc="-10">
                <a:solidFill>
                  <a:schemeClr val="bg2"/>
                </a:solidFill>
                <a:latin typeface="FedEx Sans"/>
                <a:cs typeface="FedEx Sans"/>
              </a:rPr>
              <a:t>What qualifies as B2B?</a:t>
            </a:r>
          </a:p>
          <a:p>
            <a:pPr lvl="0">
              <a:defRPr/>
            </a:pPr>
            <a:r>
              <a:rPr lang="en-US" sz="1400" spc="-10">
                <a:latin typeface="FedEx Sans"/>
                <a:cs typeface="FedEx Sans"/>
              </a:rPr>
              <a:t>A shipment is B2B if it has a</a:t>
            </a:r>
            <a:r>
              <a:rPr lang="en-US" sz="1400" spc="-25">
                <a:latin typeface="FedEx Sans"/>
                <a:cs typeface="FedEx Sans"/>
              </a:rPr>
              <a:t> </a:t>
            </a:r>
            <a:r>
              <a:rPr lang="en-US" sz="1400" spc="-70">
                <a:solidFill>
                  <a:srgbClr val="333333"/>
                </a:solidFill>
                <a:latin typeface="FedEx Sans"/>
                <a:cs typeface="FedEx Sans"/>
              </a:rPr>
              <a:t>VAT*</a:t>
            </a:r>
            <a:r>
              <a:rPr lang="en-US" sz="1400" spc="-20">
                <a:solidFill>
                  <a:srgbClr val="333333"/>
                </a:solidFill>
                <a:latin typeface="FedEx Sans"/>
                <a:cs typeface="FedEx Sans"/>
              </a:rPr>
              <a:t> </a:t>
            </a:r>
            <a:r>
              <a:rPr lang="en-US" sz="1400" spc="-30">
                <a:solidFill>
                  <a:srgbClr val="333333"/>
                </a:solidFill>
                <a:latin typeface="FedEx Sans"/>
                <a:cs typeface="FedEx Sans"/>
              </a:rPr>
              <a:t>registered</a:t>
            </a:r>
            <a:r>
              <a:rPr lang="en-US" sz="1400" spc="-25">
                <a:solidFill>
                  <a:srgbClr val="333333"/>
                </a:solidFill>
                <a:latin typeface="FedEx Sans"/>
                <a:cs typeface="FedEx Sans"/>
              </a:rPr>
              <a:t> </a:t>
            </a:r>
            <a:r>
              <a:rPr lang="en-US" sz="1400" spc="-20">
                <a:solidFill>
                  <a:srgbClr val="333333"/>
                </a:solidFill>
                <a:latin typeface="FedEx Sans"/>
                <a:cs typeface="FedEx Sans"/>
              </a:rPr>
              <a:t>recipients </a:t>
            </a:r>
            <a:r>
              <a:rPr lang="en-US" sz="1400">
                <a:solidFill>
                  <a:srgbClr val="333333"/>
                </a:solidFill>
                <a:latin typeface="FedEx Sans"/>
                <a:cs typeface="FedEx Sans"/>
              </a:rPr>
              <a:t>in</a:t>
            </a:r>
            <a:r>
              <a:rPr lang="en-US" sz="1400" spc="-20">
                <a:solidFill>
                  <a:srgbClr val="333333"/>
                </a:solidFill>
                <a:latin typeface="FedEx Sans"/>
                <a:cs typeface="FedEx Sans"/>
              </a:rPr>
              <a:t> </a:t>
            </a:r>
            <a:r>
              <a:rPr lang="en-US" sz="1400">
                <a:solidFill>
                  <a:srgbClr val="333333"/>
                </a:solidFill>
                <a:latin typeface="FedEx Sans"/>
                <a:cs typeface="FedEx Sans"/>
              </a:rPr>
              <a:t>the</a:t>
            </a:r>
            <a:r>
              <a:rPr lang="en-US" sz="1400" spc="-25">
                <a:solidFill>
                  <a:srgbClr val="333333"/>
                </a:solidFill>
                <a:latin typeface="FedEx Sans"/>
                <a:cs typeface="FedEx Sans"/>
              </a:rPr>
              <a:t> </a:t>
            </a:r>
            <a:r>
              <a:rPr lang="en-US" sz="1400" spc="-20">
                <a:solidFill>
                  <a:srgbClr val="333333"/>
                </a:solidFill>
                <a:latin typeface="FedEx Sans"/>
                <a:cs typeface="FedEx Sans"/>
              </a:rPr>
              <a:t>destination </a:t>
            </a:r>
            <a:r>
              <a:rPr lang="en-US" sz="1400" spc="-10">
                <a:solidFill>
                  <a:srgbClr val="333333"/>
                </a:solidFill>
                <a:latin typeface="FedEx Sans"/>
                <a:cs typeface="FedEx Sans"/>
              </a:rPr>
              <a:t>country</a:t>
            </a:r>
            <a:endParaRPr lang="en-US" sz="1200">
              <a:solidFill>
                <a:schemeClr val="tx2"/>
              </a:solidFill>
              <a:latin typeface="FedEx Sans Medium" panose="020B0703020203020204" pitchFamily="34" charset="0"/>
              <a:ea typeface="FedEx Sans Medium" panose="020B0703020203020204" pitchFamily="34" charset="0"/>
              <a:cs typeface="FedEx Sans Medium" panose="020B0703020203020204" pitchFamily="34" charset="0"/>
            </a:endParaRPr>
          </a:p>
        </p:txBody>
      </p:sp>
      <p:sp>
        <p:nvSpPr>
          <p:cNvPr id="10" name="TextBox 9">
            <a:extLst>
              <a:ext uri="{FF2B5EF4-FFF2-40B4-BE49-F238E27FC236}">
                <a16:creationId xmlns:a16="http://schemas.microsoft.com/office/drawing/2014/main" id="{90363F9D-F4DD-2A49-A8FA-6C11EFCE6DF8}"/>
              </a:ext>
            </a:extLst>
          </p:cNvPr>
          <p:cNvSpPr txBox="1"/>
          <p:nvPr/>
        </p:nvSpPr>
        <p:spPr>
          <a:xfrm>
            <a:off x="634373" y="6932049"/>
            <a:ext cx="9651378" cy="461665"/>
          </a:xfrm>
          <a:prstGeom prst="rect">
            <a:avLst/>
          </a:prstGeom>
          <a:noFill/>
        </p:spPr>
        <p:txBody>
          <a:bodyPr wrap="square">
            <a:spAutoFit/>
          </a:bodyPr>
          <a:lstStyle/>
          <a:p>
            <a:pPr>
              <a:buNone/>
            </a:pPr>
            <a:r>
              <a:rPr lang="en-US" sz="1200"/>
              <a:t>*VAT=Value Added Tax. The VAT rules for imports into the EU remain unchanged (the VAT de minimis exemption was removed in 2021, and all goods imported into the EU are subject to VAT, regardless of value).</a:t>
            </a:r>
          </a:p>
        </p:txBody>
      </p:sp>
    </p:spTree>
    <p:extLst>
      <p:ext uri="{BB962C8B-B14F-4D97-AF65-F5344CB8AC3E}">
        <p14:creationId xmlns:p14="http://schemas.microsoft.com/office/powerpoint/2010/main" val="2671412526"/>
      </p:ext>
    </p:extLst>
  </p:cSld>
  <p:clrMapOvr>
    <a:masterClrMapping/>
  </p:clrMapOvr>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216C1-8245-EAA0-9B8F-086DFCBCCDFA}"/>
            </a:ext>
          </a:extLst>
        </p:cNvPr>
        <p:cNvGrpSpPr/>
        <p:nvPr/>
      </p:nvGrpSpPr>
      <p:grpSpPr>
        <a:xfrm>
          <a:off x="0" y="0"/>
          <a:ext cx="0" cy="0"/>
          <a:chOff x="0" y="0"/>
          <a:chExt cx="0" cy="0"/>
        </a:xfrm>
      </p:grpSpPr>
      <p:sp>
        <p:nvSpPr>
          <p:cNvPr id="6" name="object 6">
            <a:extLst>
              <a:ext uri="{FF2B5EF4-FFF2-40B4-BE49-F238E27FC236}">
                <a16:creationId xmlns:a16="http://schemas.microsoft.com/office/drawing/2014/main" id="{4FE3EAC5-39B5-0067-9EDB-62963DD01CF3}"/>
              </a:ext>
            </a:extLst>
          </p:cNvPr>
          <p:cNvSpPr txBox="1"/>
          <p:nvPr/>
        </p:nvSpPr>
        <p:spPr>
          <a:xfrm>
            <a:off x="634372" y="204061"/>
            <a:ext cx="9579040" cy="767518"/>
          </a:xfrm>
          <a:prstGeom prst="rect">
            <a:avLst/>
          </a:prstGeom>
        </p:spPr>
        <p:txBody>
          <a:bodyPr vert="horz" wrap="square" lIns="0" tIns="211455" rIns="0" bIns="0" rtlCol="0">
            <a:spAutoFit/>
          </a:bodyPr>
          <a:lstStyle/>
          <a:p>
            <a:pPr marL="12700">
              <a:lnSpc>
                <a:spcPct val="100000"/>
              </a:lnSpc>
              <a:spcBef>
                <a:spcPts val="1665"/>
              </a:spcBef>
            </a:pPr>
            <a:r>
              <a:rPr lang="en-US" sz="3300" b="1" spc="-100" dirty="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Understanding the New €3 </a:t>
            </a:r>
            <a:r>
              <a:rPr lang="en-US" sz="3600" b="1" dirty="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($3.48) </a:t>
            </a:r>
            <a:r>
              <a:rPr lang="en-US" sz="3300" b="1" spc="-100" dirty="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Customs Duty</a:t>
            </a:r>
          </a:p>
        </p:txBody>
      </p:sp>
      <p:sp>
        <p:nvSpPr>
          <p:cNvPr id="7" name="object 7">
            <a:extLst>
              <a:ext uri="{FF2B5EF4-FFF2-40B4-BE49-F238E27FC236}">
                <a16:creationId xmlns:a16="http://schemas.microsoft.com/office/drawing/2014/main" id="{FB18DD01-B7DE-9DEB-38D8-60FA8C089250}"/>
              </a:ext>
            </a:extLst>
          </p:cNvPr>
          <p:cNvSpPr txBox="1"/>
          <p:nvPr/>
        </p:nvSpPr>
        <p:spPr>
          <a:xfrm>
            <a:off x="634373" y="1051335"/>
            <a:ext cx="9308679" cy="856580"/>
          </a:xfrm>
          <a:prstGeom prst="rect">
            <a:avLst/>
          </a:prstGeom>
        </p:spPr>
        <p:txBody>
          <a:bodyPr vert="horz" wrap="square" lIns="0" tIns="33019" rIns="0" bIns="0" rtlCol="0">
            <a:spAutoFit/>
          </a:bodyPr>
          <a:lstStyle/>
          <a:p>
            <a:pPr lvl="0">
              <a:defRPr/>
            </a:pPr>
            <a:r>
              <a:rPr lang="en-US" sz="1600" spc="-25">
                <a:solidFill>
                  <a:srgbClr val="333333"/>
                </a:solidFill>
                <a:latin typeface="FedEx Sans"/>
                <a:cs typeface="FedEx Sans"/>
              </a:rPr>
              <a:t>The €3 ($3.48) customs</a:t>
            </a:r>
            <a:r>
              <a:rPr lang="en-US" sz="1600" spc="-45">
                <a:solidFill>
                  <a:srgbClr val="333333"/>
                </a:solidFill>
                <a:latin typeface="FedEx Sans"/>
                <a:cs typeface="FedEx Sans"/>
              </a:rPr>
              <a:t> </a:t>
            </a:r>
            <a:r>
              <a:rPr lang="en-US" sz="1600" spc="-10">
                <a:solidFill>
                  <a:srgbClr val="333333"/>
                </a:solidFill>
                <a:latin typeface="FedEx Sans"/>
                <a:cs typeface="FedEx Sans"/>
              </a:rPr>
              <a:t>duty</a:t>
            </a:r>
            <a:r>
              <a:rPr lang="en-US" sz="1600" spc="-40">
                <a:solidFill>
                  <a:srgbClr val="333333"/>
                </a:solidFill>
                <a:latin typeface="FedEx Sans"/>
                <a:cs typeface="FedEx Sans"/>
              </a:rPr>
              <a:t> </a:t>
            </a:r>
            <a:r>
              <a:rPr lang="en-US" sz="1600" spc="-10">
                <a:solidFill>
                  <a:srgbClr val="333333"/>
                </a:solidFill>
                <a:latin typeface="FedEx Sans"/>
                <a:cs typeface="FedEx Sans"/>
              </a:rPr>
              <a:t>will</a:t>
            </a:r>
            <a:r>
              <a:rPr lang="en-US" sz="1600" spc="-45">
                <a:solidFill>
                  <a:srgbClr val="333333"/>
                </a:solidFill>
                <a:latin typeface="FedEx Sans"/>
                <a:cs typeface="FedEx Sans"/>
              </a:rPr>
              <a:t> </a:t>
            </a:r>
            <a:r>
              <a:rPr lang="en-US" sz="1600">
                <a:solidFill>
                  <a:srgbClr val="333333"/>
                </a:solidFill>
                <a:latin typeface="FedEx Sans"/>
                <a:cs typeface="FedEx Sans"/>
              </a:rPr>
              <a:t>be</a:t>
            </a:r>
            <a:r>
              <a:rPr lang="en-US" sz="1600" spc="-40">
                <a:solidFill>
                  <a:srgbClr val="333333"/>
                </a:solidFill>
                <a:latin typeface="FedEx Sans"/>
                <a:cs typeface="FedEx Sans"/>
              </a:rPr>
              <a:t> </a:t>
            </a:r>
            <a:r>
              <a:rPr lang="en-US" sz="1600" spc="-10">
                <a:solidFill>
                  <a:srgbClr val="333333"/>
                </a:solidFill>
                <a:latin typeface="FedEx Sans"/>
                <a:cs typeface="FedEx Sans"/>
              </a:rPr>
              <a:t>applied</a:t>
            </a:r>
            <a:r>
              <a:rPr lang="en-US" sz="1600" spc="-45">
                <a:solidFill>
                  <a:srgbClr val="333333"/>
                </a:solidFill>
                <a:latin typeface="FedEx Sans"/>
                <a:cs typeface="FedEx Sans"/>
              </a:rPr>
              <a:t> </a:t>
            </a:r>
            <a:r>
              <a:rPr lang="en-US" sz="1600">
                <a:solidFill>
                  <a:srgbClr val="333333"/>
                </a:solidFill>
                <a:latin typeface="FedEx Sans"/>
                <a:cs typeface="FedEx Sans"/>
              </a:rPr>
              <a:t>per</a:t>
            </a:r>
            <a:r>
              <a:rPr lang="en-US" sz="1600" spc="-40">
                <a:solidFill>
                  <a:srgbClr val="333333"/>
                </a:solidFill>
                <a:latin typeface="FedEx Sans"/>
                <a:cs typeface="FedEx Sans"/>
              </a:rPr>
              <a:t> </a:t>
            </a:r>
            <a:r>
              <a:rPr lang="en-US" sz="1600" spc="-10">
                <a:solidFill>
                  <a:srgbClr val="333333"/>
                </a:solidFill>
                <a:latin typeface="FedEx Sans"/>
                <a:cs typeface="FedEx Sans"/>
              </a:rPr>
              <a:t>each</a:t>
            </a:r>
            <a:r>
              <a:rPr lang="en-US" sz="1600" spc="-45">
                <a:solidFill>
                  <a:srgbClr val="333333"/>
                </a:solidFill>
                <a:latin typeface="FedEx Sans"/>
                <a:cs typeface="FedEx Sans"/>
              </a:rPr>
              <a:t> </a:t>
            </a:r>
            <a:r>
              <a:rPr lang="en-US" sz="1600" spc="-10">
                <a:solidFill>
                  <a:srgbClr val="333333"/>
                </a:solidFill>
                <a:latin typeface="FedEx Sans"/>
                <a:cs typeface="FedEx Sans"/>
              </a:rPr>
              <a:t>line</a:t>
            </a:r>
            <a:r>
              <a:rPr lang="en-US" sz="1600" spc="-40">
                <a:solidFill>
                  <a:srgbClr val="333333"/>
                </a:solidFill>
                <a:latin typeface="FedEx Sans"/>
                <a:cs typeface="FedEx Sans"/>
              </a:rPr>
              <a:t> </a:t>
            </a:r>
            <a:r>
              <a:rPr lang="en-US" sz="1600">
                <a:solidFill>
                  <a:srgbClr val="333333"/>
                </a:solidFill>
                <a:latin typeface="FedEx Sans"/>
                <a:cs typeface="FedEx Sans"/>
              </a:rPr>
              <a:t>of</a:t>
            </a:r>
            <a:r>
              <a:rPr lang="en-US" sz="1600" spc="-45">
                <a:solidFill>
                  <a:srgbClr val="333333"/>
                </a:solidFill>
                <a:latin typeface="FedEx Sans"/>
                <a:cs typeface="FedEx Sans"/>
              </a:rPr>
              <a:t> </a:t>
            </a:r>
            <a:r>
              <a:rPr lang="en-US" sz="1600">
                <a:solidFill>
                  <a:srgbClr val="333333"/>
                </a:solidFill>
                <a:latin typeface="FedEx Sans"/>
                <a:cs typeface="FedEx Sans"/>
              </a:rPr>
              <a:t>the</a:t>
            </a:r>
            <a:r>
              <a:rPr lang="en-US" sz="1600" spc="-40">
                <a:solidFill>
                  <a:srgbClr val="333333"/>
                </a:solidFill>
                <a:latin typeface="FedEx Sans"/>
                <a:cs typeface="FedEx Sans"/>
              </a:rPr>
              <a:t> </a:t>
            </a:r>
            <a:r>
              <a:rPr lang="en-US" sz="1600" spc="-10">
                <a:solidFill>
                  <a:srgbClr val="333333"/>
                </a:solidFill>
                <a:latin typeface="FedEx Sans"/>
                <a:cs typeface="FedEx Sans"/>
              </a:rPr>
              <a:t>customs</a:t>
            </a:r>
            <a:r>
              <a:rPr lang="en-US" sz="1600">
                <a:latin typeface="FedEx Sans"/>
                <a:cs typeface="FedEx Sans"/>
              </a:rPr>
              <a:t> </a:t>
            </a:r>
            <a:r>
              <a:rPr lang="en-US" sz="1600" spc="-20">
                <a:solidFill>
                  <a:srgbClr val="333333"/>
                </a:solidFill>
                <a:latin typeface="FedEx Sans"/>
                <a:cs typeface="FedEx Sans"/>
              </a:rPr>
              <a:t>import</a:t>
            </a:r>
            <a:r>
              <a:rPr lang="en-US" sz="1600" spc="-35">
                <a:solidFill>
                  <a:srgbClr val="333333"/>
                </a:solidFill>
                <a:latin typeface="FedEx Sans"/>
                <a:cs typeface="FedEx Sans"/>
              </a:rPr>
              <a:t> </a:t>
            </a:r>
            <a:r>
              <a:rPr lang="en-US" sz="1600" spc="-25">
                <a:solidFill>
                  <a:srgbClr val="333333"/>
                </a:solidFill>
                <a:latin typeface="FedEx Sans"/>
                <a:cs typeface="FedEx Sans"/>
              </a:rPr>
              <a:t>declaration</a:t>
            </a:r>
            <a:r>
              <a:rPr lang="en-US" sz="1600" spc="-35">
                <a:solidFill>
                  <a:srgbClr val="333333"/>
                </a:solidFill>
                <a:latin typeface="FedEx Sans"/>
                <a:cs typeface="FedEx Sans"/>
              </a:rPr>
              <a:t> </a:t>
            </a:r>
            <a:r>
              <a:rPr lang="en-US" sz="1600" spc="-10">
                <a:solidFill>
                  <a:srgbClr val="333333"/>
                </a:solidFill>
                <a:latin typeface="FedEx Sans"/>
                <a:cs typeface="FedEx Sans"/>
              </a:rPr>
              <a:t>(which</a:t>
            </a:r>
            <a:r>
              <a:rPr lang="en-US" sz="1600" spc="-35">
                <a:solidFill>
                  <a:srgbClr val="333333"/>
                </a:solidFill>
                <a:latin typeface="FedEx Sans"/>
                <a:cs typeface="FedEx Sans"/>
              </a:rPr>
              <a:t> </a:t>
            </a:r>
            <a:r>
              <a:rPr lang="en-US" sz="1600">
                <a:solidFill>
                  <a:srgbClr val="333333"/>
                </a:solidFill>
                <a:latin typeface="FedEx Sans"/>
                <a:cs typeface="FedEx Sans"/>
              </a:rPr>
              <a:t>can</a:t>
            </a:r>
            <a:r>
              <a:rPr lang="en-US" sz="1600" spc="-30">
                <a:solidFill>
                  <a:srgbClr val="333333"/>
                </a:solidFill>
                <a:latin typeface="FedEx Sans"/>
                <a:cs typeface="FedEx Sans"/>
              </a:rPr>
              <a:t> </a:t>
            </a:r>
            <a:r>
              <a:rPr lang="en-US" sz="1600" spc="-25">
                <a:solidFill>
                  <a:srgbClr val="333333"/>
                </a:solidFill>
                <a:latin typeface="FedEx Sans"/>
                <a:cs typeface="FedEx Sans"/>
              </a:rPr>
              <a:t>contain</a:t>
            </a:r>
            <a:r>
              <a:rPr lang="en-US" sz="1600" spc="-35">
                <a:solidFill>
                  <a:srgbClr val="333333"/>
                </a:solidFill>
                <a:latin typeface="FedEx Sans"/>
                <a:cs typeface="FedEx Sans"/>
              </a:rPr>
              <a:t> </a:t>
            </a:r>
            <a:r>
              <a:rPr lang="en-US" sz="1600" spc="-10">
                <a:solidFill>
                  <a:srgbClr val="333333"/>
                </a:solidFill>
                <a:latin typeface="FedEx Sans"/>
                <a:cs typeface="FedEx Sans"/>
              </a:rPr>
              <a:t>one</a:t>
            </a:r>
            <a:r>
              <a:rPr lang="en-US" sz="1600" spc="-35">
                <a:solidFill>
                  <a:srgbClr val="333333"/>
                </a:solidFill>
                <a:latin typeface="FedEx Sans"/>
                <a:cs typeface="FedEx Sans"/>
              </a:rPr>
              <a:t> </a:t>
            </a:r>
            <a:r>
              <a:rPr lang="en-US" sz="1600">
                <a:solidFill>
                  <a:srgbClr val="333333"/>
                </a:solidFill>
                <a:latin typeface="FedEx Sans"/>
                <a:cs typeface="FedEx Sans"/>
              </a:rPr>
              <a:t>or</a:t>
            </a:r>
            <a:r>
              <a:rPr lang="en-US" sz="1600" spc="-30">
                <a:solidFill>
                  <a:srgbClr val="333333"/>
                </a:solidFill>
                <a:latin typeface="FedEx Sans"/>
                <a:cs typeface="FedEx Sans"/>
              </a:rPr>
              <a:t> </a:t>
            </a:r>
            <a:r>
              <a:rPr lang="en-US" sz="1600" spc="-20">
                <a:solidFill>
                  <a:srgbClr val="333333"/>
                </a:solidFill>
                <a:latin typeface="FedEx Sans"/>
                <a:cs typeface="FedEx Sans"/>
              </a:rPr>
              <a:t>more</a:t>
            </a:r>
            <a:r>
              <a:rPr lang="en-US" sz="1600" spc="-35">
                <a:solidFill>
                  <a:srgbClr val="333333"/>
                </a:solidFill>
                <a:latin typeface="FedEx Sans"/>
                <a:cs typeface="FedEx Sans"/>
              </a:rPr>
              <a:t> </a:t>
            </a:r>
            <a:r>
              <a:rPr lang="en-US" sz="1600" spc="-10">
                <a:solidFill>
                  <a:srgbClr val="333333"/>
                </a:solidFill>
                <a:latin typeface="FedEx Sans"/>
                <a:cs typeface="FedEx Sans"/>
              </a:rPr>
              <a:t>items, depending</a:t>
            </a:r>
            <a:r>
              <a:rPr lang="en-US" sz="1600" spc="-60">
                <a:solidFill>
                  <a:srgbClr val="333333"/>
                </a:solidFill>
                <a:latin typeface="FedEx Sans"/>
                <a:cs typeface="FedEx Sans"/>
              </a:rPr>
              <a:t> </a:t>
            </a:r>
            <a:r>
              <a:rPr lang="en-US" sz="1600">
                <a:solidFill>
                  <a:srgbClr val="333333"/>
                </a:solidFill>
                <a:latin typeface="FedEx Sans"/>
                <a:cs typeface="FedEx Sans"/>
              </a:rPr>
              <a:t>on</a:t>
            </a:r>
            <a:r>
              <a:rPr lang="en-US" sz="1600" spc="-50">
                <a:solidFill>
                  <a:srgbClr val="333333"/>
                </a:solidFill>
                <a:latin typeface="FedEx Sans"/>
                <a:cs typeface="FedEx Sans"/>
              </a:rPr>
              <a:t> </a:t>
            </a:r>
            <a:r>
              <a:rPr lang="en-US" sz="1600">
                <a:solidFill>
                  <a:srgbClr val="333333"/>
                </a:solidFill>
                <a:latin typeface="FedEx Sans"/>
                <a:cs typeface="FedEx Sans"/>
              </a:rPr>
              <a:t>the</a:t>
            </a:r>
            <a:r>
              <a:rPr lang="en-US" sz="1600" spc="-50">
                <a:solidFill>
                  <a:srgbClr val="333333"/>
                </a:solidFill>
                <a:latin typeface="FedEx Sans"/>
                <a:cs typeface="FedEx Sans"/>
              </a:rPr>
              <a:t> </a:t>
            </a:r>
            <a:r>
              <a:rPr lang="en-US" sz="1600" spc="-25">
                <a:solidFill>
                  <a:srgbClr val="333333"/>
                </a:solidFill>
                <a:latin typeface="FedEx Sans"/>
                <a:cs typeface="FedEx Sans"/>
              </a:rPr>
              <a:t>tariff</a:t>
            </a:r>
            <a:r>
              <a:rPr lang="en-US" sz="1600" spc="-45">
                <a:solidFill>
                  <a:srgbClr val="333333"/>
                </a:solidFill>
                <a:latin typeface="FedEx Sans"/>
                <a:cs typeface="FedEx Sans"/>
              </a:rPr>
              <a:t> </a:t>
            </a:r>
            <a:r>
              <a:rPr lang="en-US" sz="1600" spc="-10">
                <a:solidFill>
                  <a:srgbClr val="333333"/>
                </a:solidFill>
                <a:latin typeface="FedEx Sans"/>
                <a:cs typeface="FedEx Sans"/>
              </a:rPr>
              <a:t>classification and country of origin).</a:t>
            </a:r>
            <a:endParaRPr lang="en-US" sz="1600">
              <a:latin typeface="FedEx Sans"/>
              <a:cs typeface="FedEx Sans"/>
            </a:endParaRPr>
          </a:p>
          <a:p>
            <a:pPr marL="12700" marR="5080">
              <a:lnSpc>
                <a:spcPct val="111100"/>
              </a:lnSpc>
              <a:spcBef>
                <a:spcPts val="565"/>
              </a:spcBef>
            </a:pPr>
            <a:endParaRPr lang="en-US" sz="1600" spc="-30">
              <a:solidFill>
                <a:srgbClr val="333333"/>
              </a:solidFill>
              <a:latin typeface="FedEx Sans"/>
              <a:cs typeface="FedEx Sans"/>
            </a:endParaRPr>
          </a:p>
        </p:txBody>
      </p:sp>
      <p:grpSp>
        <p:nvGrpSpPr>
          <p:cNvPr id="11" name="object 11">
            <a:extLst>
              <a:ext uri="{FF2B5EF4-FFF2-40B4-BE49-F238E27FC236}">
                <a16:creationId xmlns:a16="http://schemas.microsoft.com/office/drawing/2014/main" id="{9298851C-8AAE-D21C-72C9-1FA1E18156A8}"/>
              </a:ext>
            </a:extLst>
          </p:cNvPr>
          <p:cNvGrpSpPr/>
          <p:nvPr/>
        </p:nvGrpSpPr>
        <p:grpSpPr>
          <a:xfrm>
            <a:off x="10078400" y="267004"/>
            <a:ext cx="355600" cy="355600"/>
            <a:chOff x="10078400" y="267004"/>
            <a:chExt cx="355600" cy="355600"/>
          </a:xfrm>
        </p:grpSpPr>
        <p:pic>
          <p:nvPicPr>
            <p:cNvPr id="12" name="object 12">
              <a:extLst>
                <a:ext uri="{FF2B5EF4-FFF2-40B4-BE49-F238E27FC236}">
                  <a16:creationId xmlns:a16="http://schemas.microsoft.com/office/drawing/2014/main" id="{A54A1FC2-9500-EE62-9BA1-4BCB6FA09B36}"/>
                </a:ext>
              </a:extLst>
            </p:cNvPr>
            <p:cNvPicPr/>
            <p:nvPr/>
          </p:nvPicPr>
          <p:blipFill>
            <a:blip r:embed="rId3" cstate="print"/>
            <a:stretch>
              <a:fillRect/>
            </a:stretch>
          </p:blipFill>
          <p:spPr>
            <a:xfrm>
              <a:off x="10213412" y="375668"/>
              <a:ext cx="72339" cy="138988"/>
            </a:xfrm>
            <a:prstGeom prst="rect">
              <a:avLst/>
            </a:prstGeom>
          </p:spPr>
        </p:pic>
        <p:sp>
          <p:nvSpPr>
            <p:cNvPr id="13" name="object 13">
              <a:extLst>
                <a:ext uri="{FF2B5EF4-FFF2-40B4-BE49-F238E27FC236}">
                  <a16:creationId xmlns:a16="http://schemas.microsoft.com/office/drawing/2014/main" id="{5EB711C7-7F47-CD7E-62A9-6F053158288A}"/>
                </a:ext>
              </a:extLst>
            </p:cNvPr>
            <p:cNvSpPr/>
            <p:nvPr/>
          </p:nvSpPr>
          <p:spPr>
            <a:xfrm>
              <a:off x="10078400" y="267004"/>
              <a:ext cx="355600" cy="355600"/>
            </a:xfrm>
            <a:custGeom>
              <a:avLst/>
              <a:gdLst/>
              <a:ahLst/>
              <a:cxnLst/>
              <a:rect l="l" t="t" r="r" b="b"/>
              <a:pathLst>
                <a:path w="355600" h="355600">
                  <a:moveTo>
                    <a:pt x="177800" y="0"/>
                  </a:moveTo>
                  <a:lnTo>
                    <a:pt x="130471" y="6338"/>
                  </a:lnTo>
                  <a:lnTo>
                    <a:pt x="87981" y="24235"/>
                  </a:lnTo>
                  <a:lnTo>
                    <a:pt x="52009" y="52009"/>
                  </a:lnTo>
                  <a:lnTo>
                    <a:pt x="24235" y="87981"/>
                  </a:lnTo>
                  <a:lnTo>
                    <a:pt x="6338" y="130471"/>
                  </a:lnTo>
                  <a:lnTo>
                    <a:pt x="0" y="177800"/>
                  </a:lnTo>
                  <a:lnTo>
                    <a:pt x="6338" y="225128"/>
                  </a:lnTo>
                  <a:lnTo>
                    <a:pt x="24235" y="267618"/>
                  </a:lnTo>
                  <a:lnTo>
                    <a:pt x="52009" y="303590"/>
                  </a:lnTo>
                  <a:lnTo>
                    <a:pt x="87981" y="331364"/>
                  </a:lnTo>
                  <a:lnTo>
                    <a:pt x="130471" y="349261"/>
                  </a:lnTo>
                  <a:lnTo>
                    <a:pt x="177800" y="355600"/>
                  </a:lnTo>
                  <a:lnTo>
                    <a:pt x="225128" y="349261"/>
                  </a:lnTo>
                  <a:lnTo>
                    <a:pt x="267618" y="331364"/>
                  </a:lnTo>
                  <a:lnTo>
                    <a:pt x="269126" y="330200"/>
                  </a:lnTo>
                  <a:lnTo>
                    <a:pt x="177800" y="330200"/>
                  </a:lnTo>
                  <a:lnTo>
                    <a:pt x="129563" y="322447"/>
                  </a:lnTo>
                  <a:lnTo>
                    <a:pt x="87720" y="300845"/>
                  </a:lnTo>
                  <a:lnTo>
                    <a:pt x="54754" y="267879"/>
                  </a:lnTo>
                  <a:lnTo>
                    <a:pt x="33152" y="226036"/>
                  </a:lnTo>
                  <a:lnTo>
                    <a:pt x="25400" y="177800"/>
                  </a:lnTo>
                  <a:lnTo>
                    <a:pt x="33152" y="129563"/>
                  </a:lnTo>
                  <a:lnTo>
                    <a:pt x="54754" y="87720"/>
                  </a:lnTo>
                  <a:lnTo>
                    <a:pt x="87720" y="54754"/>
                  </a:lnTo>
                  <a:lnTo>
                    <a:pt x="129563" y="33152"/>
                  </a:lnTo>
                  <a:lnTo>
                    <a:pt x="177800" y="25400"/>
                  </a:lnTo>
                  <a:lnTo>
                    <a:pt x="269126" y="25400"/>
                  </a:lnTo>
                  <a:lnTo>
                    <a:pt x="267618" y="24235"/>
                  </a:lnTo>
                  <a:lnTo>
                    <a:pt x="225128" y="6338"/>
                  </a:lnTo>
                  <a:lnTo>
                    <a:pt x="177800" y="0"/>
                  </a:lnTo>
                  <a:close/>
                </a:path>
                <a:path w="355600" h="355600">
                  <a:moveTo>
                    <a:pt x="269126" y="25400"/>
                  </a:moveTo>
                  <a:lnTo>
                    <a:pt x="177800" y="25400"/>
                  </a:lnTo>
                  <a:lnTo>
                    <a:pt x="226036" y="33152"/>
                  </a:lnTo>
                  <a:lnTo>
                    <a:pt x="267879" y="54754"/>
                  </a:lnTo>
                  <a:lnTo>
                    <a:pt x="300845" y="87720"/>
                  </a:lnTo>
                  <a:lnTo>
                    <a:pt x="322447" y="129563"/>
                  </a:lnTo>
                  <a:lnTo>
                    <a:pt x="330200" y="177800"/>
                  </a:lnTo>
                  <a:lnTo>
                    <a:pt x="322447" y="226036"/>
                  </a:lnTo>
                  <a:lnTo>
                    <a:pt x="300845" y="267879"/>
                  </a:lnTo>
                  <a:lnTo>
                    <a:pt x="267879" y="300845"/>
                  </a:lnTo>
                  <a:lnTo>
                    <a:pt x="226036" y="322447"/>
                  </a:lnTo>
                  <a:lnTo>
                    <a:pt x="177800" y="330200"/>
                  </a:lnTo>
                  <a:lnTo>
                    <a:pt x="269126" y="330200"/>
                  </a:lnTo>
                  <a:lnTo>
                    <a:pt x="303590" y="303590"/>
                  </a:lnTo>
                  <a:lnTo>
                    <a:pt x="331364" y="267618"/>
                  </a:lnTo>
                  <a:lnTo>
                    <a:pt x="349261" y="225128"/>
                  </a:lnTo>
                  <a:lnTo>
                    <a:pt x="355600" y="177800"/>
                  </a:lnTo>
                  <a:lnTo>
                    <a:pt x="349261" y="130471"/>
                  </a:lnTo>
                  <a:lnTo>
                    <a:pt x="331364" y="87981"/>
                  </a:lnTo>
                  <a:lnTo>
                    <a:pt x="303590" y="52009"/>
                  </a:lnTo>
                  <a:lnTo>
                    <a:pt x="269126" y="25400"/>
                  </a:lnTo>
                  <a:close/>
                </a:path>
              </a:pathLst>
            </a:custGeom>
            <a:solidFill>
              <a:srgbClr val="4D148C"/>
            </a:solidFill>
          </p:spPr>
          <p:txBody>
            <a:bodyPr wrap="square" lIns="0" tIns="0" rIns="0" bIns="0" rtlCol="0"/>
            <a:lstStyle/>
            <a:p>
              <a:endParaRPr/>
            </a:p>
          </p:txBody>
        </p:sp>
      </p:grpSp>
      <p:sp>
        <p:nvSpPr>
          <p:cNvPr id="18" name="object 7">
            <a:extLst>
              <a:ext uri="{FF2B5EF4-FFF2-40B4-BE49-F238E27FC236}">
                <a16:creationId xmlns:a16="http://schemas.microsoft.com/office/drawing/2014/main" id="{A9B2B301-B4DE-3340-BD7C-4D2B7E3A090C}"/>
              </a:ext>
            </a:extLst>
          </p:cNvPr>
          <p:cNvSpPr txBox="1"/>
          <p:nvPr/>
        </p:nvSpPr>
        <p:spPr>
          <a:xfrm>
            <a:off x="4140469" y="2181464"/>
            <a:ext cx="1829346" cy="1102801"/>
          </a:xfrm>
          <a:prstGeom prst="rect">
            <a:avLst/>
          </a:prstGeom>
        </p:spPr>
        <p:txBody>
          <a:bodyPr vert="horz" wrap="square" lIns="0" tIns="33019" rIns="0" bIns="0" rtlCol="0">
            <a:spAutoFit/>
          </a:bodyPr>
          <a:lstStyle/>
          <a:p>
            <a:pPr lvl="0">
              <a:defRPr/>
            </a:pPr>
            <a:r>
              <a:rPr lang="en-US" sz="1600" b="1" spc="-25">
                <a:solidFill>
                  <a:srgbClr val="333333"/>
                </a:solidFill>
                <a:latin typeface="FedEx Sans"/>
                <a:cs typeface="FedEx Sans"/>
              </a:rPr>
              <a:t>Commodities: 1</a:t>
            </a:r>
          </a:p>
          <a:p>
            <a:pPr lvl="0">
              <a:defRPr/>
            </a:pPr>
            <a:r>
              <a:rPr lang="en-US" sz="1600" spc="-25">
                <a:solidFill>
                  <a:srgbClr val="333333"/>
                </a:solidFill>
                <a:latin typeface="FedEx Sans"/>
                <a:cs typeface="FedEx Sans"/>
              </a:rPr>
              <a:t>One Origin</a:t>
            </a:r>
          </a:p>
          <a:p>
            <a:pPr lvl="0">
              <a:defRPr/>
            </a:pPr>
            <a:r>
              <a:rPr lang="en-US" sz="1600" spc="-25">
                <a:solidFill>
                  <a:srgbClr val="333333"/>
                </a:solidFill>
                <a:latin typeface="FedEx Sans"/>
                <a:cs typeface="FedEx Sans"/>
              </a:rPr>
              <a:t>One HS Code</a:t>
            </a:r>
            <a:endParaRPr lang="en-US" sz="1600">
              <a:latin typeface="FedEx Sans"/>
              <a:cs typeface="FedEx Sans"/>
            </a:endParaRPr>
          </a:p>
          <a:p>
            <a:pPr marL="12700" marR="5080">
              <a:lnSpc>
                <a:spcPct val="111100"/>
              </a:lnSpc>
              <a:spcBef>
                <a:spcPts val="565"/>
              </a:spcBef>
            </a:pPr>
            <a:endParaRPr lang="en-US" sz="1600" spc="-30">
              <a:solidFill>
                <a:srgbClr val="333333"/>
              </a:solidFill>
              <a:latin typeface="FedEx Sans"/>
              <a:cs typeface="FedEx Sans"/>
            </a:endParaRPr>
          </a:p>
        </p:txBody>
      </p:sp>
      <p:sp>
        <p:nvSpPr>
          <p:cNvPr id="21" name="object 7">
            <a:extLst>
              <a:ext uri="{FF2B5EF4-FFF2-40B4-BE49-F238E27FC236}">
                <a16:creationId xmlns:a16="http://schemas.microsoft.com/office/drawing/2014/main" id="{3E5A0EAB-2F26-69C6-671D-396C5E9BB221}"/>
              </a:ext>
            </a:extLst>
          </p:cNvPr>
          <p:cNvSpPr txBox="1"/>
          <p:nvPr/>
        </p:nvSpPr>
        <p:spPr>
          <a:xfrm>
            <a:off x="4126955" y="3454570"/>
            <a:ext cx="1829346" cy="1102801"/>
          </a:xfrm>
          <a:prstGeom prst="rect">
            <a:avLst/>
          </a:prstGeom>
        </p:spPr>
        <p:txBody>
          <a:bodyPr vert="horz" wrap="square" lIns="0" tIns="33019" rIns="0" bIns="0" rtlCol="0">
            <a:spAutoFit/>
          </a:bodyPr>
          <a:lstStyle/>
          <a:p>
            <a:pPr lvl="0">
              <a:defRPr/>
            </a:pPr>
            <a:r>
              <a:rPr lang="en-US" sz="1600" b="1" spc="-25">
                <a:solidFill>
                  <a:srgbClr val="333333"/>
                </a:solidFill>
                <a:latin typeface="FedEx Sans"/>
                <a:cs typeface="FedEx Sans"/>
              </a:rPr>
              <a:t>Commodities: 2</a:t>
            </a:r>
          </a:p>
          <a:p>
            <a:pPr lvl="0">
              <a:defRPr/>
            </a:pPr>
            <a:r>
              <a:rPr lang="en-US" sz="1600" spc="-25">
                <a:solidFill>
                  <a:srgbClr val="333333"/>
                </a:solidFill>
                <a:latin typeface="FedEx Sans"/>
                <a:cs typeface="FedEx Sans"/>
              </a:rPr>
              <a:t>Same Origin</a:t>
            </a:r>
          </a:p>
          <a:p>
            <a:pPr lvl="0">
              <a:defRPr/>
            </a:pPr>
            <a:r>
              <a:rPr lang="en-US" sz="1600" spc="-25">
                <a:solidFill>
                  <a:srgbClr val="333333"/>
                </a:solidFill>
                <a:latin typeface="FedEx Sans"/>
                <a:cs typeface="FedEx Sans"/>
              </a:rPr>
              <a:t>Same HS Code</a:t>
            </a:r>
            <a:endParaRPr lang="en-US" sz="1600">
              <a:latin typeface="FedEx Sans"/>
              <a:cs typeface="FedEx Sans"/>
            </a:endParaRPr>
          </a:p>
          <a:p>
            <a:pPr marL="12700" marR="5080">
              <a:lnSpc>
                <a:spcPct val="111100"/>
              </a:lnSpc>
              <a:spcBef>
                <a:spcPts val="565"/>
              </a:spcBef>
            </a:pPr>
            <a:endParaRPr lang="en-US" sz="1600" spc="-30">
              <a:solidFill>
                <a:srgbClr val="333333"/>
              </a:solidFill>
              <a:latin typeface="FedEx Sans"/>
              <a:cs typeface="FedEx Sans"/>
            </a:endParaRPr>
          </a:p>
        </p:txBody>
      </p:sp>
      <p:sp>
        <p:nvSpPr>
          <p:cNvPr id="24" name="object 7">
            <a:extLst>
              <a:ext uri="{FF2B5EF4-FFF2-40B4-BE49-F238E27FC236}">
                <a16:creationId xmlns:a16="http://schemas.microsoft.com/office/drawing/2014/main" id="{B23489B9-D411-17DC-70D7-347B2A7664EA}"/>
              </a:ext>
            </a:extLst>
          </p:cNvPr>
          <p:cNvSpPr txBox="1"/>
          <p:nvPr/>
        </p:nvSpPr>
        <p:spPr>
          <a:xfrm>
            <a:off x="4126955" y="4819252"/>
            <a:ext cx="1829346" cy="1102801"/>
          </a:xfrm>
          <a:prstGeom prst="rect">
            <a:avLst/>
          </a:prstGeom>
        </p:spPr>
        <p:txBody>
          <a:bodyPr vert="horz" wrap="square" lIns="0" tIns="33019" rIns="0" bIns="0" rtlCol="0">
            <a:spAutoFit/>
          </a:bodyPr>
          <a:lstStyle/>
          <a:p>
            <a:pPr lvl="0">
              <a:defRPr/>
            </a:pPr>
            <a:r>
              <a:rPr lang="en-US" sz="1600" b="1" spc="-25">
                <a:solidFill>
                  <a:srgbClr val="333333"/>
                </a:solidFill>
                <a:latin typeface="FedEx Sans"/>
                <a:cs typeface="FedEx Sans"/>
              </a:rPr>
              <a:t>Commodities: 2</a:t>
            </a:r>
          </a:p>
          <a:p>
            <a:pPr lvl="0">
              <a:defRPr/>
            </a:pPr>
            <a:r>
              <a:rPr lang="en-US" sz="1600" spc="-25">
                <a:solidFill>
                  <a:srgbClr val="333333"/>
                </a:solidFill>
                <a:latin typeface="FedEx Sans"/>
                <a:cs typeface="FedEx Sans"/>
              </a:rPr>
              <a:t>Same Origin</a:t>
            </a:r>
          </a:p>
          <a:p>
            <a:pPr lvl="0">
              <a:defRPr/>
            </a:pPr>
            <a:r>
              <a:rPr lang="en-US" sz="1600" spc="-25">
                <a:solidFill>
                  <a:srgbClr val="333333"/>
                </a:solidFill>
                <a:latin typeface="FedEx Sans"/>
                <a:cs typeface="FedEx Sans"/>
              </a:rPr>
              <a:t>Different HS Code</a:t>
            </a:r>
            <a:endParaRPr lang="en-US" sz="1600">
              <a:latin typeface="FedEx Sans"/>
              <a:cs typeface="FedEx Sans"/>
            </a:endParaRPr>
          </a:p>
          <a:p>
            <a:pPr marL="12700" marR="5080">
              <a:lnSpc>
                <a:spcPct val="111100"/>
              </a:lnSpc>
              <a:spcBef>
                <a:spcPts val="565"/>
              </a:spcBef>
            </a:pPr>
            <a:endParaRPr lang="en-US" sz="1600" spc="-30">
              <a:solidFill>
                <a:srgbClr val="333333"/>
              </a:solidFill>
              <a:latin typeface="FedEx Sans"/>
              <a:cs typeface="FedEx Sans"/>
            </a:endParaRPr>
          </a:p>
        </p:txBody>
      </p:sp>
      <p:sp>
        <p:nvSpPr>
          <p:cNvPr id="3" name="object 7">
            <a:extLst>
              <a:ext uri="{FF2B5EF4-FFF2-40B4-BE49-F238E27FC236}">
                <a16:creationId xmlns:a16="http://schemas.microsoft.com/office/drawing/2014/main" id="{D9893CF5-1877-CCC3-11DA-96337C5CE585}"/>
              </a:ext>
            </a:extLst>
          </p:cNvPr>
          <p:cNvSpPr txBox="1"/>
          <p:nvPr/>
        </p:nvSpPr>
        <p:spPr>
          <a:xfrm>
            <a:off x="4126955" y="6208568"/>
            <a:ext cx="1829346" cy="1102801"/>
          </a:xfrm>
          <a:prstGeom prst="rect">
            <a:avLst/>
          </a:prstGeom>
        </p:spPr>
        <p:txBody>
          <a:bodyPr vert="horz" wrap="square" lIns="0" tIns="33019" rIns="0" bIns="0" rtlCol="0">
            <a:spAutoFit/>
          </a:bodyPr>
          <a:lstStyle/>
          <a:p>
            <a:pPr lvl="0">
              <a:defRPr/>
            </a:pPr>
            <a:r>
              <a:rPr lang="en-US" sz="1600" b="1" spc="-25">
                <a:solidFill>
                  <a:srgbClr val="333333"/>
                </a:solidFill>
                <a:latin typeface="FedEx Sans"/>
                <a:cs typeface="FedEx Sans"/>
              </a:rPr>
              <a:t>Commodities: 2</a:t>
            </a:r>
          </a:p>
          <a:p>
            <a:pPr lvl="0">
              <a:defRPr/>
            </a:pPr>
            <a:r>
              <a:rPr lang="en-US" sz="1600" spc="-25">
                <a:solidFill>
                  <a:srgbClr val="333333"/>
                </a:solidFill>
                <a:latin typeface="FedEx Sans"/>
                <a:cs typeface="FedEx Sans"/>
              </a:rPr>
              <a:t>Different Origin</a:t>
            </a:r>
          </a:p>
          <a:p>
            <a:pPr lvl="0">
              <a:defRPr/>
            </a:pPr>
            <a:r>
              <a:rPr lang="en-US" sz="1600" spc="-25">
                <a:solidFill>
                  <a:srgbClr val="333333"/>
                </a:solidFill>
                <a:latin typeface="FedEx Sans"/>
                <a:cs typeface="FedEx Sans"/>
              </a:rPr>
              <a:t>Same HS Code</a:t>
            </a:r>
            <a:endParaRPr lang="en-US" sz="1600">
              <a:latin typeface="FedEx Sans"/>
              <a:cs typeface="FedEx Sans"/>
            </a:endParaRPr>
          </a:p>
          <a:p>
            <a:pPr marL="12700" marR="5080">
              <a:lnSpc>
                <a:spcPct val="111100"/>
              </a:lnSpc>
              <a:spcBef>
                <a:spcPts val="565"/>
              </a:spcBef>
            </a:pPr>
            <a:endParaRPr lang="en-US" sz="1600" spc="-30">
              <a:solidFill>
                <a:srgbClr val="333333"/>
              </a:solidFill>
              <a:latin typeface="FedEx Sans"/>
              <a:cs typeface="FedEx Sans"/>
            </a:endParaRPr>
          </a:p>
        </p:txBody>
      </p:sp>
      <p:sp>
        <p:nvSpPr>
          <p:cNvPr id="5" name="Rectangle: Rounded Corners 4">
            <a:extLst>
              <a:ext uri="{FF2B5EF4-FFF2-40B4-BE49-F238E27FC236}">
                <a16:creationId xmlns:a16="http://schemas.microsoft.com/office/drawing/2014/main" id="{A27C2611-550A-0F05-150E-B24291C5D74F}"/>
              </a:ext>
            </a:extLst>
          </p:cNvPr>
          <p:cNvSpPr/>
          <p:nvPr/>
        </p:nvSpPr>
        <p:spPr>
          <a:xfrm>
            <a:off x="6337300" y="2336272"/>
            <a:ext cx="3741100" cy="685800"/>
          </a:xfrm>
          <a:prstGeom prst="round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pc="-100">
                <a:solidFill>
                  <a:schemeClr val="bg1"/>
                </a:solidFill>
                <a:latin typeface="FedEx Sans Medium" panose="020B0703020203020204" pitchFamily="34" charset="0"/>
                <a:ea typeface="FedEx Sans Medium" panose="020B0703020203020204" pitchFamily="34" charset="0"/>
                <a:cs typeface="FedEx Sans Medium" panose="020B0703020203020204" pitchFamily="34" charset="0"/>
              </a:rPr>
              <a:t>€3  x 1 = €3  ($3.48)</a:t>
            </a:r>
            <a:endParaRPr lang="en-US">
              <a:solidFill>
                <a:schemeClr val="bg1"/>
              </a:solidFill>
              <a:latin typeface="FedEx Sans Medium" panose="020B0703020203020204" pitchFamily="34" charset="0"/>
              <a:ea typeface="FedEx Sans Medium" panose="020B0703020203020204" pitchFamily="34" charset="0"/>
              <a:cs typeface="FedEx Sans Medium" panose="020B0703020203020204" pitchFamily="34" charset="0"/>
            </a:endParaRPr>
          </a:p>
        </p:txBody>
      </p:sp>
      <p:sp>
        <p:nvSpPr>
          <p:cNvPr id="9" name="Rectangle: Rounded Corners 8">
            <a:extLst>
              <a:ext uri="{FF2B5EF4-FFF2-40B4-BE49-F238E27FC236}">
                <a16:creationId xmlns:a16="http://schemas.microsoft.com/office/drawing/2014/main" id="{85611A19-D89C-5ECC-B41F-808E2D5B0BC2}"/>
              </a:ext>
            </a:extLst>
          </p:cNvPr>
          <p:cNvSpPr/>
          <p:nvPr/>
        </p:nvSpPr>
        <p:spPr>
          <a:xfrm>
            <a:off x="6337300" y="3573958"/>
            <a:ext cx="3741100" cy="685800"/>
          </a:xfrm>
          <a:prstGeom prst="round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pc="-100">
                <a:solidFill>
                  <a:schemeClr val="bg1"/>
                </a:solidFill>
                <a:latin typeface="FedEx Sans Medium" panose="020B0703020203020204" pitchFamily="34" charset="0"/>
                <a:ea typeface="FedEx Sans Medium" panose="020B0703020203020204" pitchFamily="34" charset="0"/>
                <a:cs typeface="FedEx Sans Medium" panose="020B0703020203020204" pitchFamily="34" charset="0"/>
              </a:rPr>
              <a:t>€3 x 1 = €3 ($3.48) </a:t>
            </a:r>
            <a:endParaRPr lang="en-US">
              <a:solidFill>
                <a:schemeClr val="bg1"/>
              </a:solidFill>
              <a:latin typeface="FedEx Sans Medium" panose="020B0703020203020204" pitchFamily="34" charset="0"/>
              <a:ea typeface="FedEx Sans Medium" panose="020B0703020203020204" pitchFamily="34" charset="0"/>
              <a:cs typeface="FedEx Sans Medium" panose="020B0703020203020204" pitchFamily="34" charset="0"/>
            </a:endParaRPr>
          </a:p>
        </p:txBody>
      </p:sp>
      <p:sp>
        <p:nvSpPr>
          <p:cNvPr id="16" name="Rectangle: Rounded Corners 15">
            <a:extLst>
              <a:ext uri="{FF2B5EF4-FFF2-40B4-BE49-F238E27FC236}">
                <a16:creationId xmlns:a16="http://schemas.microsoft.com/office/drawing/2014/main" id="{CA8F525C-8C9E-C526-C1C2-127917ED8F01}"/>
              </a:ext>
            </a:extLst>
          </p:cNvPr>
          <p:cNvSpPr/>
          <p:nvPr/>
        </p:nvSpPr>
        <p:spPr>
          <a:xfrm>
            <a:off x="6337300" y="4819252"/>
            <a:ext cx="3741100" cy="685800"/>
          </a:xfrm>
          <a:prstGeom prst="round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pc="-100">
                <a:solidFill>
                  <a:schemeClr val="bg1"/>
                </a:solidFill>
                <a:latin typeface="FedEx Sans Medium" panose="020B0703020203020204" pitchFamily="34" charset="0"/>
                <a:ea typeface="FedEx Sans Medium" panose="020B0703020203020204" pitchFamily="34" charset="0"/>
                <a:cs typeface="FedEx Sans Medium" panose="020B0703020203020204" pitchFamily="34" charset="0"/>
              </a:rPr>
              <a:t>€3 x 2 = €6 ($6.95)</a:t>
            </a:r>
            <a:endParaRPr lang="en-US">
              <a:solidFill>
                <a:schemeClr val="bg1"/>
              </a:solidFill>
              <a:latin typeface="FedEx Sans Medium" panose="020B0703020203020204" pitchFamily="34" charset="0"/>
              <a:ea typeface="FedEx Sans Medium" panose="020B0703020203020204" pitchFamily="34" charset="0"/>
              <a:cs typeface="FedEx Sans Medium" panose="020B0703020203020204" pitchFamily="34" charset="0"/>
            </a:endParaRPr>
          </a:p>
        </p:txBody>
      </p:sp>
      <p:sp>
        <p:nvSpPr>
          <p:cNvPr id="19" name="Rectangle: Rounded Corners 18">
            <a:extLst>
              <a:ext uri="{FF2B5EF4-FFF2-40B4-BE49-F238E27FC236}">
                <a16:creationId xmlns:a16="http://schemas.microsoft.com/office/drawing/2014/main" id="{717E3845-9A52-273F-3B8E-CB054AAEF0B5}"/>
              </a:ext>
            </a:extLst>
          </p:cNvPr>
          <p:cNvSpPr/>
          <p:nvPr/>
        </p:nvSpPr>
        <p:spPr>
          <a:xfrm>
            <a:off x="6337300" y="6168615"/>
            <a:ext cx="3741100" cy="685800"/>
          </a:xfrm>
          <a:prstGeom prst="round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pc="-100">
                <a:solidFill>
                  <a:schemeClr val="bg1"/>
                </a:solidFill>
                <a:latin typeface="FedEx Sans Medium" panose="020B0703020203020204" pitchFamily="34" charset="0"/>
                <a:ea typeface="FedEx Sans Medium" panose="020B0703020203020204" pitchFamily="34" charset="0"/>
                <a:cs typeface="FedEx Sans Medium" panose="020B0703020203020204" pitchFamily="34" charset="0"/>
              </a:rPr>
              <a:t>€3 x 2 = €6 ($6.95)</a:t>
            </a:r>
            <a:endParaRPr lang="en-US">
              <a:solidFill>
                <a:schemeClr val="bg1"/>
              </a:solidFill>
              <a:latin typeface="FedEx Sans Medium" panose="020B0703020203020204" pitchFamily="34" charset="0"/>
              <a:ea typeface="FedEx Sans Medium" panose="020B0703020203020204" pitchFamily="34" charset="0"/>
              <a:cs typeface="FedEx Sans Medium" panose="020B0703020203020204" pitchFamily="34" charset="0"/>
            </a:endParaRPr>
          </a:p>
        </p:txBody>
      </p:sp>
      <p:sp>
        <p:nvSpPr>
          <p:cNvPr id="22" name="object 7">
            <a:extLst>
              <a:ext uri="{FF2B5EF4-FFF2-40B4-BE49-F238E27FC236}">
                <a16:creationId xmlns:a16="http://schemas.microsoft.com/office/drawing/2014/main" id="{990401E0-80FE-8502-B0AB-80E69203120D}"/>
              </a:ext>
            </a:extLst>
          </p:cNvPr>
          <p:cNvSpPr txBox="1"/>
          <p:nvPr/>
        </p:nvSpPr>
        <p:spPr>
          <a:xfrm>
            <a:off x="7431711" y="1965838"/>
            <a:ext cx="1829346" cy="279563"/>
          </a:xfrm>
          <a:prstGeom prst="rect">
            <a:avLst/>
          </a:prstGeom>
        </p:spPr>
        <p:txBody>
          <a:bodyPr vert="horz" wrap="square" lIns="0" tIns="33019" rIns="0" bIns="0" rtlCol="0">
            <a:spAutoFit/>
          </a:bodyPr>
          <a:lstStyle/>
          <a:p>
            <a:pPr lvl="0">
              <a:defRPr/>
            </a:pPr>
            <a:r>
              <a:rPr lang="en-US" sz="1600" spc="-25">
                <a:solidFill>
                  <a:srgbClr val="333333"/>
                </a:solidFill>
                <a:latin typeface="FedEx Sans"/>
                <a:cs typeface="FedEx Sans"/>
              </a:rPr>
              <a:t>*Tariff lines = 1</a:t>
            </a:r>
            <a:endParaRPr lang="en-US" sz="1600">
              <a:latin typeface="FedEx Sans"/>
              <a:cs typeface="FedEx Sans"/>
            </a:endParaRPr>
          </a:p>
        </p:txBody>
      </p:sp>
      <p:sp>
        <p:nvSpPr>
          <p:cNvPr id="25" name="object 7">
            <a:extLst>
              <a:ext uri="{FF2B5EF4-FFF2-40B4-BE49-F238E27FC236}">
                <a16:creationId xmlns:a16="http://schemas.microsoft.com/office/drawing/2014/main" id="{284587B6-C266-F41F-A8D0-E428040B27AB}"/>
              </a:ext>
            </a:extLst>
          </p:cNvPr>
          <p:cNvSpPr txBox="1"/>
          <p:nvPr/>
        </p:nvSpPr>
        <p:spPr>
          <a:xfrm>
            <a:off x="7431711" y="3243379"/>
            <a:ext cx="1829346" cy="279563"/>
          </a:xfrm>
          <a:prstGeom prst="rect">
            <a:avLst/>
          </a:prstGeom>
        </p:spPr>
        <p:txBody>
          <a:bodyPr vert="horz" wrap="square" lIns="0" tIns="33019" rIns="0" bIns="0" rtlCol="0">
            <a:spAutoFit/>
          </a:bodyPr>
          <a:lstStyle/>
          <a:p>
            <a:pPr lvl="0">
              <a:defRPr/>
            </a:pPr>
            <a:r>
              <a:rPr lang="en-US" sz="1600" spc="-25">
                <a:solidFill>
                  <a:srgbClr val="333333"/>
                </a:solidFill>
                <a:latin typeface="FedEx Sans"/>
                <a:cs typeface="FedEx Sans"/>
              </a:rPr>
              <a:t>*Tariff lines = 1</a:t>
            </a:r>
            <a:endParaRPr lang="en-US" sz="1600">
              <a:latin typeface="FedEx Sans"/>
              <a:cs typeface="FedEx Sans"/>
            </a:endParaRPr>
          </a:p>
        </p:txBody>
      </p:sp>
      <p:sp>
        <p:nvSpPr>
          <p:cNvPr id="27" name="object 7">
            <a:extLst>
              <a:ext uri="{FF2B5EF4-FFF2-40B4-BE49-F238E27FC236}">
                <a16:creationId xmlns:a16="http://schemas.microsoft.com/office/drawing/2014/main" id="{C0D35A5B-AE3E-C033-1DC7-6A5B03476B9E}"/>
              </a:ext>
            </a:extLst>
          </p:cNvPr>
          <p:cNvSpPr txBox="1"/>
          <p:nvPr/>
        </p:nvSpPr>
        <p:spPr>
          <a:xfrm>
            <a:off x="7481815" y="4485195"/>
            <a:ext cx="1829346" cy="279563"/>
          </a:xfrm>
          <a:prstGeom prst="rect">
            <a:avLst/>
          </a:prstGeom>
        </p:spPr>
        <p:txBody>
          <a:bodyPr vert="horz" wrap="square" lIns="0" tIns="33019" rIns="0" bIns="0" rtlCol="0">
            <a:spAutoFit/>
          </a:bodyPr>
          <a:lstStyle/>
          <a:p>
            <a:pPr lvl="0">
              <a:defRPr/>
            </a:pPr>
            <a:r>
              <a:rPr lang="en-US" sz="1600" spc="-25">
                <a:solidFill>
                  <a:srgbClr val="333333"/>
                </a:solidFill>
                <a:latin typeface="FedEx Sans"/>
                <a:cs typeface="FedEx Sans"/>
              </a:rPr>
              <a:t>*Tariff lines = 2</a:t>
            </a:r>
            <a:endParaRPr lang="en-US" sz="1600">
              <a:latin typeface="FedEx Sans"/>
              <a:cs typeface="FedEx Sans"/>
            </a:endParaRPr>
          </a:p>
        </p:txBody>
      </p:sp>
      <p:sp>
        <p:nvSpPr>
          <p:cNvPr id="29" name="object 7">
            <a:extLst>
              <a:ext uri="{FF2B5EF4-FFF2-40B4-BE49-F238E27FC236}">
                <a16:creationId xmlns:a16="http://schemas.microsoft.com/office/drawing/2014/main" id="{FA94FFDB-6709-6CEA-4C07-A386B8BFE07C}"/>
              </a:ext>
            </a:extLst>
          </p:cNvPr>
          <p:cNvSpPr txBox="1"/>
          <p:nvPr/>
        </p:nvSpPr>
        <p:spPr>
          <a:xfrm>
            <a:off x="7489295" y="5810717"/>
            <a:ext cx="1829346" cy="279563"/>
          </a:xfrm>
          <a:prstGeom prst="rect">
            <a:avLst/>
          </a:prstGeom>
        </p:spPr>
        <p:txBody>
          <a:bodyPr vert="horz" wrap="square" lIns="0" tIns="33019" rIns="0" bIns="0" rtlCol="0">
            <a:spAutoFit/>
          </a:bodyPr>
          <a:lstStyle/>
          <a:p>
            <a:pPr lvl="0">
              <a:defRPr/>
            </a:pPr>
            <a:r>
              <a:rPr lang="en-US" sz="1600" spc="-25">
                <a:solidFill>
                  <a:srgbClr val="333333"/>
                </a:solidFill>
                <a:latin typeface="FedEx Sans"/>
                <a:cs typeface="FedEx Sans"/>
              </a:rPr>
              <a:t>*Tariff lines = 2</a:t>
            </a:r>
            <a:endParaRPr lang="en-US" sz="1600">
              <a:latin typeface="FedEx Sans"/>
              <a:cs typeface="FedEx Sans"/>
            </a:endParaRPr>
          </a:p>
        </p:txBody>
      </p:sp>
      <p:pic>
        <p:nvPicPr>
          <p:cNvPr id="17" name="Picture 16">
            <a:extLst>
              <a:ext uri="{FF2B5EF4-FFF2-40B4-BE49-F238E27FC236}">
                <a16:creationId xmlns:a16="http://schemas.microsoft.com/office/drawing/2014/main" id="{632D2AB9-9E6B-B297-09F8-436A0B7155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5859" y="4791809"/>
            <a:ext cx="1008063" cy="1008063"/>
          </a:xfrm>
          <a:prstGeom prst="rect">
            <a:avLst/>
          </a:prstGeom>
        </p:spPr>
      </p:pic>
      <p:pic>
        <p:nvPicPr>
          <p:cNvPr id="23" name="Picture 22">
            <a:extLst>
              <a:ext uri="{FF2B5EF4-FFF2-40B4-BE49-F238E27FC236}">
                <a16:creationId xmlns:a16="http://schemas.microsoft.com/office/drawing/2014/main" id="{256DC987-753F-048B-FD65-A237B6844F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4480" y="6023872"/>
            <a:ext cx="1008063" cy="1008063"/>
          </a:xfrm>
          <a:prstGeom prst="rect">
            <a:avLst/>
          </a:prstGeom>
        </p:spPr>
      </p:pic>
      <p:pic>
        <p:nvPicPr>
          <p:cNvPr id="28" name="Picture 27">
            <a:extLst>
              <a:ext uri="{FF2B5EF4-FFF2-40B4-BE49-F238E27FC236}">
                <a16:creationId xmlns:a16="http://schemas.microsoft.com/office/drawing/2014/main" id="{FDA54104-6680-1365-8459-220566F4E5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2395" y="6023871"/>
            <a:ext cx="1008063" cy="1008063"/>
          </a:xfrm>
          <a:prstGeom prst="rect">
            <a:avLst/>
          </a:prstGeom>
        </p:spPr>
      </p:pic>
      <p:pic>
        <p:nvPicPr>
          <p:cNvPr id="32" name="Picture 31">
            <a:extLst>
              <a:ext uri="{FF2B5EF4-FFF2-40B4-BE49-F238E27FC236}">
                <a16:creationId xmlns:a16="http://schemas.microsoft.com/office/drawing/2014/main" id="{99E48E52-F96D-B34B-D5B8-31D3B6E8B9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5070" y="1987671"/>
            <a:ext cx="1034401" cy="1034401"/>
          </a:xfrm>
          <a:prstGeom prst="rect">
            <a:avLst/>
          </a:prstGeom>
        </p:spPr>
      </p:pic>
      <p:pic>
        <p:nvPicPr>
          <p:cNvPr id="34" name="Picture 33">
            <a:extLst>
              <a:ext uri="{FF2B5EF4-FFF2-40B4-BE49-F238E27FC236}">
                <a16:creationId xmlns:a16="http://schemas.microsoft.com/office/drawing/2014/main" id="{3D668F17-285E-E3DF-5946-D36F6920CA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0958" y="3370713"/>
            <a:ext cx="1034401" cy="1034401"/>
          </a:xfrm>
          <a:prstGeom prst="rect">
            <a:avLst/>
          </a:prstGeom>
        </p:spPr>
      </p:pic>
      <p:pic>
        <p:nvPicPr>
          <p:cNvPr id="36" name="Picture 35">
            <a:extLst>
              <a:ext uri="{FF2B5EF4-FFF2-40B4-BE49-F238E27FC236}">
                <a16:creationId xmlns:a16="http://schemas.microsoft.com/office/drawing/2014/main" id="{293482E7-F0BB-385D-B5C2-8C5830D160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92270" y="3370713"/>
            <a:ext cx="1034401" cy="1034401"/>
          </a:xfrm>
          <a:prstGeom prst="rect">
            <a:avLst/>
          </a:prstGeom>
        </p:spPr>
      </p:pic>
      <p:pic>
        <p:nvPicPr>
          <p:cNvPr id="38" name="Picture 37">
            <a:extLst>
              <a:ext uri="{FF2B5EF4-FFF2-40B4-BE49-F238E27FC236}">
                <a16:creationId xmlns:a16="http://schemas.microsoft.com/office/drawing/2014/main" id="{D2FF2E93-68AB-3E83-7057-4676FF6C4BA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0958" y="4753755"/>
            <a:ext cx="1034401" cy="1034401"/>
          </a:xfrm>
          <a:prstGeom prst="rect">
            <a:avLst/>
          </a:prstGeom>
        </p:spPr>
      </p:pic>
    </p:spTree>
    <p:extLst>
      <p:ext uri="{BB962C8B-B14F-4D97-AF65-F5344CB8AC3E}">
        <p14:creationId xmlns:p14="http://schemas.microsoft.com/office/powerpoint/2010/main" val="1038382233"/>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909D8-2006-C16E-9509-C8B3309D129A}"/>
            </a:ext>
          </a:extLst>
        </p:cNvPr>
        <p:cNvGrpSpPr/>
        <p:nvPr/>
      </p:nvGrpSpPr>
      <p:grpSpPr>
        <a:xfrm>
          <a:off x="0" y="0"/>
          <a:ext cx="0" cy="0"/>
          <a:chOff x="0" y="0"/>
          <a:chExt cx="0" cy="0"/>
        </a:xfrm>
      </p:grpSpPr>
      <p:sp>
        <p:nvSpPr>
          <p:cNvPr id="40" name="Shape 76">
            <a:extLst>
              <a:ext uri="{FF2B5EF4-FFF2-40B4-BE49-F238E27FC236}">
                <a16:creationId xmlns:a16="http://schemas.microsoft.com/office/drawing/2014/main" id="{689E1BCC-A609-566B-1601-FD1B102EF6FA}"/>
              </a:ext>
            </a:extLst>
          </p:cNvPr>
          <p:cNvSpPr>
            <a:spLocks noGrp="1" noRot="1" noMove="1" noResize="1" noEditPoints="1" noAdjustHandles="1" noChangeArrowheads="1" noChangeShapeType="1"/>
          </p:cNvSpPr>
          <p:nvPr/>
        </p:nvSpPr>
        <p:spPr>
          <a:xfrm>
            <a:off x="7073518" y="1984305"/>
            <a:ext cx="3093050" cy="4459614"/>
          </a:xfrm>
          <a:prstGeom prst="roundRect">
            <a:avLst>
              <a:gd name="adj" fmla="val 6250"/>
            </a:avLst>
          </a:prstGeom>
          <a:solidFill>
            <a:schemeClr val="accent1">
              <a:lumMod val="20000"/>
              <a:lumOff val="80000"/>
            </a:schemeClr>
          </a:solidFill>
          <a:ln w="12700">
            <a:solidFill>
              <a:srgbClr val="E8E3F1">
                <a:alpha val="0"/>
              </a:srgbClr>
            </a:solidFill>
            <a:prstDash val="solid"/>
          </a:ln>
        </p:spPr>
        <p:txBody>
          <a:bodyPr/>
          <a:lstStyle/>
          <a:p>
            <a:pPr lvl="0">
              <a:defRPr/>
            </a:pPr>
            <a:endParaRPr lang="en-US" sz="1400">
              <a:solidFill>
                <a:schemeClr val="tx2"/>
              </a:solidFill>
              <a:latin typeface="FedEx Sans Medium" panose="020B0703020203020204" pitchFamily="34" charset="0"/>
              <a:ea typeface="FedEx Sans Medium" panose="020B0703020203020204" pitchFamily="34" charset="0"/>
              <a:cs typeface="FedEx Sans Medium" panose="020B0703020203020204" pitchFamily="34" charset="0"/>
            </a:endParaRPr>
          </a:p>
        </p:txBody>
      </p:sp>
      <p:sp>
        <p:nvSpPr>
          <p:cNvPr id="24" name="Shape 76">
            <a:extLst>
              <a:ext uri="{FF2B5EF4-FFF2-40B4-BE49-F238E27FC236}">
                <a16:creationId xmlns:a16="http://schemas.microsoft.com/office/drawing/2014/main" id="{C5C87DA1-CF1E-1C1B-C84F-05E43CBBB556}"/>
              </a:ext>
            </a:extLst>
          </p:cNvPr>
          <p:cNvSpPr/>
          <p:nvPr/>
        </p:nvSpPr>
        <p:spPr>
          <a:xfrm>
            <a:off x="3824599" y="2427601"/>
            <a:ext cx="3076039" cy="4016318"/>
          </a:xfrm>
          <a:prstGeom prst="roundRect">
            <a:avLst>
              <a:gd name="adj" fmla="val 6250"/>
            </a:avLst>
          </a:prstGeom>
          <a:solidFill>
            <a:schemeClr val="bg2">
              <a:lumMod val="20000"/>
              <a:lumOff val="80000"/>
            </a:schemeClr>
          </a:solidFill>
          <a:ln w="12700">
            <a:solidFill>
              <a:srgbClr val="E8E3F1">
                <a:alpha val="0"/>
              </a:srgbClr>
            </a:solidFill>
            <a:prstDash val="solid"/>
          </a:ln>
        </p:spPr>
        <p:txBody>
          <a:bodyPr/>
          <a:lstStyle/>
          <a:p>
            <a:pPr lvl="0">
              <a:defRPr/>
            </a:pPr>
            <a:endParaRPr lang="en-US" sz="1400">
              <a:solidFill>
                <a:schemeClr val="tx2"/>
              </a:solidFill>
              <a:latin typeface="FedEx Sans Medium" panose="020B0703020203020204" pitchFamily="34" charset="0"/>
              <a:ea typeface="FedEx Sans Medium" panose="020B0703020203020204" pitchFamily="34" charset="0"/>
              <a:cs typeface="FedEx Sans Medium" panose="020B0703020203020204" pitchFamily="34" charset="0"/>
            </a:endParaRPr>
          </a:p>
        </p:txBody>
      </p:sp>
      <p:sp>
        <p:nvSpPr>
          <p:cNvPr id="4" name="Shape 76">
            <a:extLst>
              <a:ext uri="{FF2B5EF4-FFF2-40B4-BE49-F238E27FC236}">
                <a16:creationId xmlns:a16="http://schemas.microsoft.com/office/drawing/2014/main" id="{092E41D2-ACB1-934F-0705-20F4A646451E}"/>
              </a:ext>
            </a:extLst>
          </p:cNvPr>
          <p:cNvSpPr/>
          <p:nvPr/>
        </p:nvSpPr>
        <p:spPr>
          <a:xfrm>
            <a:off x="717077" y="2502218"/>
            <a:ext cx="2917633" cy="3941702"/>
          </a:xfrm>
          <a:prstGeom prst="roundRect">
            <a:avLst>
              <a:gd name="adj" fmla="val 6250"/>
            </a:avLst>
          </a:prstGeom>
          <a:solidFill>
            <a:srgbClr val="F4F0FF"/>
          </a:solidFill>
          <a:ln w="12700">
            <a:solidFill>
              <a:srgbClr val="E8E3F1">
                <a:alpha val="0"/>
              </a:srgbClr>
            </a:solidFill>
            <a:prstDash val="solid"/>
          </a:ln>
        </p:spPr>
        <p:txBody>
          <a:bodyPr/>
          <a:lstStyle/>
          <a:p>
            <a:pPr lvl="0">
              <a:defRPr/>
            </a:pPr>
            <a:endParaRPr lang="en-US" sz="1400">
              <a:solidFill>
                <a:schemeClr val="tx2"/>
              </a:solidFill>
              <a:latin typeface="FedEx Sans Medium" panose="020B0703020203020204" pitchFamily="34" charset="0"/>
              <a:ea typeface="FedEx Sans Medium" panose="020B0703020203020204" pitchFamily="34" charset="0"/>
              <a:cs typeface="FedEx Sans Medium" panose="020B0703020203020204" pitchFamily="34" charset="0"/>
            </a:endParaRPr>
          </a:p>
        </p:txBody>
      </p:sp>
      <p:sp>
        <p:nvSpPr>
          <p:cNvPr id="6" name="object 6">
            <a:extLst>
              <a:ext uri="{FF2B5EF4-FFF2-40B4-BE49-F238E27FC236}">
                <a16:creationId xmlns:a16="http://schemas.microsoft.com/office/drawing/2014/main" id="{836D6B95-E9E4-759E-0613-214F6C7DD783}"/>
              </a:ext>
            </a:extLst>
          </p:cNvPr>
          <p:cNvSpPr txBox="1"/>
          <p:nvPr/>
        </p:nvSpPr>
        <p:spPr>
          <a:xfrm>
            <a:off x="7229699" y="2284518"/>
            <a:ext cx="2688457" cy="1395254"/>
          </a:xfrm>
          <a:prstGeom prst="rect">
            <a:avLst/>
          </a:prstGeom>
        </p:spPr>
        <p:txBody>
          <a:bodyPr vert="horz" wrap="square" lIns="0" tIns="12700" rIns="0" bIns="0" rtlCol="0">
            <a:spAutoFit/>
          </a:bodyPr>
          <a:lstStyle/>
          <a:p>
            <a:pPr marL="12700" marR="5080">
              <a:spcBef>
                <a:spcPts val="100"/>
              </a:spcBef>
            </a:pPr>
            <a:r>
              <a:rPr lang="en-US" sz="1400" b="1" spc="-25" dirty="0">
                <a:solidFill>
                  <a:srgbClr val="4D148C"/>
                </a:solidFill>
                <a:latin typeface="FedEx Sans" panose="020B0603020203020204" pitchFamily="34" charset="0"/>
                <a:ea typeface="FedEx Sans" panose="020B0603020203020204" pitchFamily="34" charset="0"/>
                <a:cs typeface="FedEx Sans" panose="020B0603020203020204" pitchFamily="34" charset="0"/>
              </a:rPr>
              <a:t>S-PID</a:t>
            </a:r>
          </a:p>
          <a:p>
            <a:pPr marL="12700" marR="5080">
              <a:spcBef>
                <a:spcPts val="100"/>
              </a:spcBef>
            </a:pPr>
            <a:r>
              <a:rPr sz="1400" b="1" spc="-25" dirty="0">
                <a:solidFill>
                  <a:srgbClr val="4D148C"/>
                </a:solidFill>
                <a:latin typeface="FedEx Sans" panose="020B0603020203020204" pitchFamily="34" charset="0"/>
                <a:ea typeface="FedEx Sans" panose="020B0603020203020204" pitchFamily="34" charset="0"/>
                <a:cs typeface="FedEx Sans" panose="020B0603020203020204" pitchFamily="34" charset="0"/>
              </a:rPr>
              <a:t>Standardi</a:t>
            </a:r>
            <a:r>
              <a:rPr lang="en-US" sz="1400" b="1" spc="-25" dirty="0">
                <a:solidFill>
                  <a:srgbClr val="4D148C"/>
                </a:solidFill>
                <a:latin typeface="FedEx Sans" panose="020B0603020203020204" pitchFamily="34" charset="0"/>
                <a:ea typeface="FedEx Sans" panose="020B0603020203020204" pitchFamily="34" charset="0"/>
                <a:cs typeface="FedEx Sans" panose="020B0603020203020204" pitchFamily="34" charset="0"/>
              </a:rPr>
              <a:t>ze</a:t>
            </a:r>
            <a:r>
              <a:rPr sz="1400" b="1" spc="-25" dirty="0">
                <a:solidFill>
                  <a:srgbClr val="4D148C"/>
                </a:solidFill>
                <a:latin typeface="FedEx Sans" panose="020B0603020203020204" pitchFamily="34" charset="0"/>
                <a:ea typeface="FedEx Sans" panose="020B0603020203020204" pitchFamily="34" charset="0"/>
                <a:cs typeface="FedEx Sans" panose="020B0603020203020204" pitchFamily="34" charset="0"/>
              </a:rPr>
              <a:t>d</a:t>
            </a:r>
            <a:r>
              <a:rPr sz="1400" b="1" spc="35" dirty="0">
                <a:solidFill>
                  <a:srgbClr val="4D148C"/>
                </a:solidFill>
                <a:latin typeface="FedEx Sans" panose="020B0603020203020204" pitchFamily="34" charset="0"/>
                <a:ea typeface="FedEx Sans" panose="020B0603020203020204" pitchFamily="34" charset="0"/>
                <a:cs typeface="FedEx Sans" panose="020B0603020203020204" pitchFamily="34" charset="0"/>
              </a:rPr>
              <a:t> </a:t>
            </a:r>
            <a:r>
              <a:rPr sz="1400" b="1" spc="-20" dirty="0">
                <a:solidFill>
                  <a:srgbClr val="4D148C"/>
                </a:solidFill>
                <a:latin typeface="FedEx Sans" panose="020B0603020203020204" pitchFamily="34" charset="0"/>
                <a:ea typeface="FedEx Sans" panose="020B0603020203020204" pitchFamily="34" charset="0"/>
                <a:cs typeface="FedEx Sans" panose="020B0603020203020204" pitchFamily="34" charset="0"/>
              </a:rPr>
              <a:t>Manufacturer Product</a:t>
            </a:r>
            <a:r>
              <a:rPr sz="1400" b="1" spc="-25" dirty="0">
                <a:solidFill>
                  <a:srgbClr val="4D148C"/>
                </a:solidFill>
                <a:latin typeface="FedEx Sans" panose="020B0603020203020204" pitchFamily="34" charset="0"/>
                <a:ea typeface="FedEx Sans" panose="020B0603020203020204" pitchFamily="34" charset="0"/>
                <a:cs typeface="FedEx Sans" panose="020B0603020203020204" pitchFamily="34" charset="0"/>
              </a:rPr>
              <a:t> </a:t>
            </a:r>
            <a:r>
              <a:rPr sz="1400" b="1" spc="-10" dirty="0">
                <a:solidFill>
                  <a:srgbClr val="4D148C"/>
                </a:solidFill>
                <a:latin typeface="FedEx Sans" panose="020B0603020203020204" pitchFamily="34" charset="0"/>
                <a:ea typeface="FedEx Sans" panose="020B0603020203020204" pitchFamily="34" charset="0"/>
                <a:cs typeface="FedEx Sans" panose="020B0603020203020204" pitchFamily="34" charset="0"/>
              </a:rPr>
              <a:t>Identifier</a:t>
            </a:r>
            <a:endParaRPr sz="1400" dirty="0">
              <a:latin typeface="FedEx Sans" panose="020B0603020203020204" pitchFamily="34" charset="0"/>
              <a:ea typeface="FedEx Sans" panose="020B0603020203020204" pitchFamily="34" charset="0"/>
              <a:cs typeface="FedEx Sans" panose="020B0603020203020204" pitchFamily="34" charset="0"/>
            </a:endParaRPr>
          </a:p>
          <a:p>
            <a:pPr marL="12700">
              <a:spcBef>
                <a:spcPts val="560"/>
              </a:spcBef>
            </a:pPr>
            <a:r>
              <a:rPr lang="en-US" sz="1400" dirty="0">
                <a:solidFill>
                  <a:srgbClr val="333333"/>
                </a:solidFill>
                <a:latin typeface="FedEx Sans" panose="020B0603020203020204" pitchFamily="34" charset="0"/>
                <a:ea typeface="FedEx Sans" panose="020B0603020203020204" pitchFamily="34" charset="0"/>
                <a:cs typeface="FedEx Sans" panose="020B0603020203020204" pitchFamily="34" charset="0"/>
              </a:rPr>
              <a:t>A globally recognized identifier such as a GTIN, EAN, UPC or ISBN, where available.</a:t>
            </a:r>
          </a:p>
        </p:txBody>
      </p:sp>
      <p:sp>
        <p:nvSpPr>
          <p:cNvPr id="7" name="object 7">
            <a:extLst>
              <a:ext uri="{FF2B5EF4-FFF2-40B4-BE49-F238E27FC236}">
                <a16:creationId xmlns:a16="http://schemas.microsoft.com/office/drawing/2014/main" id="{805413C1-E491-34EF-CCA6-028E2B3A55BC}"/>
              </a:ext>
            </a:extLst>
          </p:cNvPr>
          <p:cNvSpPr txBox="1"/>
          <p:nvPr/>
        </p:nvSpPr>
        <p:spPr>
          <a:xfrm>
            <a:off x="735411" y="7141908"/>
            <a:ext cx="4277013" cy="301365"/>
          </a:xfrm>
          <a:prstGeom prst="rect">
            <a:avLst/>
          </a:prstGeom>
        </p:spPr>
        <p:txBody>
          <a:bodyPr vert="horz" wrap="square" lIns="0" tIns="85090" rIns="0" bIns="0" rtlCol="0">
            <a:spAutoFit/>
          </a:bodyPr>
          <a:lstStyle/>
          <a:p>
            <a:pPr marL="12700">
              <a:lnSpc>
                <a:spcPct val="100000"/>
              </a:lnSpc>
              <a:spcBef>
                <a:spcPts val="670"/>
              </a:spcBef>
            </a:pPr>
            <a:r>
              <a:rPr lang="en-US" sz="1400" spc="-45" dirty="0">
                <a:solidFill>
                  <a:srgbClr val="4D148C"/>
                </a:solidFill>
                <a:latin typeface="FedEx Sans"/>
                <a:cs typeface="FedEx Sans"/>
              </a:rPr>
              <a:t>Click </a:t>
            </a:r>
            <a:r>
              <a:rPr sz="1400" u="sng" dirty="0">
                <a:solidFill>
                  <a:srgbClr val="4D148C"/>
                </a:solidFill>
                <a:uFill>
                  <a:solidFill>
                    <a:srgbClr val="4D148C"/>
                  </a:solidFill>
                </a:uFill>
                <a:latin typeface="FedEx Sans"/>
                <a:cs typeface="FedEx Sans"/>
                <a:hlinkClick r:id="rId3"/>
              </a:rPr>
              <a:t>here</a:t>
            </a:r>
            <a:r>
              <a:rPr sz="1400" u="none" spc="-15" dirty="0">
                <a:solidFill>
                  <a:srgbClr val="4D148C"/>
                </a:solidFill>
                <a:latin typeface="FedEx Sans"/>
                <a:cs typeface="FedEx Sans"/>
              </a:rPr>
              <a:t> </a:t>
            </a:r>
            <a:r>
              <a:rPr lang="en-US" sz="1400" u="none" spc="-15" dirty="0">
                <a:solidFill>
                  <a:srgbClr val="4D148C"/>
                </a:solidFill>
                <a:latin typeface="FedEx Sans"/>
                <a:cs typeface="FedEx Sans"/>
              </a:rPr>
              <a:t>to access </a:t>
            </a:r>
            <a:r>
              <a:rPr sz="1400" u="none" dirty="0">
                <a:solidFill>
                  <a:srgbClr val="4D148C"/>
                </a:solidFill>
                <a:latin typeface="FedEx Sans"/>
                <a:cs typeface="FedEx Sans"/>
              </a:rPr>
              <a:t>a</a:t>
            </a:r>
            <a:r>
              <a:rPr sz="1400" u="none" spc="-20" dirty="0">
                <a:solidFill>
                  <a:srgbClr val="4D148C"/>
                </a:solidFill>
                <a:latin typeface="FedEx Sans"/>
                <a:cs typeface="FedEx Sans"/>
              </a:rPr>
              <a:t> </a:t>
            </a:r>
            <a:r>
              <a:rPr sz="1400" u="none" spc="-10" dirty="0">
                <a:solidFill>
                  <a:srgbClr val="4D148C"/>
                </a:solidFill>
                <a:latin typeface="FedEx Sans"/>
                <a:cs typeface="FedEx Sans"/>
              </a:rPr>
              <a:t>dedicated</a:t>
            </a:r>
            <a:r>
              <a:rPr sz="1400" u="none" spc="-20" dirty="0">
                <a:solidFill>
                  <a:srgbClr val="4D148C"/>
                </a:solidFill>
                <a:latin typeface="FedEx Sans"/>
                <a:cs typeface="FedEx Sans"/>
              </a:rPr>
              <a:t> </a:t>
            </a:r>
            <a:r>
              <a:rPr sz="1400" u="none" dirty="0">
                <a:solidFill>
                  <a:srgbClr val="4D148C"/>
                </a:solidFill>
                <a:latin typeface="FedEx Sans"/>
                <a:cs typeface="FedEx Sans"/>
              </a:rPr>
              <a:t>guide</a:t>
            </a:r>
            <a:r>
              <a:rPr sz="1400" u="none" spc="-15" dirty="0">
                <a:solidFill>
                  <a:srgbClr val="4D148C"/>
                </a:solidFill>
                <a:latin typeface="FedEx Sans"/>
                <a:cs typeface="FedEx Sans"/>
              </a:rPr>
              <a:t> </a:t>
            </a:r>
            <a:r>
              <a:rPr sz="1400" u="none" dirty="0">
                <a:solidFill>
                  <a:srgbClr val="4D148C"/>
                </a:solidFill>
                <a:latin typeface="FedEx Sans"/>
                <a:cs typeface="FedEx Sans"/>
              </a:rPr>
              <a:t>on</a:t>
            </a:r>
            <a:r>
              <a:rPr sz="1400" u="none" spc="-20" dirty="0">
                <a:solidFill>
                  <a:srgbClr val="4D148C"/>
                </a:solidFill>
                <a:latin typeface="FedEx Sans"/>
                <a:cs typeface="FedEx Sans"/>
              </a:rPr>
              <a:t> </a:t>
            </a:r>
            <a:r>
              <a:rPr sz="1400" u="none" dirty="0">
                <a:solidFill>
                  <a:srgbClr val="4D148C"/>
                </a:solidFill>
                <a:latin typeface="FedEx Sans"/>
                <a:cs typeface="FedEx Sans"/>
              </a:rPr>
              <a:t>PIDs</a:t>
            </a:r>
            <a:r>
              <a:rPr lang="en-US" sz="1400" u="none" dirty="0">
                <a:solidFill>
                  <a:srgbClr val="4D148C"/>
                </a:solidFill>
                <a:latin typeface="FedEx Sans"/>
                <a:cs typeface="FedEx Sans"/>
              </a:rPr>
              <a:t>.</a:t>
            </a:r>
            <a:endParaRPr lang="en-US" sz="1400" u="none" spc="-20" dirty="0">
              <a:solidFill>
                <a:srgbClr val="4D148C"/>
              </a:solidFill>
              <a:latin typeface="FedEx Sans"/>
              <a:cs typeface="FedEx Sans"/>
            </a:endParaRPr>
          </a:p>
        </p:txBody>
      </p:sp>
      <p:grpSp>
        <p:nvGrpSpPr>
          <p:cNvPr id="10" name="object 10">
            <a:extLst>
              <a:ext uri="{FF2B5EF4-FFF2-40B4-BE49-F238E27FC236}">
                <a16:creationId xmlns:a16="http://schemas.microsoft.com/office/drawing/2014/main" id="{F07FE8F3-352A-EA96-12A9-36BA073ED231}"/>
              </a:ext>
            </a:extLst>
          </p:cNvPr>
          <p:cNvGrpSpPr/>
          <p:nvPr/>
        </p:nvGrpSpPr>
        <p:grpSpPr>
          <a:xfrm>
            <a:off x="3105334" y="2282589"/>
            <a:ext cx="581822" cy="582891"/>
            <a:chOff x="1499261" y="3730195"/>
            <a:chExt cx="628650" cy="628650"/>
          </a:xfrm>
        </p:grpSpPr>
        <p:sp>
          <p:nvSpPr>
            <p:cNvPr id="12" name="object 12">
              <a:extLst>
                <a:ext uri="{FF2B5EF4-FFF2-40B4-BE49-F238E27FC236}">
                  <a16:creationId xmlns:a16="http://schemas.microsoft.com/office/drawing/2014/main" id="{B8B40D22-A3EC-8BC0-8A91-E3C07A420D51}"/>
                </a:ext>
              </a:extLst>
            </p:cNvPr>
            <p:cNvSpPr/>
            <p:nvPr/>
          </p:nvSpPr>
          <p:spPr>
            <a:xfrm>
              <a:off x="1499261" y="3730195"/>
              <a:ext cx="628650" cy="628650"/>
            </a:xfrm>
            <a:custGeom>
              <a:avLst/>
              <a:gdLst/>
              <a:ahLst/>
              <a:cxnLst/>
              <a:rect l="l" t="t" r="r" b="b"/>
              <a:pathLst>
                <a:path w="628650" h="628650">
                  <a:moveTo>
                    <a:pt x="314096" y="0"/>
                  </a:moveTo>
                  <a:lnTo>
                    <a:pt x="267681" y="3405"/>
                  </a:lnTo>
                  <a:lnTo>
                    <a:pt x="223381" y="13298"/>
                  </a:lnTo>
                  <a:lnTo>
                    <a:pt x="181681" y="29193"/>
                  </a:lnTo>
                  <a:lnTo>
                    <a:pt x="143068" y="50603"/>
                  </a:lnTo>
                  <a:lnTo>
                    <a:pt x="108026" y="77044"/>
                  </a:lnTo>
                  <a:lnTo>
                    <a:pt x="77043" y="108028"/>
                  </a:lnTo>
                  <a:lnTo>
                    <a:pt x="50603" y="143071"/>
                  </a:lnTo>
                  <a:lnTo>
                    <a:pt x="29193" y="181686"/>
                  </a:lnTo>
                  <a:lnTo>
                    <a:pt x="13298" y="223388"/>
                  </a:lnTo>
                  <a:lnTo>
                    <a:pt x="3405" y="267691"/>
                  </a:lnTo>
                  <a:lnTo>
                    <a:pt x="0" y="314109"/>
                  </a:lnTo>
                  <a:lnTo>
                    <a:pt x="3405" y="360523"/>
                  </a:lnTo>
                  <a:lnTo>
                    <a:pt x="13298" y="404823"/>
                  </a:lnTo>
                  <a:lnTo>
                    <a:pt x="29193" y="446523"/>
                  </a:lnTo>
                  <a:lnTo>
                    <a:pt x="50603" y="485137"/>
                  </a:lnTo>
                  <a:lnTo>
                    <a:pt x="77043" y="520178"/>
                  </a:lnTo>
                  <a:lnTo>
                    <a:pt x="108026" y="551162"/>
                  </a:lnTo>
                  <a:lnTo>
                    <a:pt x="143068" y="577602"/>
                  </a:lnTo>
                  <a:lnTo>
                    <a:pt x="181681" y="599012"/>
                  </a:lnTo>
                  <a:lnTo>
                    <a:pt x="223381" y="614906"/>
                  </a:lnTo>
                  <a:lnTo>
                    <a:pt x="267681" y="624799"/>
                  </a:lnTo>
                  <a:lnTo>
                    <a:pt x="314096" y="628205"/>
                  </a:lnTo>
                  <a:lnTo>
                    <a:pt x="360510" y="624799"/>
                  </a:lnTo>
                  <a:lnTo>
                    <a:pt x="404811" y="614906"/>
                  </a:lnTo>
                  <a:lnTo>
                    <a:pt x="446510" y="599012"/>
                  </a:lnTo>
                  <a:lnTo>
                    <a:pt x="485124" y="577602"/>
                  </a:lnTo>
                  <a:lnTo>
                    <a:pt x="520166" y="551162"/>
                  </a:lnTo>
                  <a:lnTo>
                    <a:pt x="551149" y="520178"/>
                  </a:lnTo>
                  <a:lnTo>
                    <a:pt x="577589" y="485137"/>
                  </a:lnTo>
                  <a:lnTo>
                    <a:pt x="598999" y="446523"/>
                  </a:lnTo>
                  <a:lnTo>
                    <a:pt x="614894" y="404823"/>
                  </a:lnTo>
                  <a:lnTo>
                    <a:pt x="624787" y="360523"/>
                  </a:lnTo>
                  <a:lnTo>
                    <a:pt x="628192" y="314109"/>
                  </a:lnTo>
                  <a:lnTo>
                    <a:pt x="624787" y="267691"/>
                  </a:lnTo>
                  <a:lnTo>
                    <a:pt x="614894" y="223388"/>
                  </a:lnTo>
                  <a:lnTo>
                    <a:pt x="598999" y="181686"/>
                  </a:lnTo>
                  <a:lnTo>
                    <a:pt x="577589" y="143071"/>
                  </a:lnTo>
                  <a:lnTo>
                    <a:pt x="551149" y="108028"/>
                  </a:lnTo>
                  <a:lnTo>
                    <a:pt x="520166" y="77044"/>
                  </a:lnTo>
                  <a:lnTo>
                    <a:pt x="485124" y="50603"/>
                  </a:lnTo>
                  <a:lnTo>
                    <a:pt x="446510" y="29193"/>
                  </a:lnTo>
                  <a:lnTo>
                    <a:pt x="404811" y="13298"/>
                  </a:lnTo>
                  <a:lnTo>
                    <a:pt x="360510" y="3405"/>
                  </a:lnTo>
                  <a:lnTo>
                    <a:pt x="314096" y="0"/>
                  </a:lnTo>
                  <a:close/>
                </a:path>
              </a:pathLst>
            </a:custGeom>
            <a:solidFill>
              <a:srgbClr val="F6F6F6"/>
            </a:solidFill>
          </p:spPr>
          <p:txBody>
            <a:bodyPr wrap="square" lIns="0" tIns="0" rIns="0" bIns="0" rtlCol="0"/>
            <a:lstStyle/>
            <a:p>
              <a:endParaRPr/>
            </a:p>
          </p:txBody>
        </p:sp>
        <p:pic>
          <p:nvPicPr>
            <p:cNvPr id="13" name="object 13">
              <a:extLst>
                <a:ext uri="{FF2B5EF4-FFF2-40B4-BE49-F238E27FC236}">
                  <a16:creationId xmlns:a16="http://schemas.microsoft.com/office/drawing/2014/main" id="{180C7352-AEA0-E3C7-0F81-674BABD3A0AD}"/>
                </a:ext>
              </a:extLst>
            </p:cNvPr>
            <p:cNvPicPr/>
            <p:nvPr/>
          </p:nvPicPr>
          <p:blipFill>
            <a:blip r:embed="rId4" cstate="print"/>
            <a:stretch>
              <a:fillRect/>
            </a:stretch>
          </p:blipFill>
          <p:spPr>
            <a:xfrm>
              <a:off x="1767855" y="3964645"/>
              <a:ext cx="73748" cy="160134"/>
            </a:xfrm>
            <a:prstGeom prst="rect">
              <a:avLst/>
            </a:prstGeom>
          </p:spPr>
        </p:pic>
        <p:sp>
          <p:nvSpPr>
            <p:cNvPr id="14" name="object 14">
              <a:extLst>
                <a:ext uri="{FF2B5EF4-FFF2-40B4-BE49-F238E27FC236}">
                  <a16:creationId xmlns:a16="http://schemas.microsoft.com/office/drawing/2014/main" id="{4E335EAF-A7D5-E71B-CC93-1603A1FCB406}"/>
                </a:ext>
              </a:extLst>
            </p:cNvPr>
            <p:cNvSpPr/>
            <p:nvPr/>
          </p:nvSpPr>
          <p:spPr>
            <a:xfrm>
              <a:off x="1608507" y="3839446"/>
              <a:ext cx="410209" cy="410209"/>
            </a:xfrm>
            <a:custGeom>
              <a:avLst/>
              <a:gdLst/>
              <a:ahLst/>
              <a:cxnLst/>
              <a:rect l="l" t="t" r="r" b="b"/>
              <a:pathLst>
                <a:path w="410210" h="410210">
                  <a:moveTo>
                    <a:pt x="204850" y="0"/>
                  </a:moveTo>
                  <a:lnTo>
                    <a:pt x="157881" y="5410"/>
                  </a:lnTo>
                  <a:lnTo>
                    <a:pt x="114764" y="20822"/>
                  </a:lnTo>
                  <a:lnTo>
                    <a:pt x="76729" y="45004"/>
                  </a:lnTo>
                  <a:lnTo>
                    <a:pt x="45004" y="76729"/>
                  </a:lnTo>
                  <a:lnTo>
                    <a:pt x="20822" y="114764"/>
                  </a:lnTo>
                  <a:lnTo>
                    <a:pt x="5410" y="157881"/>
                  </a:lnTo>
                  <a:lnTo>
                    <a:pt x="0" y="204851"/>
                  </a:lnTo>
                  <a:lnTo>
                    <a:pt x="5410" y="251824"/>
                  </a:lnTo>
                  <a:lnTo>
                    <a:pt x="20822" y="294942"/>
                  </a:lnTo>
                  <a:lnTo>
                    <a:pt x="45004" y="332978"/>
                  </a:lnTo>
                  <a:lnTo>
                    <a:pt x="76729" y="364701"/>
                  </a:lnTo>
                  <a:lnTo>
                    <a:pt x="114764" y="388882"/>
                  </a:lnTo>
                  <a:lnTo>
                    <a:pt x="157881" y="404292"/>
                  </a:lnTo>
                  <a:lnTo>
                    <a:pt x="204850" y="409702"/>
                  </a:lnTo>
                  <a:lnTo>
                    <a:pt x="251820" y="404292"/>
                  </a:lnTo>
                  <a:lnTo>
                    <a:pt x="267385" y="398729"/>
                  </a:lnTo>
                  <a:lnTo>
                    <a:pt x="204850" y="398729"/>
                  </a:lnTo>
                  <a:lnTo>
                    <a:pt x="160397" y="393608"/>
                  </a:lnTo>
                  <a:lnTo>
                    <a:pt x="119589" y="379022"/>
                  </a:lnTo>
                  <a:lnTo>
                    <a:pt x="83591" y="356135"/>
                  </a:lnTo>
                  <a:lnTo>
                    <a:pt x="53566" y="326110"/>
                  </a:lnTo>
                  <a:lnTo>
                    <a:pt x="30679" y="290112"/>
                  </a:lnTo>
                  <a:lnTo>
                    <a:pt x="16093" y="249304"/>
                  </a:lnTo>
                  <a:lnTo>
                    <a:pt x="10972" y="204851"/>
                  </a:lnTo>
                  <a:lnTo>
                    <a:pt x="16093" y="160397"/>
                  </a:lnTo>
                  <a:lnTo>
                    <a:pt x="30679" y="119589"/>
                  </a:lnTo>
                  <a:lnTo>
                    <a:pt x="53566" y="83591"/>
                  </a:lnTo>
                  <a:lnTo>
                    <a:pt x="83591" y="53566"/>
                  </a:lnTo>
                  <a:lnTo>
                    <a:pt x="119589" y="30679"/>
                  </a:lnTo>
                  <a:lnTo>
                    <a:pt x="160397" y="16093"/>
                  </a:lnTo>
                  <a:lnTo>
                    <a:pt x="204850" y="10972"/>
                  </a:lnTo>
                  <a:lnTo>
                    <a:pt x="267381" y="10972"/>
                  </a:lnTo>
                  <a:lnTo>
                    <a:pt x="251820" y="5410"/>
                  </a:lnTo>
                  <a:lnTo>
                    <a:pt x="204850" y="0"/>
                  </a:lnTo>
                  <a:close/>
                </a:path>
                <a:path w="410210" h="410210">
                  <a:moveTo>
                    <a:pt x="267381" y="10972"/>
                  </a:moveTo>
                  <a:lnTo>
                    <a:pt x="204850" y="10972"/>
                  </a:lnTo>
                  <a:lnTo>
                    <a:pt x="249304" y="16093"/>
                  </a:lnTo>
                  <a:lnTo>
                    <a:pt x="290112" y="30679"/>
                  </a:lnTo>
                  <a:lnTo>
                    <a:pt x="326110" y="53566"/>
                  </a:lnTo>
                  <a:lnTo>
                    <a:pt x="356135" y="83591"/>
                  </a:lnTo>
                  <a:lnTo>
                    <a:pt x="379022" y="119589"/>
                  </a:lnTo>
                  <a:lnTo>
                    <a:pt x="393608" y="160397"/>
                  </a:lnTo>
                  <a:lnTo>
                    <a:pt x="398729" y="204851"/>
                  </a:lnTo>
                  <a:lnTo>
                    <a:pt x="393608" y="249304"/>
                  </a:lnTo>
                  <a:lnTo>
                    <a:pt x="379022" y="290112"/>
                  </a:lnTo>
                  <a:lnTo>
                    <a:pt x="356135" y="326110"/>
                  </a:lnTo>
                  <a:lnTo>
                    <a:pt x="326110" y="356135"/>
                  </a:lnTo>
                  <a:lnTo>
                    <a:pt x="290112" y="379022"/>
                  </a:lnTo>
                  <a:lnTo>
                    <a:pt x="249304" y="393608"/>
                  </a:lnTo>
                  <a:lnTo>
                    <a:pt x="204850" y="398729"/>
                  </a:lnTo>
                  <a:lnTo>
                    <a:pt x="267385" y="398729"/>
                  </a:lnTo>
                  <a:lnTo>
                    <a:pt x="332972" y="364701"/>
                  </a:lnTo>
                  <a:lnTo>
                    <a:pt x="364697" y="332978"/>
                  </a:lnTo>
                  <a:lnTo>
                    <a:pt x="388879" y="294942"/>
                  </a:lnTo>
                  <a:lnTo>
                    <a:pt x="404291" y="251824"/>
                  </a:lnTo>
                  <a:lnTo>
                    <a:pt x="409701" y="204851"/>
                  </a:lnTo>
                  <a:lnTo>
                    <a:pt x="404291" y="157881"/>
                  </a:lnTo>
                  <a:lnTo>
                    <a:pt x="388879" y="114764"/>
                  </a:lnTo>
                  <a:lnTo>
                    <a:pt x="364697" y="76729"/>
                  </a:lnTo>
                  <a:lnTo>
                    <a:pt x="332972" y="45004"/>
                  </a:lnTo>
                  <a:lnTo>
                    <a:pt x="294937" y="20822"/>
                  </a:lnTo>
                  <a:lnTo>
                    <a:pt x="267381" y="10972"/>
                  </a:lnTo>
                  <a:close/>
                </a:path>
              </a:pathLst>
            </a:custGeom>
            <a:solidFill>
              <a:srgbClr val="4D148C"/>
            </a:solidFill>
          </p:spPr>
          <p:txBody>
            <a:bodyPr wrap="square" lIns="0" tIns="0" rIns="0" bIns="0" rtlCol="0"/>
            <a:lstStyle/>
            <a:p>
              <a:endParaRPr/>
            </a:p>
          </p:txBody>
        </p:sp>
      </p:grpSp>
      <p:grpSp>
        <p:nvGrpSpPr>
          <p:cNvPr id="16" name="object 16">
            <a:extLst>
              <a:ext uri="{FF2B5EF4-FFF2-40B4-BE49-F238E27FC236}">
                <a16:creationId xmlns:a16="http://schemas.microsoft.com/office/drawing/2014/main" id="{E0802365-C081-3693-8579-D77EAD06F013}"/>
              </a:ext>
            </a:extLst>
          </p:cNvPr>
          <p:cNvGrpSpPr/>
          <p:nvPr/>
        </p:nvGrpSpPr>
        <p:grpSpPr>
          <a:xfrm>
            <a:off x="717077" y="327788"/>
            <a:ext cx="662940" cy="662940"/>
            <a:chOff x="720656" y="671677"/>
            <a:chExt cx="662940" cy="662940"/>
          </a:xfrm>
        </p:grpSpPr>
        <p:pic>
          <p:nvPicPr>
            <p:cNvPr id="17" name="object 17">
              <a:extLst>
                <a:ext uri="{FF2B5EF4-FFF2-40B4-BE49-F238E27FC236}">
                  <a16:creationId xmlns:a16="http://schemas.microsoft.com/office/drawing/2014/main" id="{CB582663-A341-B62C-5EF9-A8B0B555B089}"/>
                </a:ext>
              </a:extLst>
            </p:cNvPr>
            <p:cNvPicPr/>
            <p:nvPr/>
          </p:nvPicPr>
          <p:blipFill>
            <a:blip r:embed="rId5" cstate="print"/>
            <a:stretch>
              <a:fillRect/>
            </a:stretch>
          </p:blipFill>
          <p:spPr>
            <a:xfrm>
              <a:off x="720656" y="671677"/>
              <a:ext cx="172275" cy="172275"/>
            </a:xfrm>
            <a:prstGeom prst="rect">
              <a:avLst/>
            </a:prstGeom>
          </p:spPr>
        </p:pic>
        <p:sp>
          <p:nvSpPr>
            <p:cNvPr id="18" name="object 18">
              <a:extLst>
                <a:ext uri="{FF2B5EF4-FFF2-40B4-BE49-F238E27FC236}">
                  <a16:creationId xmlns:a16="http://schemas.microsoft.com/office/drawing/2014/main" id="{16B889DA-21F6-0D7F-FB4C-EB5F11DD8BFA}"/>
                </a:ext>
              </a:extLst>
            </p:cNvPr>
            <p:cNvSpPr/>
            <p:nvPr/>
          </p:nvSpPr>
          <p:spPr>
            <a:xfrm>
              <a:off x="790225" y="764134"/>
              <a:ext cx="518795" cy="499745"/>
            </a:xfrm>
            <a:custGeom>
              <a:avLst/>
              <a:gdLst/>
              <a:ahLst/>
              <a:cxnLst/>
              <a:rect l="l" t="t" r="r" b="b"/>
              <a:pathLst>
                <a:path w="518794" h="499744">
                  <a:moveTo>
                    <a:pt x="262915" y="0"/>
                  </a:moveTo>
                  <a:lnTo>
                    <a:pt x="259854" y="0"/>
                  </a:lnTo>
                  <a:lnTo>
                    <a:pt x="3098" y="118186"/>
                  </a:lnTo>
                  <a:lnTo>
                    <a:pt x="1142" y="120535"/>
                  </a:lnTo>
                  <a:lnTo>
                    <a:pt x="101" y="124358"/>
                  </a:lnTo>
                  <a:lnTo>
                    <a:pt x="0" y="372922"/>
                  </a:lnTo>
                  <a:lnTo>
                    <a:pt x="2197" y="376415"/>
                  </a:lnTo>
                  <a:lnTo>
                    <a:pt x="257505" y="498309"/>
                  </a:lnTo>
                  <a:lnTo>
                    <a:pt x="257937" y="498474"/>
                  </a:lnTo>
                  <a:lnTo>
                    <a:pt x="260781" y="499376"/>
                  </a:lnTo>
                  <a:lnTo>
                    <a:pt x="263398" y="499198"/>
                  </a:lnTo>
                  <a:lnTo>
                    <a:pt x="316757" y="473379"/>
                  </a:lnTo>
                  <a:lnTo>
                    <a:pt x="251434" y="473379"/>
                  </a:lnTo>
                  <a:lnTo>
                    <a:pt x="19875" y="362826"/>
                  </a:lnTo>
                  <a:lnTo>
                    <a:pt x="19875" y="141833"/>
                  </a:lnTo>
                  <a:lnTo>
                    <a:pt x="66340" y="141833"/>
                  </a:lnTo>
                  <a:lnTo>
                    <a:pt x="33375" y="126136"/>
                  </a:lnTo>
                  <a:lnTo>
                    <a:pt x="47231" y="119760"/>
                  </a:lnTo>
                  <a:lnTo>
                    <a:pt x="94138" y="119760"/>
                  </a:lnTo>
                  <a:lnTo>
                    <a:pt x="70866" y="108877"/>
                  </a:lnTo>
                  <a:lnTo>
                    <a:pt x="228015" y="36537"/>
                  </a:lnTo>
                  <a:lnTo>
                    <a:pt x="274322" y="36537"/>
                  </a:lnTo>
                  <a:lnTo>
                    <a:pt x="251536" y="25704"/>
                  </a:lnTo>
                  <a:lnTo>
                    <a:pt x="261327" y="21208"/>
                  </a:lnTo>
                  <a:lnTo>
                    <a:pt x="308251" y="21208"/>
                  </a:lnTo>
                  <a:lnTo>
                    <a:pt x="262915" y="0"/>
                  </a:lnTo>
                  <a:close/>
                </a:path>
                <a:path w="518794" h="499744">
                  <a:moveTo>
                    <a:pt x="66340" y="141833"/>
                  </a:moveTo>
                  <a:lnTo>
                    <a:pt x="20115" y="141833"/>
                  </a:lnTo>
                  <a:lnTo>
                    <a:pt x="251625" y="252082"/>
                  </a:lnTo>
                  <a:lnTo>
                    <a:pt x="251529" y="362826"/>
                  </a:lnTo>
                  <a:lnTo>
                    <a:pt x="251434" y="473379"/>
                  </a:lnTo>
                  <a:lnTo>
                    <a:pt x="271310" y="473379"/>
                  </a:lnTo>
                  <a:lnTo>
                    <a:pt x="271405" y="362826"/>
                  </a:lnTo>
                  <a:lnTo>
                    <a:pt x="271500" y="251840"/>
                  </a:lnTo>
                  <a:lnTo>
                    <a:pt x="306958" y="234683"/>
                  </a:lnTo>
                  <a:lnTo>
                    <a:pt x="261327" y="234683"/>
                  </a:lnTo>
                  <a:lnTo>
                    <a:pt x="66340" y="141833"/>
                  </a:lnTo>
                  <a:close/>
                </a:path>
                <a:path w="518794" h="499744">
                  <a:moveTo>
                    <a:pt x="518600" y="141833"/>
                  </a:moveTo>
                  <a:lnTo>
                    <a:pt x="498843" y="141833"/>
                  </a:lnTo>
                  <a:lnTo>
                    <a:pt x="498843" y="363181"/>
                  </a:lnTo>
                  <a:lnTo>
                    <a:pt x="271100" y="473379"/>
                  </a:lnTo>
                  <a:lnTo>
                    <a:pt x="316757" y="473379"/>
                  </a:lnTo>
                  <a:lnTo>
                    <a:pt x="516547" y="376707"/>
                  </a:lnTo>
                  <a:lnTo>
                    <a:pt x="518718" y="373227"/>
                  </a:lnTo>
                  <a:lnTo>
                    <a:pt x="518600" y="141833"/>
                  </a:lnTo>
                  <a:close/>
                </a:path>
                <a:path w="518794" h="499744">
                  <a:moveTo>
                    <a:pt x="94138" y="119760"/>
                  </a:moveTo>
                  <a:lnTo>
                    <a:pt x="47231" y="119760"/>
                  </a:lnTo>
                  <a:lnTo>
                    <a:pt x="276860" y="227164"/>
                  </a:lnTo>
                  <a:lnTo>
                    <a:pt x="261327" y="234683"/>
                  </a:lnTo>
                  <a:lnTo>
                    <a:pt x="306958" y="234683"/>
                  </a:lnTo>
                  <a:lnTo>
                    <a:pt x="345566" y="216001"/>
                  </a:lnTo>
                  <a:lnTo>
                    <a:pt x="299910" y="216001"/>
                  </a:lnTo>
                  <a:lnTo>
                    <a:pt x="214553" y="176072"/>
                  </a:lnTo>
                  <a:lnTo>
                    <a:pt x="234362" y="165557"/>
                  </a:lnTo>
                  <a:lnTo>
                    <a:pt x="192062" y="165557"/>
                  </a:lnTo>
                  <a:lnTo>
                    <a:pt x="179463" y="159664"/>
                  </a:lnTo>
                  <a:lnTo>
                    <a:pt x="199317" y="149123"/>
                  </a:lnTo>
                  <a:lnTo>
                    <a:pt x="156921" y="149123"/>
                  </a:lnTo>
                  <a:lnTo>
                    <a:pt x="94138" y="119760"/>
                  </a:lnTo>
                  <a:close/>
                </a:path>
                <a:path w="518794" h="499744">
                  <a:moveTo>
                    <a:pt x="405881" y="99085"/>
                  </a:moveTo>
                  <a:lnTo>
                    <a:pt x="359575" y="99085"/>
                  </a:lnTo>
                  <a:lnTo>
                    <a:pt x="451370" y="142722"/>
                  </a:lnTo>
                  <a:lnTo>
                    <a:pt x="299910" y="216001"/>
                  </a:lnTo>
                  <a:lnTo>
                    <a:pt x="345566" y="216001"/>
                  </a:lnTo>
                  <a:lnTo>
                    <a:pt x="498843" y="141833"/>
                  </a:lnTo>
                  <a:lnTo>
                    <a:pt x="518600" y="141833"/>
                  </a:lnTo>
                  <a:lnTo>
                    <a:pt x="518595" y="131622"/>
                  </a:lnTo>
                  <a:lnTo>
                    <a:pt x="474319" y="131622"/>
                  </a:lnTo>
                  <a:lnTo>
                    <a:pt x="405881" y="99085"/>
                  </a:lnTo>
                  <a:close/>
                </a:path>
                <a:path w="518794" h="499744">
                  <a:moveTo>
                    <a:pt x="371048" y="82524"/>
                  </a:moveTo>
                  <a:lnTo>
                    <a:pt x="324751" y="82524"/>
                  </a:lnTo>
                  <a:lnTo>
                    <a:pt x="337210" y="88455"/>
                  </a:lnTo>
                  <a:lnTo>
                    <a:pt x="192849" y="165087"/>
                  </a:lnTo>
                  <a:lnTo>
                    <a:pt x="192062" y="165557"/>
                  </a:lnTo>
                  <a:lnTo>
                    <a:pt x="234362" y="165557"/>
                  </a:lnTo>
                  <a:lnTo>
                    <a:pt x="359575" y="99085"/>
                  </a:lnTo>
                  <a:lnTo>
                    <a:pt x="405881" y="99085"/>
                  </a:lnTo>
                  <a:lnTo>
                    <a:pt x="371048" y="82524"/>
                  </a:lnTo>
                  <a:close/>
                </a:path>
                <a:path w="518794" h="499744">
                  <a:moveTo>
                    <a:pt x="274322" y="36537"/>
                  </a:moveTo>
                  <a:lnTo>
                    <a:pt x="228015" y="36537"/>
                  </a:lnTo>
                  <a:lnTo>
                    <a:pt x="302387" y="71894"/>
                  </a:lnTo>
                  <a:lnTo>
                    <a:pt x="156921" y="149123"/>
                  </a:lnTo>
                  <a:lnTo>
                    <a:pt x="199317" y="149123"/>
                  </a:lnTo>
                  <a:lnTo>
                    <a:pt x="324751" y="82524"/>
                  </a:lnTo>
                  <a:lnTo>
                    <a:pt x="371048" y="82524"/>
                  </a:lnTo>
                  <a:lnTo>
                    <a:pt x="274322" y="36537"/>
                  </a:lnTo>
                  <a:close/>
                </a:path>
                <a:path w="518794" h="499744">
                  <a:moveTo>
                    <a:pt x="308251" y="21208"/>
                  </a:moveTo>
                  <a:lnTo>
                    <a:pt x="261327" y="21208"/>
                  </a:lnTo>
                  <a:lnTo>
                    <a:pt x="485660" y="126136"/>
                  </a:lnTo>
                  <a:lnTo>
                    <a:pt x="474319" y="131622"/>
                  </a:lnTo>
                  <a:lnTo>
                    <a:pt x="518595" y="131622"/>
                  </a:lnTo>
                  <a:lnTo>
                    <a:pt x="518591" y="124358"/>
                  </a:lnTo>
                  <a:lnTo>
                    <a:pt x="518058" y="121157"/>
                  </a:lnTo>
                  <a:lnTo>
                    <a:pt x="515988" y="118376"/>
                  </a:lnTo>
                  <a:lnTo>
                    <a:pt x="308251" y="21208"/>
                  </a:lnTo>
                  <a:close/>
                </a:path>
              </a:pathLst>
            </a:custGeom>
            <a:solidFill>
              <a:srgbClr val="4D148C"/>
            </a:solidFill>
          </p:spPr>
          <p:txBody>
            <a:bodyPr wrap="square" lIns="0" tIns="0" rIns="0" bIns="0" rtlCol="0"/>
            <a:lstStyle/>
            <a:p>
              <a:endParaRPr/>
            </a:p>
          </p:txBody>
        </p:sp>
        <p:pic>
          <p:nvPicPr>
            <p:cNvPr id="19" name="object 19">
              <a:extLst>
                <a:ext uri="{FF2B5EF4-FFF2-40B4-BE49-F238E27FC236}">
                  <a16:creationId xmlns:a16="http://schemas.microsoft.com/office/drawing/2014/main" id="{B0492158-C1A3-6B9B-443F-FF54FBB07B89}"/>
                </a:ext>
              </a:extLst>
            </p:cNvPr>
            <p:cNvPicPr/>
            <p:nvPr/>
          </p:nvPicPr>
          <p:blipFill>
            <a:blip r:embed="rId6" cstate="print"/>
            <a:stretch>
              <a:fillRect/>
            </a:stretch>
          </p:blipFill>
          <p:spPr>
            <a:xfrm>
              <a:off x="1210962" y="671677"/>
              <a:ext cx="172275" cy="172275"/>
            </a:xfrm>
            <a:prstGeom prst="rect">
              <a:avLst/>
            </a:prstGeom>
          </p:spPr>
        </p:pic>
        <p:pic>
          <p:nvPicPr>
            <p:cNvPr id="20" name="object 20">
              <a:extLst>
                <a:ext uri="{FF2B5EF4-FFF2-40B4-BE49-F238E27FC236}">
                  <a16:creationId xmlns:a16="http://schemas.microsoft.com/office/drawing/2014/main" id="{7CC6AF4E-19BD-233B-9EC2-5438D5F3B835}"/>
                </a:ext>
              </a:extLst>
            </p:cNvPr>
            <p:cNvPicPr/>
            <p:nvPr/>
          </p:nvPicPr>
          <p:blipFill>
            <a:blip r:embed="rId7" cstate="print"/>
            <a:stretch>
              <a:fillRect/>
            </a:stretch>
          </p:blipFill>
          <p:spPr>
            <a:xfrm>
              <a:off x="720656" y="1161994"/>
              <a:ext cx="172275" cy="172275"/>
            </a:xfrm>
            <a:prstGeom prst="rect">
              <a:avLst/>
            </a:prstGeom>
          </p:spPr>
        </p:pic>
        <p:pic>
          <p:nvPicPr>
            <p:cNvPr id="21" name="object 21">
              <a:extLst>
                <a:ext uri="{FF2B5EF4-FFF2-40B4-BE49-F238E27FC236}">
                  <a16:creationId xmlns:a16="http://schemas.microsoft.com/office/drawing/2014/main" id="{61ADC6F8-67CC-01C2-380D-B2F333A0F012}"/>
                </a:ext>
              </a:extLst>
            </p:cNvPr>
            <p:cNvPicPr/>
            <p:nvPr/>
          </p:nvPicPr>
          <p:blipFill>
            <a:blip r:embed="rId8" cstate="print"/>
            <a:stretch>
              <a:fillRect/>
            </a:stretch>
          </p:blipFill>
          <p:spPr>
            <a:xfrm>
              <a:off x="1210962" y="1161994"/>
              <a:ext cx="172275" cy="172275"/>
            </a:xfrm>
            <a:prstGeom prst="rect">
              <a:avLst/>
            </a:prstGeom>
          </p:spPr>
        </p:pic>
      </p:grpSp>
      <p:sp>
        <p:nvSpPr>
          <p:cNvPr id="22" name="object 22" descr="$PPTXTitle">
            <a:extLst>
              <a:ext uri="{FF2B5EF4-FFF2-40B4-BE49-F238E27FC236}">
                <a16:creationId xmlns:a16="http://schemas.microsoft.com/office/drawing/2014/main" id="{88163479-3DBC-ABCB-CDB1-7B2FB1033BAF}"/>
              </a:ext>
            </a:extLst>
          </p:cNvPr>
          <p:cNvSpPr txBox="1">
            <a:spLocks noGrp="1"/>
          </p:cNvSpPr>
          <p:nvPr>
            <p:ph type="title"/>
          </p:nvPr>
        </p:nvSpPr>
        <p:spPr>
          <a:xfrm>
            <a:off x="1579966" y="413925"/>
            <a:ext cx="8214876" cy="530914"/>
          </a:xfrm>
          <a:prstGeom prst="rect">
            <a:avLst/>
          </a:prstGeom>
        </p:spPr>
        <p:txBody>
          <a:bodyPr vert="horz" wrap="square" lIns="0" tIns="55879" rIns="0" bIns="0" rtlCol="0">
            <a:spAutoFit/>
          </a:bodyPr>
          <a:lstStyle/>
          <a:p>
            <a:pPr marL="12700" marR="5080">
              <a:lnSpc>
                <a:spcPts val="3700"/>
              </a:lnSpc>
              <a:spcBef>
                <a:spcPts val="439"/>
              </a:spcBef>
            </a:pPr>
            <a:r>
              <a:rPr sz="3300" spc="-35" dirty="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Additional</a:t>
            </a:r>
            <a:r>
              <a:rPr sz="3300" spc="-125" dirty="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 </a:t>
            </a:r>
            <a:r>
              <a:rPr sz="3300" spc="-20" dirty="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data </a:t>
            </a:r>
            <a:r>
              <a:rPr sz="3300" spc="-70" dirty="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requirements</a:t>
            </a:r>
            <a:r>
              <a:rPr lang="en-US" sz="3300" spc="-70" dirty="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 - </a:t>
            </a:r>
            <a:r>
              <a:rPr sz="3300" spc="-50" dirty="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PIDs</a:t>
            </a:r>
          </a:p>
        </p:txBody>
      </p:sp>
      <p:sp>
        <p:nvSpPr>
          <p:cNvPr id="23" name="object 23">
            <a:extLst>
              <a:ext uri="{FF2B5EF4-FFF2-40B4-BE49-F238E27FC236}">
                <a16:creationId xmlns:a16="http://schemas.microsoft.com/office/drawing/2014/main" id="{041DB13E-1AA3-5EB4-54FA-851A95EEFBCA}"/>
              </a:ext>
            </a:extLst>
          </p:cNvPr>
          <p:cNvSpPr txBox="1"/>
          <p:nvPr/>
        </p:nvSpPr>
        <p:spPr>
          <a:xfrm>
            <a:off x="687679" y="1172919"/>
            <a:ext cx="10674370" cy="474104"/>
          </a:xfrm>
          <a:prstGeom prst="rect">
            <a:avLst/>
          </a:prstGeom>
        </p:spPr>
        <p:txBody>
          <a:bodyPr vert="horz" wrap="square" lIns="0" tIns="12700" rIns="0" bIns="0" rtlCol="0">
            <a:spAutoFit/>
          </a:bodyPr>
          <a:lstStyle/>
          <a:p>
            <a:pPr marL="25400" marR="1429385">
              <a:lnSpc>
                <a:spcPct val="111100"/>
              </a:lnSpc>
              <a:spcBef>
                <a:spcPts val="100"/>
              </a:spcBef>
            </a:pPr>
            <a:r>
              <a:rPr sz="1400" spc="-10" dirty="0">
                <a:solidFill>
                  <a:srgbClr val="333333"/>
                </a:solidFill>
                <a:latin typeface="FedEx Sans"/>
                <a:cs typeface="FedEx Sans"/>
              </a:rPr>
              <a:t>The</a:t>
            </a:r>
            <a:r>
              <a:rPr sz="1400" spc="-25" dirty="0">
                <a:solidFill>
                  <a:srgbClr val="333333"/>
                </a:solidFill>
                <a:latin typeface="FedEx Sans"/>
                <a:cs typeface="FedEx Sans"/>
              </a:rPr>
              <a:t> </a:t>
            </a:r>
            <a:r>
              <a:rPr sz="1400" spc="-10" dirty="0">
                <a:solidFill>
                  <a:srgbClr val="333333"/>
                </a:solidFill>
                <a:latin typeface="FedEx Sans"/>
                <a:cs typeface="FedEx Sans"/>
              </a:rPr>
              <a:t>changes</a:t>
            </a:r>
            <a:r>
              <a:rPr sz="1400" spc="-25" dirty="0">
                <a:solidFill>
                  <a:srgbClr val="333333"/>
                </a:solidFill>
                <a:latin typeface="FedEx Sans"/>
                <a:cs typeface="FedEx Sans"/>
              </a:rPr>
              <a:t> </a:t>
            </a:r>
            <a:r>
              <a:rPr sz="1400" spc="-10" dirty="0">
                <a:solidFill>
                  <a:srgbClr val="333333"/>
                </a:solidFill>
                <a:latin typeface="FedEx Sans"/>
                <a:cs typeface="FedEx Sans"/>
              </a:rPr>
              <a:t>also</a:t>
            </a:r>
            <a:r>
              <a:rPr sz="1400" spc="-25" dirty="0">
                <a:solidFill>
                  <a:srgbClr val="333333"/>
                </a:solidFill>
                <a:latin typeface="FedEx Sans"/>
                <a:cs typeface="FedEx Sans"/>
              </a:rPr>
              <a:t> </a:t>
            </a:r>
            <a:r>
              <a:rPr sz="1400" spc="-20" dirty="0">
                <a:solidFill>
                  <a:srgbClr val="333333"/>
                </a:solidFill>
                <a:latin typeface="FedEx Sans"/>
                <a:cs typeface="FedEx Sans"/>
              </a:rPr>
              <a:t>bring</a:t>
            </a:r>
            <a:r>
              <a:rPr sz="1400" spc="-25" dirty="0">
                <a:solidFill>
                  <a:srgbClr val="333333"/>
                </a:solidFill>
                <a:latin typeface="FedEx Sans"/>
                <a:cs typeface="FedEx Sans"/>
              </a:rPr>
              <a:t> </a:t>
            </a:r>
            <a:r>
              <a:rPr sz="1400" dirty="0">
                <a:solidFill>
                  <a:srgbClr val="333333"/>
                </a:solidFill>
                <a:latin typeface="FedEx Sans"/>
                <a:cs typeface="FedEx Sans"/>
              </a:rPr>
              <a:t>in</a:t>
            </a:r>
            <a:r>
              <a:rPr sz="1400" spc="-25" dirty="0">
                <a:solidFill>
                  <a:srgbClr val="333333"/>
                </a:solidFill>
                <a:latin typeface="FedEx Sans"/>
                <a:cs typeface="FedEx Sans"/>
              </a:rPr>
              <a:t> </a:t>
            </a:r>
            <a:r>
              <a:rPr sz="1400" dirty="0">
                <a:solidFill>
                  <a:srgbClr val="333333"/>
                </a:solidFill>
                <a:latin typeface="FedEx Sans"/>
                <a:cs typeface="FedEx Sans"/>
              </a:rPr>
              <a:t>a</a:t>
            </a:r>
            <a:r>
              <a:rPr sz="1400" spc="-25" dirty="0">
                <a:solidFill>
                  <a:srgbClr val="333333"/>
                </a:solidFill>
                <a:latin typeface="FedEx Sans"/>
                <a:cs typeface="FedEx Sans"/>
              </a:rPr>
              <a:t> requirement</a:t>
            </a:r>
            <a:r>
              <a:rPr sz="1400" spc="-20" dirty="0">
                <a:solidFill>
                  <a:srgbClr val="333333"/>
                </a:solidFill>
                <a:latin typeface="FedEx Sans"/>
                <a:cs typeface="FedEx Sans"/>
              </a:rPr>
              <a:t> to</a:t>
            </a:r>
            <a:r>
              <a:rPr sz="1400" spc="-25" dirty="0">
                <a:solidFill>
                  <a:srgbClr val="333333"/>
                </a:solidFill>
                <a:latin typeface="FedEx Sans"/>
                <a:cs typeface="FedEx Sans"/>
              </a:rPr>
              <a:t> </a:t>
            </a:r>
            <a:r>
              <a:rPr sz="1400" spc="-10" dirty="0">
                <a:solidFill>
                  <a:srgbClr val="333333"/>
                </a:solidFill>
                <a:latin typeface="FedEx Sans"/>
                <a:cs typeface="FedEx Sans"/>
              </a:rPr>
              <a:t>submit</a:t>
            </a:r>
            <a:r>
              <a:rPr sz="1400" spc="-25" dirty="0">
                <a:solidFill>
                  <a:srgbClr val="333333"/>
                </a:solidFill>
                <a:latin typeface="FedEx Sans"/>
                <a:cs typeface="FedEx Sans"/>
              </a:rPr>
              <a:t> </a:t>
            </a:r>
            <a:r>
              <a:rPr sz="1400" spc="-20" dirty="0">
                <a:solidFill>
                  <a:srgbClr val="333333"/>
                </a:solidFill>
                <a:latin typeface="FedEx Sans"/>
                <a:cs typeface="FedEx Sans"/>
              </a:rPr>
              <a:t>Product</a:t>
            </a:r>
            <a:r>
              <a:rPr sz="1400" spc="-25" dirty="0">
                <a:solidFill>
                  <a:srgbClr val="333333"/>
                </a:solidFill>
                <a:latin typeface="FedEx Sans"/>
                <a:cs typeface="FedEx Sans"/>
              </a:rPr>
              <a:t> Identifiers </a:t>
            </a:r>
            <a:r>
              <a:rPr sz="1400" spc="-10" dirty="0">
                <a:solidFill>
                  <a:srgbClr val="333333"/>
                </a:solidFill>
                <a:latin typeface="FedEx Sans"/>
                <a:cs typeface="FedEx Sans"/>
              </a:rPr>
              <a:t>(PIDs) </a:t>
            </a:r>
            <a:r>
              <a:rPr sz="1400" spc="-30" dirty="0">
                <a:solidFill>
                  <a:srgbClr val="333333"/>
                </a:solidFill>
                <a:latin typeface="FedEx Sans"/>
                <a:cs typeface="FedEx Sans"/>
              </a:rPr>
              <a:t>for</a:t>
            </a:r>
            <a:r>
              <a:rPr sz="1400" spc="-10" dirty="0">
                <a:solidFill>
                  <a:srgbClr val="333333"/>
                </a:solidFill>
                <a:latin typeface="FedEx Sans"/>
                <a:cs typeface="FedEx Sans"/>
              </a:rPr>
              <a:t> B2C </a:t>
            </a:r>
            <a:r>
              <a:rPr sz="1400" spc="-20" dirty="0">
                <a:solidFill>
                  <a:srgbClr val="333333"/>
                </a:solidFill>
                <a:latin typeface="FedEx Sans"/>
                <a:cs typeface="FedEx Sans"/>
              </a:rPr>
              <a:t>goods</a:t>
            </a:r>
            <a:r>
              <a:rPr sz="1400" spc="-10" dirty="0">
                <a:solidFill>
                  <a:srgbClr val="333333"/>
                </a:solidFill>
                <a:latin typeface="FedEx Sans"/>
                <a:cs typeface="FedEx Sans"/>
              </a:rPr>
              <a:t> </a:t>
            </a:r>
            <a:r>
              <a:rPr sz="1400" spc="-30" dirty="0">
                <a:solidFill>
                  <a:srgbClr val="333333"/>
                </a:solidFill>
                <a:latin typeface="FedEx Sans"/>
                <a:cs typeface="FedEx Sans"/>
              </a:rPr>
              <a:t>imported</a:t>
            </a:r>
            <a:r>
              <a:rPr sz="1400" spc="-25" dirty="0">
                <a:solidFill>
                  <a:srgbClr val="333333"/>
                </a:solidFill>
                <a:latin typeface="FedEx Sans"/>
                <a:cs typeface="FedEx Sans"/>
              </a:rPr>
              <a:t> </a:t>
            </a:r>
            <a:r>
              <a:rPr sz="1400" spc="-30" dirty="0">
                <a:solidFill>
                  <a:srgbClr val="333333"/>
                </a:solidFill>
                <a:latin typeface="FedEx Sans"/>
                <a:cs typeface="FedEx Sans"/>
              </a:rPr>
              <a:t>into</a:t>
            </a:r>
            <a:r>
              <a:rPr sz="1400" spc="-25" dirty="0">
                <a:solidFill>
                  <a:srgbClr val="333333"/>
                </a:solidFill>
                <a:latin typeface="FedEx Sans"/>
                <a:cs typeface="FedEx Sans"/>
              </a:rPr>
              <a:t> </a:t>
            </a:r>
            <a:r>
              <a:rPr sz="1400" spc="-10" dirty="0">
                <a:solidFill>
                  <a:srgbClr val="333333"/>
                </a:solidFill>
                <a:latin typeface="FedEx Sans"/>
                <a:cs typeface="FedEx Sans"/>
              </a:rPr>
              <a:t>the</a:t>
            </a:r>
            <a:r>
              <a:rPr sz="1400" spc="-25" dirty="0">
                <a:solidFill>
                  <a:srgbClr val="333333"/>
                </a:solidFill>
                <a:latin typeface="FedEx Sans"/>
                <a:cs typeface="FedEx Sans"/>
              </a:rPr>
              <a:t> </a:t>
            </a:r>
            <a:r>
              <a:rPr sz="1400" spc="-20" dirty="0">
                <a:solidFill>
                  <a:srgbClr val="333333"/>
                </a:solidFill>
                <a:latin typeface="FedEx Sans"/>
                <a:cs typeface="FedEx Sans"/>
              </a:rPr>
              <a:t>EU </a:t>
            </a:r>
            <a:r>
              <a:rPr sz="1400" spc="-25" dirty="0">
                <a:solidFill>
                  <a:srgbClr val="333333"/>
                </a:solidFill>
                <a:latin typeface="FedEx Sans"/>
                <a:cs typeface="FedEx Sans"/>
              </a:rPr>
              <a:t>customs </a:t>
            </a:r>
            <a:r>
              <a:rPr sz="1400" spc="-40" dirty="0">
                <a:solidFill>
                  <a:srgbClr val="333333"/>
                </a:solidFill>
                <a:latin typeface="FedEx Sans"/>
                <a:cs typeface="FedEx Sans"/>
              </a:rPr>
              <a:t>territory,</a:t>
            </a:r>
            <a:r>
              <a:rPr sz="1400" spc="-25" dirty="0">
                <a:solidFill>
                  <a:srgbClr val="333333"/>
                </a:solidFill>
                <a:latin typeface="FedEx Sans"/>
                <a:cs typeface="FedEx Sans"/>
              </a:rPr>
              <a:t> </a:t>
            </a:r>
            <a:r>
              <a:rPr sz="1400" i="1" spc="-35" dirty="0">
                <a:solidFill>
                  <a:srgbClr val="333333"/>
                </a:solidFill>
                <a:latin typeface="FedEx Sans"/>
                <a:cs typeface="FedEx Sans"/>
              </a:rPr>
              <a:t>regardless</a:t>
            </a:r>
            <a:r>
              <a:rPr sz="1400" i="1" spc="-30" dirty="0">
                <a:solidFill>
                  <a:srgbClr val="333333"/>
                </a:solidFill>
                <a:latin typeface="FedEx Sans"/>
                <a:cs typeface="FedEx Sans"/>
              </a:rPr>
              <a:t> </a:t>
            </a:r>
            <a:r>
              <a:rPr sz="1400" i="1" spc="-10" dirty="0">
                <a:solidFill>
                  <a:srgbClr val="333333"/>
                </a:solidFill>
                <a:latin typeface="FedEx Sans"/>
                <a:cs typeface="FedEx Sans"/>
              </a:rPr>
              <a:t>of</a:t>
            </a:r>
            <a:r>
              <a:rPr sz="1400" i="1" spc="-25" dirty="0">
                <a:solidFill>
                  <a:srgbClr val="333333"/>
                </a:solidFill>
                <a:latin typeface="FedEx Sans"/>
                <a:cs typeface="FedEx Sans"/>
              </a:rPr>
              <a:t> </a:t>
            </a:r>
            <a:r>
              <a:rPr sz="1400" i="1" spc="-10" dirty="0">
                <a:solidFill>
                  <a:srgbClr val="333333"/>
                </a:solidFill>
                <a:latin typeface="FedEx Sans"/>
                <a:cs typeface="FedEx Sans"/>
              </a:rPr>
              <a:t>value</a:t>
            </a:r>
            <a:r>
              <a:rPr sz="1400" spc="-10" dirty="0">
                <a:solidFill>
                  <a:srgbClr val="333333"/>
                </a:solidFill>
                <a:latin typeface="FedEx Sans"/>
                <a:cs typeface="FedEx Sans"/>
              </a:rPr>
              <a:t>.</a:t>
            </a:r>
            <a:r>
              <a:rPr lang="en-US" sz="1400" spc="-10" dirty="0">
                <a:solidFill>
                  <a:srgbClr val="333333"/>
                </a:solidFill>
                <a:latin typeface="FedEx Sans"/>
                <a:cs typeface="FedEx Sans"/>
              </a:rPr>
              <a:t> Shipments missing this information will be </a:t>
            </a:r>
            <a:r>
              <a:rPr lang="en-US" sz="1400" b="1" spc="-10" dirty="0">
                <a:solidFill>
                  <a:srgbClr val="333333"/>
                </a:solidFill>
                <a:latin typeface="FedEx Sans"/>
                <a:cs typeface="FedEx Sans"/>
              </a:rPr>
              <a:t>held and not delivered.</a:t>
            </a:r>
            <a:endParaRPr sz="1400" b="1" dirty="0">
              <a:latin typeface="FedEx Sans"/>
              <a:cs typeface="FedEx Sans"/>
            </a:endParaRPr>
          </a:p>
        </p:txBody>
      </p:sp>
      <p:sp>
        <p:nvSpPr>
          <p:cNvPr id="25" name="object 25">
            <a:extLst>
              <a:ext uri="{FF2B5EF4-FFF2-40B4-BE49-F238E27FC236}">
                <a16:creationId xmlns:a16="http://schemas.microsoft.com/office/drawing/2014/main" id="{43790090-9A13-4C79-5BE2-033F55E8C5FD}"/>
              </a:ext>
            </a:extLst>
          </p:cNvPr>
          <p:cNvSpPr txBox="1"/>
          <p:nvPr/>
        </p:nvSpPr>
        <p:spPr>
          <a:xfrm>
            <a:off x="3992840" y="2716328"/>
            <a:ext cx="3032703" cy="1154162"/>
          </a:xfrm>
          <a:prstGeom prst="rect">
            <a:avLst/>
          </a:prstGeom>
        </p:spPr>
        <p:txBody>
          <a:bodyPr vert="horz" wrap="square" lIns="0" tIns="12700" rIns="0" bIns="0" rtlCol="0">
            <a:spAutoFit/>
          </a:bodyPr>
          <a:lstStyle/>
          <a:p>
            <a:pPr marL="12700" marR="195580">
              <a:spcBef>
                <a:spcPts val="100"/>
              </a:spcBef>
            </a:pPr>
            <a:r>
              <a:rPr lang="en-US" sz="1400" b="1" spc="-10" dirty="0">
                <a:solidFill>
                  <a:srgbClr val="4D148C"/>
                </a:solidFill>
                <a:latin typeface="FedEx Sans" panose="020B0603020203020204" pitchFamily="34" charset="0"/>
                <a:ea typeface="FedEx Sans" panose="020B0603020203020204" pitchFamily="34" charset="0"/>
                <a:cs typeface="FedEx Sans" panose="020B0603020203020204" pitchFamily="34" charset="0"/>
              </a:rPr>
              <a:t>NS-PID</a:t>
            </a:r>
          </a:p>
          <a:p>
            <a:pPr marL="12700" marR="195580">
              <a:spcBef>
                <a:spcPts val="100"/>
              </a:spcBef>
            </a:pPr>
            <a:r>
              <a:rPr sz="1400" b="1" spc="-10" dirty="0">
                <a:solidFill>
                  <a:srgbClr val="4D148C"/>
                </a:solidFill>
                <a:latin typeface="FedEx Sans" panose="020B0603020203020204" pitchFamily="34" charset="0"/>
                <a:ea typeface="FedEx Sans" panose="020B0603020203020204" pitchFamily="34" charset="0"/>
                <a:cs typeface="FedEx Sans" panose="020B0603020203020204" pitchFamily="34" charset="0"/>
              </a:rPr>
              <a:t>Non-standardi</a:t>
            </a:r>
            <a:r>
              <a:rPr lang="en-US" sz="1400" b="1" spc="-10" dirty="0">
                <a:solidFill>
                  <a:srgbClr val="4D148C"/>
                </a:solidFill>
                <a:latin typeface="FedEx Sans" panose="020B0603020203020204" pitchFamily="34" charset="0"/>
                <a:ea typeface="FedEx Sans" panose="020B0603020203020204" pitchFamily="34" charset="0"/>
                <a:cs typeface="FedEx Sans" panose="020B0603020203020204" pitchFamily="34" charset="0"/>
              </a:rPr>
              <a:t>z</a:t>
            </a:r>
            <a:r>
              <a:rPr sz="1400" b="1" spc="-10" dirty="0">
                <a:solidFill>
                  <a:srgbClr val="4D148C"/>
                </a:solidFill>
                <a:latin typeface="FedEx Sans" panose="020B0603020203020204" pitchFamily="34" charset="0"/>
                <a:ea typeface="FedEx Sans" panose="020B0603020203020204" pitchFamily="34" charset="0"/>
                <a:cs typeface="FedEx Sans" panose="020B0603020203020204" pitchFamily="34" charset="0"/>
              </a:rPr>
              <a:t>ed</a:t>
            </a:r>
            <a:r>
              <a:rPr lang="en-US" sz="1400" b="1" spc="-10" dirty="0">
                <a:solidFill>
                  <a:srgbClr val="4D148C"/>
                </a:solidFill>
                <a:latin typeface="FedEx Sans" panose="020B0603020203020204" pitchFamily="34" charset="0"/>
                <a:ea typeface="FedEx Sans" panose="020B0603020203020204" pitchFamily="34" charset="0"/>
                <a:cs typeface="FedEx Sans" panose="020B0603020203020204" pitchFamily="34" charset="0"/>
              </a:rPr>
              <a:t> </a:t>
            </a:r>
            <a:r>
              <a:rPr sz="1400" b="1" spc="-10" dirty="0">
                <a:solidFill>
                  <a:srgbClr val="4D148C"/>
                </a:solidFill>
                <a:latin typeface="FedEx Sans" panose="020B0603020203020204" pitchFamily="34" charset="0"/>
                <a:ea typeface="FedEx Sans" panose="020B0603020203020204" pitchFamily="34" charset="0"/>
                <a:cs typeface="FedEx Sans" panose="020B0603020203020204" pitchFamily="34" charset="0"/>
              </a:rPr>
              <a:t>Manufacturer</a:t>
            </a:r>
            <a:r>
              <a:rPr lang="en-US" sz="1400" b="1" spc="-10" dirty="0">
                <a:solidFill>
                  <a:srgbClr val="4D148C"/>
                </a:solidFill>
                <a:latin typeface="FedEx Sans" panose="020B0603020203020204" pitchFamily="34" charset="0"/>
                <a:ea typeface="FedEx Sans" panose="020B0603020203020204" pitchFamily="34" charset="0"/>
                <a:cs typeface="FedEx Sans" panose="020B0603020203020204" pitchFamily="34" charset="0"/>
              </a:rPr>
              <a:t> </a:t>
            </a:r>
            <a:r>
              <a:rPr sz="1400" b="1" dirty="0">
                <a:solidFill>
                  <a:srgbClr val="4D148C"/>
                </a:solidFill>
                <a:latin typeface="FedEx Sans" panose="020B0603020203020204" pitchFamily="34" charset="0"/>
                <a:ea typeface="FedEx Sans" panose="020B0603020203020204" pitchFamily="34" charset="0"/>
                <a:cs typeface="FedEx Sans" panose="020B0603020203020204" pitchFamily="34" charset="0"/>
              </a:rPr>
              <a:t>Product</a:t>
            </a:r>
            <a:r>
              <a:rPr sz="1400" b="1" spc="-55" dirty="0">
                <a:solidFill>
                  <a:srgbClr val="4D148C"/>
                </a:solidFill>
                <a:latin typeface="FedEx Sans" panose="020B0603020203020204" pitchFamily="34" charset="0"/>
                <a:ea typeface="FedEx Sans" panose="020B0603020203020204" pitchFamily="34" charset="0"/>
                <a:cs typeface="FedEx Sans" panose="020B0603020203020204" pitchFamily="34" charset="0"/>
              </a:rPr>
              <a:t> </a:t>
            </a:r>
            <a:r>
              <a:rPr sz="1400" b="1" spc="-10" dirty="0">
                <a:solidFill>
                  <a:srgbClr val="4D148C"/>
                </a:solidFill>
                <a:latin typeface="FedEx Sans" panose="020B0603020203020204" pitchFamily="34" charset="0"/>
                <a:ea typeface="FedEx Sans" panose="020B0603020203020204" pitchFamily="34" charset="0"/>
                <a:cs typeface="FedEx Sans" panose="020B0603020203020204" pitchFamily="34" charset="0"/>
              </a:rPr>
              <a:t>Identifier</a:t>
            </a:r>
            <a:endParaRPr sz="1400" dirty="0">
              <a:latin typeface="FedEx Sans" panose="020B0603020203020204" pitchFamily="34" charset="0"/>
              <a:ea typeface="FedEx Sans" panose="020B0603020203020204" pitchFamily="34" charset="0"/>
              <a:cs typeface="FedEx Sans" panose="020B0603020203020204" pitchFamily="34" charset="0"/>
            </a:endParaRPr>
          </a:p>
          <a:p>
            <a:pPr marL="12700" marR="5080">
              <a:spcBef>
                <a:spcPts val="400"/>
              </a:spcBef>
            </a:pPr>
            <a:r>
              <a:rPr lang="en-US" sz="1400" dirty="0">
                <a:solidFill>
                  <a:srgbClr val="333333"/>
                </a:solidFill>
                <a:latin typeface="FedEx Sans" panose="020B0603020203020204" pitchFamily="34" charset="0"/>
                <a:ea typeface="FedEx Sans" panose="020B0603020203020204" pitchFamily="34" charset="0"/>
                <a:cs typeface="FedEx Sans" panose="020B0603020203020204" pitchFamily="34" charset="0"/>
              </a:rPr>
              <a:t>The model, part or style number assigned by the manufacturer.</a:t>
            </a:r>
            <a:endParaRPr sz="1400" dirty="0">
              <a:latin typeface="FedEx Sans" panose="020B0603020203020204" pitchFamily="34" charset="0"/>
              <a:ea typeface="FedEx Sans" panose="020B0603020203020204" pitchFamily="34" charset="0"/>
              <a:cs typeface="FedEx Sans" panose="020B0603020203020204" pitchFamily="34" charset="0"/>
            </a:endParaRPr>
          </a:p>
        </p:txBody>
      </p:sp>
      <p:grpSp>
        <p:nvGrpSpPr>
          <p:cNvPr id="26" name="object 26">
            <a:extLst>
              <a:ext uri="{FF2B5EF4-FFF2-40B4-BE49-F238E27FC236}">
                <a16:creationId xmlns:a16="http://schemas.microsoft.com/office/drawing/2014/main" id="{961884AC-6537-C981-7879-1809D0959A56}"/>
              </a:ext>
            </a:extLst>
          </p:cNvPr>
          <p:cNvGrpSpPr/>
          <p:nvPr/>
        </p:nvGrpSpPr>
        <p:grpSpPr>
          <a:xfrm>
            <a:off x="6389468" y="2184332"/>
            <a:ext cx="581822" cy="579906"/>
            <a:chOff x="3852903" y="3515366"/>
            <a:chExt cx="628650" cy="628650"/>
          </a:xfrm>
        </p:grpSpPr>
        <p:sp>
          <p:nvSpPr>
            <p:cNvPr id="27" name="object 27">
              <a:extLst>
                <a:ext uri="{FF2B5EF4-FFF2-40B4-BE49-F238E27FC236}">
                  <a16:creationId xmlns:a16="http://schemas.microsoft.com/office/drawing/2014/main" id="{2A2D98AE-5A47-05E2-DC81-E7D684168864}"/>
                </a:ext>
              </a:extLst>
            </p:cNvPr>
            <p:cNvSpPr/>
            <p:nvPr/>
          </p:nvSpPr>
          <p:spPr>
            <a:xfrm>
              <a:off x="3852903" y="3515366"/>
              <a:ext cx="628650" cy="628650"/>
            </a:xfrm>
            <a:custGeom>
              <a:avLst/>
              <a:gdLst/>
              <a:ahLst/>
              <a:cxnLst/>
              <a:rect l="l" t="t" r="r" b="b"/>
              <a:pathLst>
                <a:path w="628650" h="628650">
                  <a:moveTo>
                    <a:pt x="314096" y="0"/>
                  </a:moveTo>
                  <a:lnTo>
                    <a:pt x="267681" y="3405"/>
                  </a:lnTo>
                  <a:lnTo>
                    <a:pt x="223381" y="13298"/>
                  </a:lnTo>
                  <a:lnTo>
                    <a:pt x="181681" y="29193"/>
                  </a:lnTo>
                  <a:lnTo>
                    <a:pt x="143068" y="50603"/>
                  </a:lnTo>
                  <a:lnTo>
                    <a:pt x="108026" y="77044"/>
                  </a:lnTo>
                  <a:lnTo>
                    <a:pt x="77043" y="108028"/>
                  </a:lnTo>
                  <a:lnTo>
                    <a:pt x="50603" y="143071"/>
                  </a:lnTo>
                  <a:lnTo>
                    <a:pt x="29193" y="181686"/>
                  </a:lnTo>
                  <a:lnTo>
                    <a:pt x="13298" y="223388"/>
                  </a:lnTo>
                  <a:lnTo>
                    <a:pt x="3405" y="267691"/>
                  </a:lnTo>
                  <a:lnTo>
                    <a:pt x="0" y="314109"/>
                  </a:lnTo>
                  <a:lnTo>
                    <a:pt x="3405" y="360523"/>
                  </a:lnTo>
                  <a:lnTo>
                    <a:pt x="13298" y="404823"/>
                  </a:lnTo>
                  <a:lnTo>
                    <a:pt x="29193" y="446523"/>
                  </a:lnTo>
                  <a:lnTo>
                    <a:pt x="50603" y="485137"/>
                  </a:lnTo>
                  <a:lnTo>
                    <a:pt x="77043" y="520178"/>
                  </a:lnTo>
                  <a:lnTo>
                    <a:pt x="108026" y="551162"/>
                  </a:lnTo>
                  <a:lnTo>
                    <a:pt x="143068" y="577602"/>
                  </a:lnTo>
                  <a:lnTo>
                    <a:pt x="181681" y="599012"/>
                  </a:lnTo>
                  <a:lnTo>
                    <a:pt x="223381" y="614906"/>
                  </a:lnTo>
                  <a:lnTo>
                    <a:pt x="267681" y="624799"/>
                  </a:lnTo>
                  <a:lnTo>
                    <a:pt x="314096" y="628205"/>
                  </a:lnTo>
                  <a:lnTo>
                    <a:pt x="360510" y="624799"/>
                  </a:lnTo>
                  <a:lnTo>
                    <a:pt x="404811" y="614906"/>
                  </a:lnTo>
                  <a:lnTo>
                    <a:pt x="446510" y="599012"/>
                  </a:lnTo>
                  <a:lnTo>
                    <a:pt x="485124" y="577602"/>
                  </a:lnTo>
                  <a:lnTo>
                    <a:pt x="520166" y="551162"/>
                  </a:lnTo>
                  <a:lnTo>
                    <a:pt x="551149" y="520178"/>
                  </a:lnTo>
                  <a:lnTo>
                    <a:pt x="577589" y="485137"/>
                  </a:lnTo>
                  <a:lnTo>
                    <a:pt x="598999" y="446523"/>
                  </a:lnTo>
                  <a:lnTo>
                    <a:pt x="614894" y="404823"/>
                  </a:lnTo>
                  <a:lnTo>
                    <a:pt x="624787" y="360523"/>
                  </a:lnTo>
                  <a:lnTo>
                    <a:pt x="628192" y="314109"/>
                  </a:lnTo>
                  <a:lnTo>
                    <a:pt x="624787" y="267691"/>
                  </a:lnTo>
                  <a:lnTo>
                    <a:pt x="614894" y="223388"/>
                  </a:lnTo>
                  <a:lnTo>
                    <a:pt x="598999" y="181686"/>
                  </a:lnTo>
                  <a:lnTo>
                    <a:pt x="577589" y="143071"/>
                  </a:lnTo>
                  <a:lnTo>
                    <a:pt x="551149" y="108028"/>
                  </a:lnTo>
                  <a:lnTo>
                    <a:pt x="520166" y="77044"/>
                  </a:lnTo>
                  <a:lnTo>
                    <a:pt x="485124" y="50603"/>
                  </a:lnTo>
                  <a:lnTo>
                    <a:pt x="446510" y="29193"/>
                  </a:lnTo>
                  <a:lnTo>
                    <a:pt x="404811" y="13298"/>
                  </a:lnTo>
                  <a:lnTo>
                    <a:pt x="360510" y="3405"/>
                  </a:lnTo>
                  <a:lnTo>
                    <a:pt x="314096" y="0"/>
                  </a:lnTo>
                  <a:close/>
                </a:path>
              </a:pathLst>
            </a:custGeom>
            <a:solidFill>
              <a:srgbClr val="F6F6F6"/>
            </a:solidFill>
          </p:spPr>
          <p:txBody>
            <a:bodyPr wrap="square" lIns="0" tIns="0" rIns="0" bIns="0" rtlCol="0"/>
            <a:lstStyle/>
            <a:p>
              <a:endParaRPr/>
            </a:p>
          </p:txBody>
        </p:sp>
        <p:pic>
          <p:nvPicPr>
            <p:cNvPr id="28" name="object 28">
              <a:extLst>
                <a:ext uri="{FF2B5EF4-FFF2-40B4-BE49-F238E27FC236}">
                  <a16:creationId xmlns:a16="http://schemas.microsoft.com/office/drawing/2014/main" id="{301DDFE8-2371-9F95-7AFB-C1BE29CE7942}"/>
                </a:ext>
              </a:extLst>
            </p:cNvPr>
            <p:cNvPicPr/>
            <p:nvPr/>
          </p:nvPicPr>
          <p:blipFill>
            <a:blip r:embed="rId9" cstate="print"/>
            <a:stretch>
              <a:fillRect/>
            </a:stretch>
          </p:blipFill>
          <p:spPr>
            <a:xfrm>
              <a:off x="4107966" y="3746539"/>
              <a:ext cx="115887" cy="163410"/>
            </a:xfrm>
            <a:prstGeom prst="rect">
              <a:avLst/>
            </a:prstGeom>
          </p:spPr>
        </p:pic>
        <p:sp>
          <p:nvSpPr>
            <p:cNvPr id="29" name="object 29">
              <a:extLst>
                <a:ext uri="{FF2B5EF4-FFF2-40B4-BE49-F238E27FC236}">
                  <a16:creationId xmlns:a16="http://schemas.microsoft.com/office/drawing/2014/main" id="{5B0F2863-981D-DAD1-351B-6085A1C3834B}"/>
                </a:ext>
              </a:extLst>
            </p:cNvPr>
            <p:cNvSpPr/>
            <p:nvPr/>
          </p:nvSpPr>
          <p:spPr>
            <a:xfrm>
              <a:off x="3962149" y="3624618"/>
              <a:ext cx="410209" cy="410209"/>
            </a:xfrm>
            <a:custGeom>
              <a:avLst/>
              <a:gdLst/>
              <a:ahLst/>
              <a:cxnLst/>
              <a:rect l="l" t="t" r="r" b="b"/>
              <a:pathLst>
                <a:path w="410210" h="410210">
                  <a:moveTo>
                    <a:pt x="204850" y="0"/>
                  </a:moveTo>
                  <a:lnTo>
                    <a:pt x="157877" y="5410"/>
                  </a:lnTo>
                  <a:lnTo>
                    <a:pt x="114759" y="20822"/>
                  </a:lnTo>
                  <a:lnTo>
                    <a:pt x="76723" y="45004"/>
                  </a:lnTo>
                  <a:lnTo>
                    <a:pt x="45000" y="76729"/>
                  </a:lnTo>
                  <a:lnTo>
                    <a:pt x="20819" y="114764"/>
                  </a:lnTo>
                  <a:lnTo>
                    <a:pt x="5409" y="157881"/>
                  </a:lnTo>
                  <a:lnTo>
                    <a:pt x="0" y="204851"/>
                  </a:lnTo>
                  <a:lnTo>
                    <a:pt x="5409" y="251824"/>
                  </a:lnTo>
                  <a:lnTo>
                    <a:pt x="20819" y="294942"/>
                  </a:lnTo>
                  <a:lnTo>
                    <a:pt x="45000" y="332978"/>
                  </a:lnTo>
                  <a:lnTo>
                    <a:pt x="76723" y="364701"/>
                  </a:lnTo>
                  <a:lnTo>
                    <a:pt x="114759" y="388882"/>
                  </a:lnTo>
                  <a:lnTo>
                    <a:pt x="157877" y="404292"/>
                  </a:lnTo>
                  <a:lnTo>
                    <a:pt x="204850" y="409702"/>
                  </a:lnTo>
                  <a:lnTo>
                    <a:pt x="251820" y="404292"/>
                  </a:lnTo>
                  <a:lnTo>
                    <a:pt x="267385" y="398729"/>
                  </a:lnTo>
                  <a:lnTo>
                    <a:pt x="204850" y="398729"/>
                  </a:lnTo>
                  <a:lnTo>
                    <a:pt x="160397" y="393608"/>
                  </a:lnTo>
                  <a:lnTo>
                    <a:pt x="119589" y="379022"/>
                  </a:lnTo>
                  <a:lnTo>
                    <a:pt x="83591" y="356135"/>
                  </a:lnTo>
                  <a:lnTo>
                    <a:pt x="53566" y="326110"/>
                  </a:lnTo>
                  <a:lnTo>
                    <a:pt x="30679" y="290112"/>
                  </a:lnTo>
                  <a:lnTo>
                    <a:pt x="16093" y="249304"/>
                  </a:lnTo>
                  <a:lnTo>
                    <a:pt x="10972" y="204851"/>
                  </a:lnTo>
                  <a:lnTo>
                    <a:pt x="16093" y="160397"/>
                  </a:lnTo>
                  <a:lnTo>
                    <a:pt x="30679" y="119589"/>
                  </a:lnTo>
                  <a:lnTo>
                    <a:pt x="53566" y="83591"/>
                  </a:lnTo>
                  <a:lnTo>
                    <a:pt x="83591" y="53566"/>
                  </a:lnTo>
                  <a:lnTo>
                    <a:pt x="119589" y="30679"/>
                  </a:lnTo>
                  <a:lnTo>
                    <a:pt x="160397" y="16093"/>
                  </a:lnTo>
                  <a:lnTo>
                    <a:pt x="204850" y="10972"/>
                  </a:lnTo>
                  <a:lnTo>
                    <a:pt x="267381" y="10972"/>
                  </a:lnTo>
                  <a:lnTo>
                    <a:pt x="251820" y="5410"/>
                  </a:lnTo>
                  <a:lnTo>
                    <a:pt x="204850" y="0"/>
                  </a:lnTo>
                  <a:close/>
                </a:path>
                <a:path w="410210" h="410210">
                  <a:moveTo>
                    <a:pt x="267381" y="10972"/>
                  </a:moveTo>
                  <a:lnTo>
                    <a:pt x="204850" y="10972"/>
                  </a:lnTo>
                  <a:lnTo>
                    <a:pt x="249304" y="16093"/>
                  </a:lnTo>
                  <a:lnTo>
                    <a:pt x="290112" y="30679"/>
                  </a:lnTo>
                  <a:lnTo>
                    <a:pt x="326110" y="53566"/>
                  </a:lnTo>
                  <a:lnTo>
                    <a:pt x="356135" y="83591"/>
                  </a:lnTo>
                  <a:lnTo>
                    <a:pt x="379022" y="119589"/>
                  </a:lnTo>
                  <a:lnTo>
                    <a:pt x="393608" y="160397"/>
                  </a:lnTo>
                  <a:lnTo>
                    <a:pt x="398729" y="204851"/>
                  </a:lnTo>
                  <a:lnTo>
                    <a:pt x="393608" y="249304"/>
                  </a:lnTo>
                  <a:lnTo>
                    <a:pt x="379022" y="290112"/>
                  </a:lnTo>
                  <a:lnTo>
                    <a:pt x="356135" y="326110"/>
                  </a:lnTo>
                  <a:lnTo>
                    <a:pt x="326110" y="356135"/>
                  </a:lnTo>
                  <a:lnTo>
                    <a:pt x="290112" y="379022"/>
                  </a:lnTo>
                  <a:lnTo>
                    <a:pt x="249304" y="393608"/>
                  </a:lnTo>
                  <a:lnTo>
                    <a:pt x="204850" y="398729"/>
                  </a:lnTo>
                  <a:lnTo>
                    <a:pt x="267385" y="398729"/>
                  </a:lnTo>
                  <a:lnTo>
                    <a:pt x="332972" y="364701"/>
                  </a:lnTo>
                  <a:lnTo>
                    <a:pt x="364697" y="332978"/>
                  </a:lnTo>
                  <a:lnTo>
                    <a:pt x="388879" y="294942"/>
                  </a:lnTo>
                  <a:lnTo>
                    <a:pt x="404291" y="251824"/>
                  </a:lnTo>
                  <a:lnTo>
                    <a:pt x="409701" y="204851"/>
                  </a:lnTo>
                  <a:lnTo>
                    <a:pt x="404291" y="157881"/>
                  </a:lnTo>
                  <a:lnTo>
                    <a:pt x="388879" y="114764"/>
                  </a:lnTo>
                  <a:lnTo>
                    <a:pt x="364697" y="76729"/>
                  </a:lnTo>
                  <a:lnTo>
                    <a:pt x="332972" y="45004"/>
                  </a:lnTo>
                  <a:lnTo>
                    <a:pt x="294937" y="20822"/>
                  </a:lnTo>
                  <a:lnTo>
                    <a:pt x="267381" y="10972"/>
                  </a:lnTo>
                  <a:close/>
                </a:path>
              </a:pathLst>
            </a:custGeom>
            <a:solidFill>
              <a:srgbClr val="4D148C"/>
            </a:solidFill>
          </p:spPr>
          <p:txBody>
            <a:bodyPr wrap="square" lIns="0" tIns="0" rIns="0" bIns="0" rtlCol="0"/>
            <a:lstStyle/>
            <a:p>
              <a:endParaRPr/>
            </a:p>
          </p:txBody>
        </p:sp>
      </p:grpSp>
      <p:grpSp>
        <p:nvGrpSpPr>
          <p:cNvPr id="30" name="object 30">
            <a:extLst>
              <a:ext uri="{FF2B5EF4-FFF2-40B4-BE49-F238E27FC236}">
                <a16:creationId xmlns:a16="http://schemas.microsoft.com/office/drawing/2014/main" id="{AB42156E-CAE6-AF5A-EAB7-F6ECCDF8B479}"/>
              </a:ext>
            </a:extLst>
          </p:cNvPr>
          <p:cNvGrpSpPr/>
          <p:nvPr/>
        </p:nvGrpSpPr>
        <p:grpSpPr>
          <a:xfrm>
            <a:off x="9740927" y="1744746"/>
            <a:ext cx="581822" cy="582891"/>
            <a:chOff x="6206544" y="3271539"/>
            <a:chExt cx="628650" cy="628650"/>
          </a:xfrm>
        </p:grpSpPr>
        <p:sp>
          <p:nvSpPr>
            <p:cNvPr id="31" name="object 31">
              <a:extLst>
                <a:ext uri="{FF2B5EF4-FFF2-40B4-BE49-F238E27FC236}">
                  <a16:creationId xmlns:a16="http://schemas.microsoft.com/office/drawing/2014/main" id="{99EC368F-7A64-4083-D042-DB3E8C317E7F}"/>
                </a:ext>
              </a:extLst>
            </p:cNvPr>
            <p:cNvSpPr/>
            <p:nvPr/>
          </p:nvSpPr>
          <p:spPr>
            <a:xfrm>
              <a:off x="6206544" y="3271539"/>
              <a:ext cx="628650" cy="628650"/>
            </a:xfrm>
            <a:custGeom>
              <a:avLst/>
              <a:gdLst/>
              <a:ahLst/>
              <a:cxnLst/>
              <a:rect l="l" t="t" r="r" b="b"/>
              <a:pathLst>
                <a:path w="628650" h="628650">
                  <a:moveTo>
                    <a:pt x="314096" y="0"/>
                  </a:moveTo>
                  <a:lnTo>
                    <a:pt x="267681" y="3405"/>
                  </a:lnTo>
                  <a:lnTo>
                    <a:pt x="223381" y="13298"/>
                  </a:lnTo>
                  <a:lnTo>
                    <a:pt x="181681" y="29193"/>
                  </a:lnTo>
                  <a:lnTo>
                    <a:pt x="143068" y="50603"/>
                  </a:lnTo>
                  <a:lnTo>
                    <a:pt x="108026" y="77044"/>
                  </a:lnTo>
                  <a:lnTo>
                    <a:pt x="77043" y="108028"/>
                  </a:lnTo>
                  <a:lnTo>
                    <a:pt x="50603" y="143071"/>
                  </a:lnTo>
                  <a:lnTo>
                    <a:pt x="29193" y="181686"/>
                  </a:lnTo>
                  <a:lnTo>
                    <a:pt x="13298" y="223388"/>
                  </a:lnTo>
                  <a:lnTo>
                    <a:pt x="3405" y="267691"/>
                  </a:lnTo>
                  <a:lnTo>
                    <a:pt x="0" y="314109"/>
                  </a:lnTo>
                  <a:lnTo>
                    <a:pt x="3405" y="360523"/>
                  </a:lnTo>
                  <a:lnTo>
                    <a:pt x="13298" y="404823"/>
                  </a:lnTo>
                  <a:lnTo>
                    <a:pt x="29193" y="446523"/>
                  </a:lnTo>
                  <a:lnTo>
                    <a:pt x="50603" y="485137"/>
                  </a:lnTo>
                  <a:lnTo>
                    <a:pt x="77043" y="520178"/>
                  </a:lnTo>
                  <a:lnTo>
                    <a:pt x="108026" y="551162"/>
                  </a:lnTo>
                  <a:lnTo>
                    <a:pt x="143068" y="577602"/>
                  </a:lnTo>
                  <a:lnTo>
                    <a:pt x="181681" y="599012"/>
                  </a:lnTo>
                  <a:lnTo>
                    <a:pt x="223381" y="614906"/>
                  </a:lnTo>
                  <a:lnTo>
                    <a:pt x="267681" y="624799"/>
                  </a:lnTo>
                  <a:lnTo>
                    <a:pt x="314096" y="628205"/>
                  </a:lnTo>
                  <a:lnTo>
                    <a:pt x="360510" y="624799"/>
                  </a:lnTo>
                  <a:lnTo>
                    <a:pt x="404811" y="614906"/>
                  </a:lnTo>
                  <a:lnTo>
                    <a:pt x="446510" y="599012"/>
                  </a:lnTo>
                  <a:lnTo>
                    <a:pt x="485124" y="577602"/>
                  </a:lnTo>
                  <a:lnTo>
                    <a:pt x="520166" y="551162"/>
                  </a:lnTo>
                  <a:lnTo>
                    <a:pt x="551149" y="520178"/>
                  </a:lnTo>
                  <a:lnTo>
                    <a:pt x="577589" y="485137"/>
                  </a:lnTo>
                  <a:lnTo>
                    <a:pt x="598999" y="446523"/>
                  </a:lnTo>
                  <a:lnTo>
                    <a:pt x="614894" y="404823"/>
                  </a:lnTo>
                  <a:lnTo>
                    <a:pt x="624787" y="360523"/>
                  </a:lnTo>
                  <a:lnTo>
                    <a:pt x="628192" y="314109"/>
                  </a:lnTo>
                  <a:lnTo>
                    <a:pt x="624787" y="267691"/>
                  </a:lnTo>
                  <a:lnTo>
                    <a:pt x="614894" y="223388"/>
                  </a:lnTo>
                  <a:lnTo>
                    <a:pt x="598999" y="181686"/>
                  </a:lnTo>
                  <a:lnTo>
                    <a:pt x="577589" y="143071"/>
                  </a:lnTo>
                  <a:lnTo>
                    <a:pt x="551149" y="108028"/>
                  </a:lnTo>
                  <a:lnTo>
                    <a:pt x="520166" y="77044"/>
                  </a:lnTo>
                  <a:lnTo>
                    <a:pt x="485124" y="50603"/>
                  </a:lnTo>
                  <a:lnTo>
                    <a:pt x="446510" y="29193"/>
                  </a:lnTo>
                  <a:lnTo>
                    <a:pt x="404811" y="13298"/>
                  </a:lnTo>
                  <a:lnTo>
                    <a:pt x="360510" y="3405"/>
                  </a:lnTo>
                  <a:lnTo>
                    <a:pt x="314096" y="0"/>
                  </a:lnTo>
                  <a:close/>
                </a:path>
              </a:pathLst>
            </a:custGeom>
            <a:solidFill>
              <a:srgbClr val="F6F6F6"/>
            </a:solidFill>
          </p:spPr>
          <p:txBody>
            <a:bodyPr wrap="square" lIns="0" tIns="0" rIns="0" bIns="0" rtlCol="0"/>
            <a:lstStyle/>
            <a:p>
              <a:endParaRPr/>
            </a:p>
          </p:txBody>
        </p:sp>
        <p:pic>
          <p:nvPicPr>
            <p:cNvPr id="32" name="object 32">
              <a:extLst>
                <a:ext uri="{FF2B5EF4-FFF2-40B4-BE49-F238E27FC236}">
                  <a16:creationId xmlns:a16="http://schemas.microsoft.com/office/drawing/2014/main" id="{7F630F77-CA99-1587-BD07-B7713C0DEA6F}"/>
                </a:ext>
              </a:extLst>
            </p:cNvPr>
            <p:cNvPicPr/>
            <p:nvPr/>
          </p:nvPicPr>
          <p:blipFill>
            <a:blip r:embed="rId10" cstate="print"/>
            <a:stretch>
              <a:fillRect/>
            </a:stretch>
          </p:blipFill>
          <p:spPr>
            <a:xfrm>
              <a:off x="6461482" y="3502705"/>
              <a:ext cx="114960" cy="166700"/>
            </a:xfrm>
            <a:prstGeom prst="rect">
              <a:avLst/>
            </a:prstGeom>
          </p:spPr>
        </p:pic>
        <p:sp>
          <p:nvSpPr>
            <p:cNvPr id="33" name="object 33">
              <a:extLst>
                <a:ext uri="{FF2B5EF4-FFF2-40B4-BE49-F238E27FC236}">
                  <a16:creationId xmlns:a16="http://schemas.microsoft.com/office/drawing/2014/main" id="{C9BA86B8-CCD8-6A7D-3B2F-A7AC9FA050BA}"/>
                </a:ext>
              </a:extLst>
            </p:cNvPr>
            <p:cNvSpPr/>
            <p:nvPr/>
          </p:nvSpPr>
          <p:spPr>
            <a:xfrm>
              <a:off x="6315790" y="3380790"/>
              <a:ext cx="410209" cy="410209"/>
            </a:xfrm>
            <a:custGeom>
              <a:avLst/>
              <a:gdLst/>
              <a:ahLst/>
              <a:cxnLst/>
              <a:rect l="l" t="t" r="r" b="b"/>
              <a:pathLst>
                <a:path w="410209" h="410210">
                  <a:moveTo>
                    <a:pt x="204850" y="0"/>
                  </a:moveTo>
                  <a:lnTo>
                    <a:pt x="157881" y="5410"/>
                  </a:lnTo>
                  <a:lnTo>
                    <a:pt x="114764" y="20822"/>
                  </a:lnTo>
                  <a:lnTo>
                    <a:pt x="76729" y="45004"/>
                  </a:lnTo>
                  <a:lnTo>
                    <a:pt x="45004" y="76729"/>
                  </a:lnTo>
                  <a:lnTo>
                    <a:pt x="20822" y="114764"/>
                  </a:lnTo>
                  <a:lnTo>
                    <a:pt x="5410" y="157881"/>
                  </a:lnTo>
                  <a:lnTo>
                    <a:pt x="0" y="204851"/>
                  </a:lnTo>
                  <a:lnTo>
                    <a:pt x="5410" y="251824"/>
                  </a:lnTo>
                  <a:lnTo>
                    <a:pt x="20822" y="294942"/>
                  </a:lnTo>
                  <a:lnTo>
                    <a:pt x="45004" y="332978"/>
                  </a:lnTo>
                  <a:lnTo>
                    <a:pt x="76729" y="364701"/>
                  </a:lnTo>
                  <a:lnTo>
                    <a:pt x="114764" y="388882"/>
                  </a:lnTo>
                  <a:lnTo>
                    <a:pt x="157881" y="404292"/>
                  </a:lnTo>
                  <a:lnTo>
                    <a:pt x="204850" y="409702"/>
                  </a:lnTo>
                  <a:lnTo>
                    <a:pt x="251824" y="404292"/>
                  </a:lnTo>
                  <a:lnTo>
                    <a:pt x="267389" y="398729"/>
                  </a:lnTo>
                  <a:lnTo>
                    <a:pt x="204850" y="398729"/>
                  </a:lnTo>
                  <a:lnTo>
                    <a:pt x="160397" y="393608"/>
                  </a:lnTo>
                  <a:lnTo>
                    <a:pt x="119589" y="379022"/>
                  </a:lnTo>
                  <a:lnTo>
                    <a:pt x="83591" y="356135"/>
                  </a:lnTo>
                  <a:lnTo>
                    <a:pt x="53566" y="326110"/>
                  </a:lnTo>
                  <a:lnTo>
                    <a:pt x="30679" y="290112"/>
                  </a:lnTo>
                  <a:lnTo>
                    <a:pt x="16093" y="249304"/>
                  </a:lnTo>
                  <a:lnTo>
                    <a:pt x="10972" y="204851"/>
                  </a:lnTo>
                  <a:lnTo>
                    <a:pt x="16093" y="160397"/>
                  </a:lnTo>
                  <a:lnTo>
                    <a:pt x="30679" y="119589"/>
                  </a:lnTo>
                  <a:lnTo>
                    <a:pt x="53566" y="83591"/>
                  </a:lnTo>
                  <a:lnTo>
                    <a:pt x="83591" y="53566"/>
                  </a:lnTo>
                  <a:lnTo>
                    <a:pt x="119589" y="30679"/>
                  </a:lnTo>
                  <a:lnTo>
                    <a:pt x="160397" y="16093"/>
                  </a:lnTo>
                  <a:lnTo>
                    <a:pt x="204850" y="10972"/>
                  </a:lnTo>
                  <a:lnTo>
                    <a:pt x="267386" y="10972"/>
                  </a:lnTo>
                  <a:lnTo>
                    <a:pt x="251824" y="5410"/>
                  </a:lnTo>
                  <a:lnTo>
                    <a:pt x="204850" y="0"/>
                  </a:lnTo>
                  <a:close/>
                </a:path>
                <a:path w="410209" h="410210">
                  <a:moveTo>
                    <a:pt x="267386" y="10972"/>
                  </a:moveTo>
                  <a:lnTo>
                    <a:pt x="204850" y="10972"/>
                  </a:lnTo>
                  <a:lnTo>
                    <a:pt x="249304" y="16093"/>
                  </a:lnTo>
                  <a:lnTo>
                    <a:pt x="290112" y="30679"/>
                  </a:lnTo>
                  <a:lnTo>
                    <a:pt x="326110" y="53566"/>
                  </a:lnTo>
                  <a:lnTo>
                    <a:pt x="356135" y="83591"/>
                  </a:lnTo>
                  <a:lnTo>
                    <a:pt x="379022" y="119589"/>
                  </a:lnTo>
                  <a:lnTo>
                    <a:pt x="393608" y="160397"/>
                  </a:lnTo>
                  <a:lnTo>
                    <a:pt x="398729" y="204851"/>
                  </a:lnTo>
                  <a:lnTo>
                    <a:pt x="393608" y="249304"/>
                  </a:lnTo>
                  <a:lnTo>
                    <a:pt x="379022" y="290112"/>
                  </a:lnTo>
                  <a:lnTo>
                    <a:pt x="356135" y="326110"/>
                  </a:lnTo>
                  <a:lnTo>
                    <a:pt x="326110" y="356135"/>
                  </a:lnTo>
                  <a:lnTo>
                    <a:pt x="290112" y="379022"/>
                  </a:lnTo>
                  <a:lnTo>
                    <a:pt x="249304" y="393608"/>
                  </a:lnTo>
                  <a:lnTo>
                    <a:pt x="204850" y="398729"/>
                  </a:lnTo>
                  <a:lnTo>
                    <a:pt x="267389" y="398729"/>
                  </a:lnTo>
                  <a:lnTo>
                    <a:pt x="332978" y="364701"/>
                  </a:lnTo>
                  <a:lnTo>
                    <a:pt x="364701" y="332978"/>
                  </a:lnTo>
                  <a:lnTo>
                    <a:pt x="388882" y="294942"/>
                  </a:lnTo>
                  <a:lnTo>
                    <a:pt x="404292" y="251824"/>
                  </a:lnTo>
                  <a:lnTo>
                    <a:pt x="409701" y="204851"/>
                  </a:lnTo>
                  <a:lnTo>
                    <a:pt x="404292" y="157881"/>
                  </a:lnTo>
                  <a:lnTo>
                    <a:pt x="388882" y="114764"/>
                  </a:lnTo>
                  <a:lnTo>
                    <a:pt x="364701" y="76729"/>
                  </a:lnTo>
                  <a:lnTo>
                    <a:pt x="332978" y="45004"/>
                  </a:lnTo>
                  <a:lnTo>
                    <a:pt x="294942" y="20822"/>
                  </a:lnTo>
                  <a:lnTo>
                    <a:pt x="267386" y="10972"/>
                  </a:lnTo>
                  <a:close/>
                </a:path>
              </a:pathLst>
            </a:custGeom>
            <a:solidFill>
              <a:srgbClr val="4D148C"/>
            </a:solidFill>
          </p:spPr>
          <p:txBody>
            <a:bodyPr wrap="square" lIns="0" tIns="0" rIns="0" bIns="0" rtlCol="0"/>
            <a:lstStyle/>
            <a:p>
              <a:endParaRPr/>
            </a:p>
          </p:txBody>
        </p:sp>
      </p:grpSp>
      <p:sp>
        <p:nvSpPr>
          <p:cNvPr id="34" name="object 34">
            <a:extLst>
              <a:ext uri="{FF2B5EF4-FFF2-40B4-BE49-F238E27FC236}">
                <a16:creationId xmlns:a16="http://schemas.microsoft.com/office/drawing/2014/main" id="{C855103F-9DD7-DEC5-F786-8FEB570DF6A4}"/>
              </a:ext>
            </a:extLst>
          </p:cNvPr>
          <p:cNvSpPr txBox="1"/>
          <p:nvPr/>
        </p:nvSpPr>
        <p:spPr>
          <a:xfrm>
            <a:off x="642946" y="1848086"/>
            <a:ext cx="3054826" cy="259045"/>
          </a:xfrm>
          <a:prstGeom prst="rect">
            <a:avLst/>
          </a:prstGeom>
        </p:spPr>
        <p:txBody>
          <a:bodyPr vert="horz" wrap="square" lIns="0" tIns="12700" rIns="0" bIns="0" rtlCol="0">
            <a:spAutoFit/>
          </a:bodyPr>
          <a:lstStyle/>
          <a:p>
            <a:pPr marL="12700">
              <a:lnSpc>
                <a:spcPct val="100000"/>
              </a:lnSpc>
              <a:spcBef>
                <a:spcPts val="100"/>
              </a:spcBef>
            </a:pPr>
            <a:r>
              <a:rPr lang="en-US" sz="1600" b="1" dirty="0">
                <a:solidFill>
                  <a:srgbClr val="4D148C"/>
                </a:solidFill>
                <a:latin typeface="FedEx Sans"/>
                <a:cs typeface="FedEx Sans"/>
              </a:rPr>
              <a:t>S</a:t>
            </a:r>
            <a:r>
              <a:rPr sz="1600" b="1" dirty="0">
                <a:solidFill>
                  <a:srgbClr val="4D148C"/>
                </a:solidFill>
                <a:latin typeface="FedEx Sans"/>
                <a:cs typeface="FedEx Sans"/>
              </a:rPr>
              <a:t>hippers</a:t>
            </a:r>
            <a:r>
              <a:rPr sz="1600" b="1" spc="-20" dirty="0">
                <a:solidFill>
                  <a:srgbClr val="4D148C"/>
                </a:solidFill>
                <a:latin typeface="FedEx Sans"/>
                <a:cs typeface="FedEx Sans"/>
              </a:rPr>
              <a:t> </a:t>
            </a:r>
            <a:r>
              <a:rPr sz="1600" b="1" dirty="0">
                <a:solidFill>
                  <a:srgbClr val="4D148C"/>
                </a:solidFill>
                <a:latin typeface="FedEx Sans"/>
                <a:cs typeface="FedEx Sans"/>
              </a:rPr>
              <a:t>must</a:t>
            </a:r>
            <a:r>
              <a:rPr sz="1600" b="1" spc="-20" dirty="0">
                <a:solidFill>
                  <a:srgbClr val="4D148C"/>
                </a:solidFill>
                <a:latin typeface="FedEx Sans"/>
                <a:cs typeface="FedEx Sans"/>
              </a:rPr>
              <a:t> </a:t>
            </a:r>
            <a:r>
              <a:rPr sz="1600" b="1" spc="-10" dirty="0">
                <a:solidFill>
                  <a:srgbClr val="4D148C"/>
                </a:solidFill>
                <a:latin typeface="FedEx Sans"/>
                <a:cs typeface="FedEx Sans"/>
              </a:rPr>
              <a:t>provide:</a:t>
            </a:r>
            <a:endParaRPr sz="1600" dirty="0">
              <a:latin typeface="FedEx Sans"/>
              <a:cs typeface="FedEx Sans"/>
            </a:endParaRPr>
          </a:p>
        </p:txBody>
      </p:sp>
      <p:sp>
        <p:nvSpPr>
          <p:cNvPr id="45" name="object 25">
            <a:extLst>
              <a:ext uri="{FF2B5EF4-FFF2-40B4-BE49-F238E27FC236}">
                <a16:creationId xmlns:a16="http://schemas.microsoft.com/office/drawing/2014/main" id="{6738520D-4D5D-4C2F-BC9C-E363583468BC}"/>
              </a:ext>
            </a:extLst>
          </p:cNvPr>
          <p:cNvSpPr txBox="1"/>
          <p:nvPr/>
        </p:nvSpPr>
        <p:spPr>
          <a:xfrm>
            <a:off x="824920" y="2808239"/>
            <a:ext cx="2764544" cy="1146468"/>
          </a:xfrm>
          <a:prstGeom prst="rect">
            <a:avLst/>
          </a:prstGeom>
        </p:spPr>
        <p:txBody>
          <a:bodyPr vert="horz" wrap="square" lIns="0" tIns="12700" rIns="0" bIns="0" rtlCol="0">
            <a:spAutoFit/>
          </a:bodyPr>
          <a:lstStyle/>
          <a:p>
            <a:pPr marL="12700" marR="5080">
              <a:spcBef>
                <a:spcPts val="400"/>
              </a:spcBef>
            </a:pPr>
            <a:r>
              <a:rPr lang="en-US" sz="1400" b="1" dirty="0">
                <a:solidFill>
                  <a:schemeClr val="tx2"/>
                </a:solidFill>
                <a:latin typeface="FedEx Sans" panose="020B0603020203020204" pitchFamily="34" charset="0"/>
                <a:ea typeface="FedEx Sans" panose="020B0603020203020204" pitchFamily="34" charset="0"/>
                <a:cs typeface="FedEx Sans" panose="020B0603020203020204" pitchFamily="34" charset="0"/>
              </a:rPr>
              <a:t>M-PID</a:t>
            </a:r>
          </a:p>
          <a:p>
            <a:pPr marL="12700" marR="5080">
              <a:spcBef>
                <a:spcPts val="400"/>
              </a:spcBef>
            </a:pPr>
            <a:r>
              <a:rPr lang="en-US" sz="1400" b="1" dirty="0">
                <a:solidFill>
                  <a:schemeClr val="tx2"/>
                </a:solidFill>
                <a:latin typeface="FedEx Sans" panose="020B0603020203020204" pitchFamily="34" charset="0"/>
                <a:ea typeface="FedEx Sans" panose="020B0603020203020204" pitchFamily="34" charset="0"/>
                <a:cs typeface="FedEx Sans" panose="020B0603020203020204" pitchFamily="34" charset="0"/>
              </a:rPr>
              <a:t>Merchant Product Identifier</a:t>
            </a:r>
          </a:p>
          <a:p>
            <a:pPr marL="12700" marR="5080">
              <a:spcBef>
                <a:spcPts val="400"/>
              </a:spcBef>
            </a:pPr>
            <a:r>
              <a:rPr lang="en-US" sz="1300" dirty="0">
                <a:latin typeface="FedEx Sans" panose="020B0603020203020204" pitchFamily="34" charset="0"/>
                <a:ea typeface="FedEx Sans" panose="020B0603020203020204" pitchFamily="34" charset="0"/>
                <a:cs typeface="FedEx Sans" panose="020B0603020203020204" pitchFamily="34" charset="0"/>
              </a:rPr>
              <a:t>Your </a:t>
            </a:r>
            <a:r>
              <a:rPr lang="en-US" sz="1300">
                <a:latin typeface="FedEx Sans" panose="020B0603020203020204" pitchFamily="34" charset="0"/>
                <a:ea typeface="FedEx Sans" panose="020B0603020203020204" pitchFamily="34" charset="0"/>
                <a:cs typeface="FedEx Sans" panose="020B0603020203020204" pitchFamily="34" charset="0"/>
              </a:rPr>
              <a:t>own SKU </a:t>
            </a:r>
            <a:r>
              <a:rPr lang="en-US" sz="1300" dirty="0">
                <a:latin typeface="FedEx Sans" panose="020B0603020203020204" pitchFamily="34" charset="0"/>
                <a:ea typeface="FedEx Sans" panose="020B0603020203020204" pitchFamily="34" charset="0"/>
                <a:cs typeface="FedEx Sans" panose="020B0603020203020204" pitchFamily="34" charset="0"/>
              </a:rPr>
              <a:t>or product code used to identify the product in your catalogue.</a:t>
            </a:r>
          </a:p>
        </p:txBody>
      </p:sp>
      <p:sp>
        <p:nvSpPr>
          <p:cNvPr id="9" name="Oval 8">
            <a:extLst>
              <a:ext uri="{FF2B5EF4-FFF2-40B4-BE49-F238E27FC236}">
                <a16:creationId xmlns:a16="http://schemas.microsoft.com/office/drawing/2014/main" id="{E8D6C5C5-3B18-711B-F86E-9087BBBB4333}"/>
              </a:ext>
            </a:extLst>
          </p:cNvPr>
          <p:cNvSpPr/>
          <p:nvPr/>
        </p:nvSpPr>
        <p:spPr>
          <a:xfrm>
            <a:off x="10069367" y="236125"/>
            <a:ext cx="355600" cy="355600"/>
          </a:xfrm>
          <a:prstGeom prst="ellipse">
            <a:avLst/>
          </a:prstGeom>
          <a:no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solidFill>
                  <a:schemeClr val="tx2"/>
                </a:solidFill>
                <a:latin typeface="+mj-lt"/>
              </a:rPr>
              <a:t>2</a:t>
            </a:r>
          </a:p>
        </p:txBody>
      </p:sp>
      <p:sp>
        <p:nvSpPr>
          <p:cNvPr id="3" name="TextBox 2">
            <a:extLst>
              <a:ext uri="{FF2B5EF4-FFF2-40B4-BE49-F238E27FC236}">
                <a16:creationId xmlns:a16="http://schemas.microsoft.com/office/drawing/2014/main" id="{7D58ED3F-3F0A-249D-3E81-0670BCBABCA6}"/>
              </a:ext>
            </a:extLst>
          </p:cNvPr>
          <p:cNvSpPr txBox="1"/>
          <p:nvPr/>
        </p:nvSpPr>
        <p:spPr>
          <a:xfrm>
            <a:off x="735411" y="3990102"/>
            <a:ext cx="2962361" cy="1107996"/>
          </a:xfrm>
          <a:prstGeom prst="rect">
            <a:avLst/>
          </a:prstGeom>
          <a:noFill/>
        </p:spPr>
        <p:txBody>
          <a:bodyPr wrap="square">
            <a:spAutoFit/>
          </a:bodyPr>
          <a:lstStyle/>
          <a:p>
            <a:r>
              <a:rPr lang="en-US" sz="1400" b="1" i="1" dirty="0">
                <a:solidFill>
                  <a:schemeClr val="bg2"/>
                </a:solidFill>
                <a:latin typeface="FedEx Sans" panose="020B0603020203020204" pitchFamily="34" charset="0"/>
                <a:ea typeface="FedEx Sans" panose="020B0603020203020204" pitchFamily="34" charset="0"/>
                <a:cs typeface="FedEx Sans" panose="020B0603020203020204" pitchFamily="34" charset="0"/>
              </a:rPr>
              <a:t>Where to find it: </a:t>
            </a:r>
          </a:p>
          <a:p>
            <a:pPr marL="285750" indent="-285750">
              <a:buFont typeface="Arial" panose="020B0604020202020204" pitchFamily="34" charset="0"/>
              <a:buChar char="•"/>
            </a:pPr>
            <a:r>
              <a:rPr lang="en-US" sz="1300" dirty="0">
                <a:latin typeface="FedEx Sans" panose="020B0603020203020204" pitchFamily="34" charset="0"/>
                <a:ea typeface="FedEx Sans" panose="020B0603020203020204" pitchFamily="34" charset="0"/>
                <a:cs typeface="FedEx Sans" panose="020B0603020203020204" pitchFamily="34" charset="0"/>
              </a:rPr>
              <a:t>In the merchant’s ERP or inventory system</a:t>
            </a:r>
          </a:p>
          <a:p>
            <a:pPr marL="285750" indent="-285750">
              <a:buFont typeface="Arial" panose="020B0604020202020204" pitchFamily="34" charset="0"/>
              <a:buChar char="•"/>
            </a:pPr>
            <a:r>
              <a:rPr lang="en-US" sz="1300" dirty="0">
                <a:latin typeface="FedEx Sans" panose="020B0603020203020204" pitchFamily="34" charset="0"/>
                <a:ea typeface="FedEx Sans" panose="020B0603020203020204" pitchFamily="34" charset="0"/>
                <a:cs typeface="FedEx Sans" panose="020B0603020203020204" pitchFamily="34" charset="0"/>
              </a:rPr>
              <a:t>E-commerce or marketplace system</a:t>
            </a:r>
          </a:p>
        </p:txBody>
      </p:sp>
      <p:sp>
        <p:nvSpPr>
          <p:cNvPr id="8" name="TextBox 7">
            <a:extLst>
              <a:ext uri="{FF2B5EF4-FFF2-40B4-BE49-F238E27FC236}">
                <a16:creationId xmlns:a16="http://schemas.microsoft.com/office/drawing/2014/main" id="{9D725F36-A783-087B-F21E-3A836808E66A}"/>
              </a:ext>
            </a:extLst>
          </p:cNvPr>
          <p:cNvSpPr txBox="1"/>
          <p:nvPr/>
        </p:nvSpPr>
        <p:spPr>
          <a:xfrm>
            <a:off x="3878175" y="3879931"/>
            <a:ext cx="3107817" cy="1308050"/>
          </a:xfrm>
          <a:prstGeom prst="rect">
            <a:avLst/>
          </a:prstGeom>
          <a:noFill/>
        </p:spPr>
        <p:txBody>
          <a:bodyPr wrap="square">
            <a:spAutoFit/>
          </a:bodyPr>
          <a:lstStyle/>
          <a:p>
            <a:r>
              <a:rPr lang="en-US" sz="1400" b="1" i="1" dirty="0">
                <a:solidFill>
                  <a:schemeClr val="bg2"/>
                </a:solidFill>
                <a:latin typeface="FedEx Sans" panose="020B0603020203020204" pitchFamily="34" charset="0"/>
                <a:ea typeface="FedEx Sans" panose="020B0603020203020204" pitchFamily="34" charset="0"/>
                <a:cs typeface="FedEx Sans" panose="020B0603020203020204" pitchFamily="34" charset="0"/>
              </a:rPr>
              <a:t>Where to find it: </a:t>
            </a:r>
          </a:p>
          <a:p>
            <a:pPr marL="285750" indent="-285750">
              <a:buFont typeface="Arial" panose="020B0604020202020204" pitchFamily="34" charset="0"/>
              <a:buChar char="•"/>
            </a:pPr>
            <a:r>
              <a:rPr lang="en-US" sz="1300" dirty="0">
                <a:latin typeface="FedEx Sans" panose="020B0603020203020204" pitchFamily="34" charset="0"/>
                <a:ea typeface="FedEx Sans" panose="020B0603020203020204" pitchFamily="34" charset="0"/>
                <a:cs typeface="FedEx Sans" panose="020B0603020203020204" pitchFamily="34" charset="0"/>
              </a:rPr>
              <a:t>On product label or packaging</a:t>
            </a:r>
          </a:p>
          <a:p>
            <a:pPr marL="285750" indent="-285750">
              <a:buFont typeface="Arial" panose="020B0604020202020204" pitchFamily="34" charset="0"/>
              <a:buChar char="•"/>
            </a:pPr>
            <a:r>
              <a:rPr lang="en-US" sz="1300" dirty="0">
                <a:latin typeface="FedEx Sans" panose="020B0603020203020204" pitchFamily="34" charset="0"/>
                <a:ea typeface="FedEx Sans" panose="020B0603020203020204" pitchFamily="34" charset="0"/>
                <a:cs typeface="FedEx Sans" panose="020B0603020203020204" pitchFamily="34" charset="0"/>
              </a:rPr>
              <a:t>In supplier catalogues or product datasheets</a:t>
            </a:r>
          </a:p>
          <a:p>
            <a:pPr marL="285750" indent="-285750">
              <a:buFont typeface="Arial" panose="020B0604020202020204" pitchFamily="34" charset="0"/>
              <a:buChar char="•"/>
            </a:pPr>
            <a:r>
              <a:rPr lang="en-US" sz="1300" dirty="0">
                <a:latin typeface="FedEx Sans" panose="020B0603020203020204" pitchFamily="34" charset="0"/>
                <a:ea typeface="FedEx Sans" panose="020B0603020203020204" pitchFamily="34" charset="0"/>
                <a:cs typeface="FedEx Sans" panose="020B0603020203020204" pitchFamily="34" charset="0"/>
              </a:rPr>
              <a:t>Provided by distributor or wholesaler if applicable</a:t>
            </a:r>
          </a:p>
        </p:txBody>
      </p:sp>
      <p:sp>
        <p:nvSpPr>
          <p:cNvPr id="15" name="TextBox 14">
            <a:extLst>
              <a:ext uri="{FF2B5EF4-FFF2-40B4-BE49-F238E27FC236}">
                <a16:creationId xmlns:a16="http://schemas.microsoft.com/office/drawing/2014/main" id="{D98126A6-E0A9-8B98-AE85-752B4962AC8B}"/>
              </a:ext>
            </a:extLst>
          </p:cNvPr>
          <p:cNvSpPr txBox="1"/>
          <p:nvPr/>
        </p:nvSpPr>
        <p:spPr>
          <a:xfrm>
            <a:off x="7136491" y="4002135"/>
            <a:ext cx="2912447" cy="1308050"/>
          </a:xfrm>
          <a:prstGeom prst="rect">
            <a:avLst/>
          </a:prstGeom>
          <a:noFill/>
        </p:spPr>
        <p:txBody>
          <a:bodyPr wrap="square">
            <a:spAutoFit/>
          </a:bodyPr>
          <a:lstStyle/>
          <a:p>
            <a:r>
              <a:rPr lang="en-US" sz="1400" b="1" i="1" dirty="0">
                <a:solidFill>
                  <a:schemeClr val="bg2"/>
                </a:solidFill>
                <a:latin typeface="FedEx Sans" panose="020B0603020203020204" pitchFamily="34" charset="0"/>
                <a:ea typeface="FedEx Sans" panose="020B0603020203020204" pitchFamily="34" charset="0"/>
                <a:cs typeface="FedEx Sans" panose="020B0603020203020204" pitchFamily="34" charset="0"/>
              </a:rPr>
              <a:t>Where to find it: </a:t>
            </a:r>
          </a:p>
          <a:p>
            <a:pPr marL="285750" indent="-285750">
              <a:buFont typeface="Arial" panose="020B0604020202020204" pitchFamily="34" charset="0"/>
              <a:buChar char="•"/>
            </a:pPr>
            <a:r>
              <a:rPr lang="en-US" sz="1300" dirty="0">
                <a:latin typeface="FedEx Sans" panose="020B0603020203020204" pitchFamily="34" charset="0"/>
                <a:ea typeface="FedEx Sans" panose="020B0603020203020204" pitchFamily="34" charset="0"/>
                <a:cs typeface="FedEx Sans" panose="020B0603020203020204" pitchFamily="34" charset="0"/>
              </a:rPr>
              <a:t>On or under the barcode</a:t>
            </a:r>
          </a:p>
          <a:p>
            <a:pPr marL="285750" indent="-285750">
              <a:buFont typeface="Arial" panose="020B0604020202020204" pitchFamily="34" charset="0"/>
              <a:buChar char="•"/>
            </a:pPr>
            <a:r>
              <a:rPr lang="en-US" sz="1300" dirty="0">
                <a:latin typeface="FedEx Sans" panose="020B0603020203020204" pitchFamily="34" charset="0"/>
                <a:ea typeface="FedEx Sans" panose="020B0603020203020204" pitchFamily="34" charset="0"/>
                <a:cs typeface="FedEx Sans" panose="020B0603020203020204" pitchFamily="34" charset="0"/>
              </a:rPr>
              <a:t>In a GS1 registry / barcode database </a:t>
            </a:r>
          </a:p>
          <a:p>
            <a:pPr marL="285750" indent="-285750">
              <a:buFont typeface="Arial" panose="020B0604020202020204" pitchFamily="34" charset="0"/>
              <a:buChar char="•"/>
            </a:pPr>
            <a:r>
              <a:rPr lang="en-US" sz="1300" dirty="0">
                <a:latin typeface="FedEx Sans" panose="020B0603020203020204" pitchFamily="34" charset="0"/>
                <a:ea typeface="FedEx Sans" panose="020B0603020203020204" pitchFamily="34" charset="0"/>
                <a:cs typeface="FedEx Sans" panose="020B0603020203020204" pitchFamily="34" charset="0"/>
              </a:rPr>
              <a:t>In retailer listing information on marketplaces</a:t>
            </a:r>
          </a:p>
        </p:txBody>
      </p:sp>
      <p:sp>
        <p:nvSpPr>
          <p:cNvPr id="37" name="TextBox 36">
            <a:extLst>
              <a:ext uri="{FF2B5EF4-FFF2-40B4-BE49-F238E27FC236}">
                <a16:creationId xmlns:a16="http://schemas.microsoft.com/office/drawing/2014/main" id="{9C2B9B82-E025-8918-F8FE-FE8DBB568EA7}"/>
              </a:ext>
            </a:extLst>
          </p:cNvPr>
          <p:cNvSpPr txBox="1"/>
          <p:nvPr/>
        </p:nvSpPr>
        <p:spPr>
          <a:xfrm>
            <a:off x="786646" y="5162929"/>
            <a:ext cx="2279034" cy="707886"/>
          </a:xfrm>
          <a:prstGeom prst="rect">
            <a:avLst/>
          </a:prstGeom>
          <a:noFill/>
        </p:spPr>
        <p:txBody>
          <a:bodyPr wrap="square">
            <a:spAutoFit/>
          </a:bodyPr>
          <a:lstStyle/>
          <a:p>
            <a:r>
              <a:rPr lang="en-US" sz="1400" b="1" i="1" dirty="0">
                <a:solidFill>
                  <a:schemeClr val="accent4">
                    <a:lumMod val="50000"/>
                  </a:schemeClr>
                </a:solidFill>
                <a:latin typeface="FedEx Sans" panose="020B0603020203020204" pitchFamily="34" charset="0"/>
                <a:ea typeface="FedEx Sans" panose="020B0603020203020204" pitchFamily="34" charset="0"/>
                <a:cs typeface="FedEx Sans" panose="020B0603020203020204" pitchFamily="34" charset="0"/>
              </a:rPr>
              <a:t>ID examples: </a:t>
            </a:r>
          </a:p>
          <a:p>
            <a:pPr marL="285750" indent="-285750">
              <a:buFont typeface="Arial" panose="020B0604020202020204" pitchFamily="34" charset="0"/>
              <a:buChar char="•"/>
            </a:pPr>
            <a:r>
              <a:rPr lang="en-US" sz="1300" dirty="0">
                <a:latin typeface="FedEx Sans" panose="020B0603020203020204" pitchFamily="34" charset="0"/>
                <a:ea typeface="FedEx Sans" panose="020B0603020203020204" pitchFamily="34" charset="0"/>
                <a:cs typeface="FedEx Sans" panose="020B0603020203020204" pitchFamily="34" charset="0"/>
              </a:rPr>
              <a:t>SKU-4853</a:t>
            </a:r>
          </a:p>
          <a:p>
            <a:pPr marL="285750" indent="-285750">
              <a:buFont typeface="Arial" panose="020B0604020202020204" pitchFamily="34" charset="0"/>
              <a:buChar char="•"/>
            </a:pPr>
            <a:r>
              <a:rPr lang="en-US" sz="1300" dirty="0">
                <a:latin typeface="FedEx Sans" panose="020B0603020203020204" pitchFamily="34" charset="0"/>
                <a:ea typeface="FedEx Sans" panose="020B0603020203020204" pitchFamily="34" charset="0"/>
                <a:cs typeface="FedEx Sans" panose="020B0603020203020204" pitchFamily="34" charset="0"/>
              </a:rPr>
              <a:t>TOTE-WHITE-01</a:t>
            </a:r>
          </a:p>
        </p:txBody>
      </p:sp>
      <p:sp>
        <p:nvSpPr>
          <p:cNvPr id="42" name="TextBox 41">
            <a:extLst>
              <a:ext uri="{FF2B5EF4-FFF2-40B4-BE49-F238E27FC236}">
                <a16:creationId xmlns:a16="http://schemas.microsoft.com/office/drawing/2014/main" id="{BD289FFC-46D2-8CD4-56E3-442BB904FE12}"/>
              </a:ext>
            </a:extLst>
          </p:cNvPr>
          <p:cNvSpPr txBox="1"/>
          <p:nvPr/>
        </p:nvSpPr>
        <p:spPr>
          <a:xfrm>
            <a:off x="3886853" y="5168188"/>
            <a:ext cx="3032703" cy="1308050"/>
          </a:xfrm>
          <a:prstGeom prst="rect">
            <a:avLst/>
          </a:prstGeom>
          <a:noFill/>
        </p:spPr>
        <p:txBody>
          <a:bodyPr wrap="square">
            <a:spAutoFit/>
          </a:bodyPr>
          <a:lstStyle/>
          <a:p>
            <a:r>
              <a:rPr lang="en-US" sz="1400" b="1" i="1" dirty="0">
                <a:solidFill>
                  <a:schemeClr val="accent4">
                    <a:lumMod val="50000"/>
                  </a:schemeClr>
                </a:solidFill>
                <a:latin typeface="FedEx Sans" panose="020B0603020203020204" pitchFamily="34" charset="0"/>
                <a:ea typeface="FedEx Sans" panose="020B0603020203020204" pitchFamily="34" charset="0"/>
                <a:cs typeface="FedEx Sans" panose="020B0603020203020204" pitchFamily="34" charset="0"/>
              </a:rPr>
              <a:t>ID examples: </a:t>
            </a:r>
          </a:p>
          <a:p>
            <a:pPr marL="285750" indent="-285750">
              <a:buFont typeface="Arial" panose="020B0604020202020204" pitchFamily="34" charset="0"/>
              <a:buChar char="•"/>
            </a:pPr>
            <a:r>
              <a:rPr lang="en-US" sz="1300" dirty="0">
                <a:latin typeface="FedEx Sans" panose="020B0603020203020204" pitchFamily="34" charset="0"/>
                <a:ea typeface="FedEx Sans" panose="020B0603020203020204" pitchFamily="34" charset="0"/>
                <a:cs typeface="FedEx Sans" panose="020B0603020203020204" pitchFamily="34" charset="0"/>
              </a:rPr>
              <a:t>[MANUFACTURER NAME]-FKS453</a:t>
            </a:r>
          </a:p>
          <a:p>
            <a:pPr marL="285750" indent="-285750">
              <a:buFont typeface="Arial" panose="020B0604020202020204" pitchFamily="34" charset="0"/>
              <a:buChar char="•"/>
            </a:pPr>
            <a:r>
              <a:rPr lang="en-US" sz="1300" dirty="0">
                <a:latin typeface="FedEx Sans" panose="020B0603020203020204" pitchFamily="34" charset="0"/>
                <a:ea typeface="FedEx Sans" panose="020B0603020203020204" pitchFamily="34" charset="0"/>
                <a:cs typeface="FedEx Sans" panose="020B0603020203020204" pitchFamily="34" charset="0"/>
              </a:rPr>
              <a:t>[MANUFACTURER NAME]-[PRODUCT NAME]-</a:t>
            </a:r>
          </a:p>
          <a:p>
            <a:pPr marL="285750" indent="-285750">
              <a:buFont typeface="Arial" panose="020B0604020202020204" pitchFamily="34" charset="0"/>
              <a:buChar char="•"/>
            </a:pPr>
            <a:r>
              <a:rPr lang="en-US" sz="1300" dirty="0">
                <a:latin typeface="FedEx Sans" panose="020B0603020203020204" pitchFamily="34" charset="0"/>
                <a:ea typeface="FedEx Sans" panose="020B0603020203020204" pitchFamily="34" charset="0"/>
                <a:cs typeface="FedEx Sans" panose="020B0603020203020204" pitchFamily="34" charset="0"/>
              </a:rPr>
              <a:t>BLACK02</a:t>
            </a:r>
          </a:p>
        </p:txBody>
      </p:sp>
      <p:sp>
        <p:nvSpPr>
          <p:cNvPr id="44" name="TextBox 43">
            <a:extLst>
              <a:ext uri="{FF2B5EF4-FFF2-40B4-BE49-F238E27FC236}">
                <a16:creationId xmlns:a16="http://schemas.microsoft.com/office/drawing/2014/main" id="{08B23307-F08A-DF63-62DD-8333C3AFF1A1}"/>
              </a:ext>
            </a:extLst>
          </p:cNvPr>
          <p:cNvSpPr txBox="1"/>
          <p:nvPr/>
        </p:nvSpPr>
        <p:spPr>
          <a:xfrm>
            <a:off x="7149528" y="5323759"/>
            <a:ext cx="2848800" cy="954107"/>
          </a:xfrm>
          <a:prstGeom prst="rect">
            <a:avLst/>
          </a:prstGeom>
          <a:noFill/>
        </p:spPr>
        <p:txBody>
          <a:bodyPr wrap="square">
            <a:spAutoFit/>
          </a:bodyPr>
          <a:lstStyle/>
          <a:p>
            <a:r>
              <a:rPr lang="en-US" sz="1400" b="1" i="1" dirty="0">
                <a:solidFill>
                  <a:schemeClr val="accent4">
                    <a:lumMod val="50000"/>
                  </a:schemeClr>
                </a:solidFill>
                <a:latin typeface="FedEx Sans" panose="020B0603020203020204" pitchFamily="34" charset="0"/>
                <a:ea typeface="FedEx Sans" panose="020B0603020203020204" pitchFamily="34" charset="0"/>
                <a:cs typeface="FedEx Sans" panose="020B0603020203020204" pitchFamily="34" charset="0"/>
              </a:rPr>
              <a:t>ID examples: </a:t>
            </a:r>
          </a:p>
          <a:p>
            <a:pPr marL="285750" indent="-285750">
              <a:buFont typeface="Arial" panose="020B0604020202020204" pitchFamily="34" charset="0"/>
              <a:buChar char="•"/>
            </a:pPr>
            <a:r>
              <a:rPr lang="en-US" sz="1400" dirty="0"/>
              <a:t>GTIN barcode (e.g. EAN or UPC): 5012345678900</a:t>
            </a:r>
          </a:p>
          <a:p>
            <a:pPr marL="285750" indent="-285750">
              <a:buFont typeface="Arial" panose="020B0604020202020204" pitchFamily="34" charset="0"/>
              <a:buChar char="•"/>
            </a:pPr>
            <a:r>
              <a:rPr lang="en-US" sz="1400" dirty="0"/>
              <a:t>ISBN: 978-0-306-40615-7</a:t>
            </a:r>
            <a:endParaRPr lang="en-US" sz="1300" dirty="0">
              <a:latin typeface="FedEx Sans" panose="020B0603020203020204" pitchFamily="34" charset="0"/>
              <a:ea typeface="FedEx Sans" panose="020B0603020203020204" pitchFamily="34" charset="0"/>
              <a:cs typeface="FedEx Sans" panose="020B0603020203020204" pitchFamily="34" charset="0"/>
            </a:endParaRPr>
          </a:p>
        </p:txBody>
      </p:sp>
      <p:sp>
        <p:nvSpPr>
          <p:cNvPr id="5" name="TextBox 4">
            <a:extLst>
              <a:ext uri="{FF2B5EF4-FFF2-40B4-BE49-F238E27FC236}">
                <a16:creationId xmlns:a16="http://schemas.microsoft.com/office/drawing/2014/main" id="{4A5AC983-B696-1DF6-E1B7-04DDE3472379}"/>
              </a:ext>
            </a:extLst>
          </p:cNvPr>
          <p:cNvSpPr txBox="1"/>
          <p:nvPr/>
        </p:nvSpPr>
        <p:spPr>
          <a:xfrm>
            <a:off x="657379" y="6531304"/>
            <a:ext cx="9816998" cy="523220"/>
          </a:xfrm>
          <a:prstGeom prst="rect">
            <a:avLst/>
          </a:prstGeom>
          <a:noFill/>
        </p:spPr>
        <p:txBody>
          <a:bodyPr wrap="square">
            <a:spAutoFit/>
          </a:bodyPr>
          <a:lstStyle/>
          <a:p>
            <a:r>
              <a:rPr lang="en-US" sz="1400" dirty="0"/>
              <a:t>When adding a PID code to your shipment, each must be identified using the proper header (M-PID; NS-PID; S-PID) followed by the respective code</a:t>
            </a:r>
          </a:p>
        </p:txBody>
      </p:sp>
      <p:sp>
        <p:nvSpPr>
          <p:cNvPr id="11" name="object 34">
            <a:extLst>
              <a:ext uri="{FF2B5EF4-FFF2-40B4-BE49-F238E27FC236}">
                <a16:creationId xmlns:a16="http://schemas.microsoft.com/office/drawing/2014/main" id="{8AD12AB3-3914-6CDC-83AD-FA90641D2D89}"/>
              </a:ext>
            </a:extLst>
          </p:cNvPr>
          <p:cNvSpPr txBox="1"/>
          <p:nvPr/>
        </p:nvSpPr>
        <p:spPr>
          <a:xfrm>
            <a:off x="841578" y="2540834"/>
            <a:ext cx="1375013" cy="228268"/>
          </a:xfrm>
          <a:prstGeom prst="rect">
            <a:avLst/>
          </a:prstGeom>
        </p:spPr>
        <p:txBody>
          <a:bodyPr vert="horz" wrap="square" lIns="0" tIns="12700" rIns="0" bIns="0" rtlCol="0">
            <a:spAutoFit/>
          </a:bodyPr>
          <a:lstStyle/>
          <a:p>
            <a:pPr marL="12700">
              <a:lnSpc>
                <a:spcPct val="100000"/>
              </a:lnSpc>
              <a:spcBef>
                <a:spcPts val="100"/>
              </a:spcBef>
            </a:pPr>
            <a:r>
              <a:rPr lang="en-US" sz="1400" b="1" dirty="0">
                <a:solidFill>
                  <a:srgbClr val="FF0000"/>
                </a:solidFill>
                <a:latin typeface="FedEx Sans"/>
                <a:cs typeface="FedEx Sans"/>
              </a:rPr>
              <a:t>Mandatory</a:t>
            </a:r>
            <a:endParaRPr sz="1400" dirty="0">
              <a:solidFill>
                <a:srgbClr val="FF0000"/>
              </a:solidFill>
              <a:latin typeface="FedEx Sans"/>
              <a:cs typeface="FedEx Sans"/>
            </a:endParaRPr>
          </a:p>
        </p:txBody>
      </p:sp>
      <p:sp>
        <p:nvSpPr>
          <p:cNvPr id="36" name="object 34">
            <a:extLst>
              <a:ext uri="{FF2B5EF4-FFF2-40B4-BE49-F238E27FC236}">
                <a16:creationId xmlns:a16="http://schemas.microsoft.com/office/drawing/2014/main" id="{EAC6F7A6-13DB-A997-F93D-89E6B8C97A65}"/>
              </a:ext>
            </a:extLst>
          </p:cNvPr>
          <p:cNvSpPr txBox="1"/>
          <p:nvPr/>
        </p:nvSpPr>
        <p:spPr>
          <a:xfrm>
            <a:off x="3971687" y="2459900"/>
            <a:ext cx="1375013" cy="228268"/>
          </a:xfrm>
          <a:prstGeom prst="rect">
            <a:avLst/>
          </a:prstGeom>
        </p:spPr>
        <p:txBody>
          <a:bodyPr vert="horz" wrap="square" lIns="0" tIns="12700" rIns="0" bIns="0" rtlCol="0">
            <a:spAutoFit/>
          </a:bodyPr>
          <a:lstStyle/>
          <a:p>
            <a:pPr marL="12700">
              <a:lnSpc>
                <a:spcPct val="100000"/>
              </a:lnSpc>
              <a:spcBef>
                <a:spcPts val="100"/>
              </a:spcBef>
            </a:pPr>
            <a:r>
              <a:rPr lang="en-US" sz="1400" b="1" dirty="0">
                <a:solidFill>
                  <a:srgbClr val="FF0000"/>
                </a:solidFill>
                <a:latin typeface="FedEx Sans"/>
                <a:cs typeface="FedEx Sans"/>
              </a:rPr>
              <a:t>Mandatory</a:t>
            </a:r>
            <a:endParaRPr sz="1400" dirty="0">
              <a:solidFill>
                <a:srgbClr val="FF0000"/>
              </a:solidFill>
              <a:latin typeface="FedEx Sans"/>
              <a:cs typeface="FedEx Sans"/>
            </a:endParaRPr>
          </a:p>
        </p:txBody>
      </p:sp>
      <p:sp>
        <p:nvSpPr>
          <p:cNvPr id="39" name="object 34">
            <a:extLst>
              <a:ext uri="{FF2B5EF4-FFF2-40B4-BE49-F238E27FC236}">
                <a16:creationId xmlns:a16="http://schemas.microsoft.com/office/drawing/2014/main" id="{A8AE22E9-625F-2488-53CE-D979DF0AABA9}"/>
              </a:ext>
            </a:extLst>
          </p:cNvPr>
          <p:cNvSpPr txBox="1"/>
          <p:nvPr/>
        </p:nvSpPr>
        <p:spPr>
          <a:xfrm>
            <a:off x="7229699" y="2014319"/>
            <a:ext cx="1858401" cy="228268"/>
          </a:xfrm>
          <a:prstGeom prst="rect">
            <a:avLst/>
          </a:prstGeom>
        </p:spPr>
        <p:txBody>
          <a:bodyPr vert="horz" wrap="square" lIns="0" tIns="12700" rIns="0" bIns="0" rtlCol="0">
            <a:spAutoFit/>
          </a:bodyPr>
          <a:lstStyle/>
          <a:p>
            <a:pPr marL="12700">
              <a:lnSpc>
                <a:spcPct val="100000"/>
              </a:lnSpc>
              <a:spcBef>
                <a:spcPts val="100"/>
              </a:spcBef>
            </a:pPr>
            <a:r>
              <a:rPr lang="en-US" sz="1400" b="1" dirty="0">
                <a:solidFill>
                  <a:srgbClr val="FF0000"/>
                </a:solidFill>
                <a:latin typeface="FedEx Sans"/>
                <a:cs typeface="FedEx Sans"/>
              </a:rPr>
              <a:t>Mandatory</a:t>
            </a:r>
            <a:r>
              <a:rPr lang="en-US" sz="1400" b="1" i="1" dirty="0">
                <a:solidFill>
                  <a:srgbClr val="FF0000"/>
                </a:solidFill>
                <a:latin typeface="FedEx Sans"/>
                <a:cs typeface="FedEx Sans"/>
              </a:rPr>
              <a:t> if it exists</a:t>
            </a:r>
            <a:endParaRPr sz="1400" i="1" dirty="0">
              <a:solidFill>
                <a:srgbClr val="FF0000"/>
              </a:solidFill>
              <a:latin typeface="FedEx Sans"/>
              <a:cs typeface="FedEx Sans"/>
            </a:endParaRPr>
          </a:p>
        </p:txBody>
      </p:sp>
      <p:sp>
        <p:nvSpPr>
          <p:cNvPr id="47" name="Freeform 2">
            <a:extLst>
              <a:ext uri="{FF2B5EF4-FFF2-40B4-BE49-F238E27FC236}">
                <a16:creationId xmlns:a16="http://schemas.microsoft.com/office/drawing/2014/main" id="{3E3F1C26-4C60-3C0F-EF95-B0279F2D2F1F}"/>
              </a:ext>
            </a:extLst>
          </p:cNvPr>
          <p:cNvSpPr/>
          <p:nvPr/>
        </p:nvSpPr>
        <p:spPr>
          <a:xfrm>
            <a:off x="7158872" y="3645987"/>
            <a:ext cx="316282" cy="320979"/>
          </a:xfrm>
          <a:custGeom>
            <a:avLst/>
            <a:gdLst/>
            <a:ahLst/>
            <a:cxnLst/>
            <a:rect l="l" t="t" r="r" b="b"/>
            <a:pathLst>
              <a:path w="582753" h="582753">
                <a:moveTo>
                  <a:pt x="0" y="0"/>
                </a:moveTo>
                <a:lnTo>
                  <a:pt x="582753" y="0"/>
                </a:lnTo>
                <a:lnTo>
                  <a:pt x="582753" y="582753"/>
                </a:lnTo>
                <a:lnTo>
                  <a:pt x="0" y="582753"/>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49" name="TextBox 48">
            <a:extLst>
              <a:ext uri="{FF2B5EF4-FFF2-40B4-BE49-F238E27FC236}">
                <a16:creationId xmlns:a16="http://schemas.microsoft.com/office/drawing/2014/main" id="{65533B6A-640C-3C2A-DBF7-BEF1523970AA}"/>
              </a:ext>
            </a:extLst>
          </p:cNvPr>
          <p:cNvSpPr txBox="1"/>
          <p:nvPr/>
        </p:nvSpPr>
        <p:spPr>
          <a:xfrm>
            <a:off x="7475154" y="3692348"/>
            <a:ext cx="5680552" cy="307777"/>
          </a:xfrm>
          <a:prstGeom prst="rect">
            <a:avLst/>
          </a:prstGeom>
          <a:noFill/>
        </p:spPr>
        <p:txBody>
          <a:bodyPr wrap="square">
            <a:spAutoFit/>
          </a:bodyPr>
          <a:lstStyle/>
          <a:p>
            <a:r>
              <a:rPr lang="en-US" sz="1400" b="1" i="1" spc="-10" dirty="0">
                <a:latin typeface="FedEx Sans" panose="020B0603020203020204" pitchFamily="34" charset="0"/>
                <a:ea typeface="FedEx Sans" panose="020B0603020203020204" pitchFamily="34" charset="0"/>
                <a:cs typeface="FedEx Sans" panose="020B0603020203020204" pitchFamily="34" charset="0"/>
              </a:rPr>
              <a:t>If it does not exist, enter “No”.</a:t>
            </a:r>
            <a:endParaRPr lang="en-US" dirty="0"/>
          </a:p>
        </p:txBody>
      </p:sp>
    </p:spTree>
    <p:extLst>
      <p:ext uri="{BB962C8B-B14F-4D97-AF65-F5344CB8AC3E}">
        <p14:creationId xmlns:p14="http://schemas.microsoft.com/office/powerpoint/2010/main" val="2956265880"/>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33BD6-0926-BE84-F902-95A572095D23}"/>
            </a:ext>
          </a:extLst>
        </p:cNvPr>
        <p:cNvGrpSpPr/>
        <p:nvPr/>
      </p:nvGrpSpPr>
      <p:grpSpPr>
        <a:xfrm>
          <a:off x="0" y="0"/>
          <a:ext cx="0" cy="0"/>
          <a:chOff x="0" y="0"/>
          <a:chExt cx="0" cy="0"/>
        </a:xfrm>
      </p:grpSpPr>
      <p:pic>
        <p:nvPicPr>
          <p:cNvPr id="3" name="object 3">
            <a:extLst>
              <a:ext uri="{FF2B5EF4-FFF2-40B4-BE49-F238E27FC236}">
                <a16:creationId xmlns:a16="http://schemas.microsoft.com/office/drawing/2014/main" id="{E4AE14BF-3A15-5EB9-D87A-45EE02BC6BC6}"/>
              </a:ext>
            </a:extLst>
          </p:cNvPr>
          <p:cNvPicPr/>
          <p:nvPr/>
        </p:nvPicPr>
        <p:blipFill>
          <a:blip r:embed="rId3" cstate="print"/>
          <a:stretch>
            <a:fillRect/>
          </a:stretch>
        </p:blipFill>
        <p:spPr>
          <a:xfrm>
            <a:off x="453461" y="322125"/>
            <a:ext cx="3874972" cy="6590739"/>
          </a:xfrm>
          <a:prstGeom prst="rect">
            <a:avLst/>
          </a:prstGeom>
        </p:spPr>
      </p:pic>
      <p:sp>
        <p:nvSpPr>
          <p:cNvPr id="8" name="object 8">
            <a:extLst>
              <a:ext uri="{FF2B5EF4-FFF2-40B4-BE49-F238E27FC236}">
                <a16:creationId xmlns:a16="http://schemas.microsoft.com/office/drawing/2014/main" id="{0773C6AA-4E1A-9179-16BD-03DED0EE1D29}"/>
              </a:ext>
            </a:extLst>
          </p:cNvPr>
          <p:cNvSpPr/>
          <p:nvPr/>
        </p:nvSpPr>
        <p:spPr>
          <a:xfrm>
            <a:off x="4493198" y="6055141"/>
            <a:ext cx="5840773" cy="919835"/>
          </a:xfrm>
          <a:custGeom>
            <a:avLst/>
            <a:gdLst/>
            <a:ahLst/>
            <a:cxnLst/>
            <a:rect l="l" t="t" r="r" b="b"/>
            <a:pathLst>
              <a:path w="5095240" h="591184">
                <a:moveTo>
                  <a:pt x="5095240" y="590956"/>
                </a:moveTo>
                <a:lnTo>
                  <a:pt x="5095240" y="0"/>
                </a:lnTo>
                <a:lnTo>
                  <a:pt x="0" y="0"/>
                </a:lnTo>
                <a:lnTo>
                  <a:pt x="0" y="590956"/>
                </a:lnTo>
                <a:lnTo>
                  <a:pt x="5095240" y="590956"/>
                </a:lnTo>
                <a:close/>
              </a:path>
            </a:pathLst>
          </a:custGeom>
          <a:solidFill>
            <a:srgbClr val="F1F0F0"/>
          </a:solidFill>
        </p:spPr>
        <p:txBody>
          <a:bodyPr wrap="square" lIns="0" tIns="0" rIns="0" bIns="0" rtlCol="0"/>
          <a:lstStyle/>
          <a:p>
            <a:endParaRPr sz="1751"/>
          </a:p>
        </p:txBody>
      </p:sp>
      <p:sp>
        <p:nvSpPr>
          <p:cNvPr id="9" name="object 9">
            <a:extLst>
              <a:ext uri="{FF2B5EF4-FFF2-40B4-BE49-F238E27FC236}">
                <a16:creationId xmlns:a16="http://schemas.microsoft.com/office/drawing/2014/main" id="{1B3FBF50-3432-E32D-ABE1-CC46F6E54DFE}"/>
              </a:ext>
            </a:extLst>
          </p:cNvPr>
          <p:cNvSpPr/>
          <p:nvPr/>
        </p:nvSpPr>
        <p:spPr>
          <a:xfrm>
            <a:off x="4493198" y="4766551"/>
            <a:ext cx="5840774" cy="1145274"/>
          </a:xfrm>
          <a:custGeom>
            <a:avLst/>
            <a:gdLst/>
            <a:ahLst/>
            <a:cxnLst/>
            <a:rect l="l" t="t" r="r" b="b"/>
            <a:pathLst>
              <a:path w="5095240" h="695325">
                <a:moveTo>
                  <a:pt x="5095240" y="695109"/>
                </a:moveTo>
                <a:lnTo>
                  <a:pt x="5095240" y="0"/>
                </a:lnTo>
                <a:lnTo>
                  <a:pt x="0" y="0"/>
                </a:lnTo>
                <a:lnTo>
                  <a:pt x="0" y="695109"/>
                </a:lnTo>
                <a:lnTo>
                  <a:pt x="5095240" y="695109"/>
                </a:lnTo>
                <a:close/>
              </a:path>
            </a:pathLst>
          </a:custGeom>
          <a:solidFill>
            <a:srgbClr val="F1F0F0"/>
          </a:solidFill>
        </p:spPr>
        <p:txBody>
          <a:bodyPr wrap="square" lIns="0" tIns="0" rIns="0" bIns="0" rtlCol="0"/>
          <a:lstStyle/>
          <a:p>
            <a:endParaRPr sz="1751"/>
          </a:p>
        </p:txBody>
      </p:sp>
      <p:sp>
        <p:nvSpPr>
          <p:cNvPr id="18" name="object 18">
            <a:extLst>
              <a:ext uri="{FF2B5EF4-FFF2-40B4-BE49-F238E27FC236}">
                <a16:creationId xmlns:a16="http://schemas.microsoft.com/office/drawing/2014/main" id="{1C5C09F9-AFEC-D125-9A32-2A67CF912C16}"/>
              </a:ext>
            </a:extLst>
          </p:cNvPr>
          <p:cNvSpPr txBox="1">
            <a:spLocks noGrp="1"/>
          </p:cNvSpPr>
          <p:nvPr>
            <p:ph type="ftr" sz="quarter" idx="5"/>
          </p:nvPr>
        </p:nvSpPr>
        <p:spPr>
          <a:xfrm>
            <a:off x="7602201" y="7128498"/>
            <a:ext cx="2185034" cy="109220"/>
          </a:xfrm>
          <a:prstGeom prst="rect">
            <a:avLst/>
          </a:prstGeom>
        </p:spPr>
        <p:txBody>
          <a:bodyPr vert="horz" wrap="square" lIns="0" tIns="0" rIns="0" bIns="0" rtlCol="0">
            <a:spAutoFit/>
          </a:bodyPr>
          <a:lstStyle>
            <a:defPPr>
              <a:defRPr kern="0"/>
            </a:defPPr>
            <a:lvl1pPr>
              <a:defRPr sz="650" b="0" i="0">
                <a:solidFill>
                  <a:srgbClr val="8F9194"/>
                </a:solidFill>
                <a:latin typeface="FedEx Sans"/>
                <a:cs typeface="FedEx Sans"/>
              </a:defRPr>
            </a:lvl1pPr>
          </a:lstStyle>
          <a:p>
            <a:pPr marL="12357">
              <a:lnSpc>
                <a:spcPts val="696"/>
              </a:lnSpc>
            </a:pPr>
            <a:r>
              <a:rPr lang="en-US" dirty="0"/>
              <a:t>Information</a:t>
            </a:r>
            <a:r>
              <a:rPr lang="en-US" spc="5" dirty="0"/>
              <a:t> </a:t>
            </a:r>
            <a:r>
              <a:rPr lang="en-US" dirty="0"/>
              <a:t>is</a:t>
            </a:r>
            <a:r>
              <a:rPr lang="en-US" spc="10" dirty="0"/>
              <a:t> </a:t>
            </a:r>
            <a:r>
              <a:rPr lang="en-US" spc="-10" dirty="0"/>
              <a:t>accurate</a:t>
            </a:r>
            <a:r>
              <a:rPr lang="en-US" spc="5" dirty="0"/>
              <a:t> </a:t>
            </a:r>
            <a:r>
              <a:rPr lang="en-US" dirty="0"/>
              <a:t>and</a:t>
            </a:r>
            <a:r>
              <a:rPr lang="en-US" spc="10" dirty="0"/>
              <a:t> </a:t>
            </a:r>
            <a:r>
              <a:rPr lang="en-US" dirty="0"/>
              <a:t>valid</a:t>
            </a:r>
            <a:r>
              <a:rPr lang="en-US" spc="5" dirty="0"/>
              <a:t> </a:t>
            </a:r>
            <a:r>
              <a:rPr lang="en-US" dirty="0"/>
              <a:t>as</a:t>
            </a:r>
            <a:r>
              <a:rPr lang="en-US" spc="10" dirty="0"/>
              <a:t> </a:t>
            </a:r>
            <a:r>
              <a:rPr lang="en-US" dirty="0"/>
              <a:t>of</a:t>
            </a:r>
            <a:r>
              <a:rPr lang="en-US" spc="10" dirty="0"/>
              <a:t> </a:t>
            </a:r>
            <a:r>
              <a:rPr lang="en-US" dirty="0"/>
              <a:t>August</a:t>
            </a:r>
            <a:r>
              <a:rPr lang="en-US" spc="5" dirty="0"/>
              <a:t> </a:t>
            </a:r>
            <a:r>
              <a:rPr lang="en-US" dirty="0"/>
              <a:t>26,</a:t>
            </a:r>
            <a:r>
              <a:rPr lang="en-US" spc="10" dirty="0"/>
              <a:t> </a:t>
            </a:r>
            <a:r>
              <a:rPr lang="en-US" spc="-20" dirty="0"/>
              <a:t>2026</a:t>
            </a:r>
            <a:endParaRPr spc="-19" dirty="0"/>
          </a:p>
        </p:txBody>
      </p:sp>
      <p:sp>
        <p:nvSpPr>
          <p:cNvPr id="19" name="object 22" descr="$PPTXTitle">
            <a:extLst>
              <a:ext uri="{FF2B5EF4-FFF2-40B4-BE49-F238E27FC236}">
                <a16:creationId xmlns:a16="http://schemas.microsoft.com/office/drawing/2014/main" id="{7EEE0058-C757-E61D-6706-9EAFB64C501B}"/>
              </a:ext>
            </a:extLst>
          </p:cNvPr>
          <p:cNvSpPr txBox="1">
            <a:spLocks/>
          </p:cNvSpPr>
          <p:nvPr/>
        </p:nvSpPr>
        <p:spPr>
          <a:xfrm>
            <a:off x="4493198" y="322125"/>
            <a:ext cx="6252446" cy="530914"/>
          </a:xfrm>
          <a:prstGeom prst="rect">
            <a:avLst/>
          </a:prstGeom>
        </p:spPr>
        <p:txBody>
          <a:bodyPr vert="horz" wrap="square" lIns="0" tIns="55879" rIns="0" bIns="0" rtlCol="0">
            <a:spAutoFit/>
          </a:bodyPr>
          <a:lstStyle>
            <a:lvl1pPr algn="l" defTabSz="802020" rtl="0" eaLnBrk="1" latinLnBrk="0" hangingPunct="1">
              <a:lnSpc>
                <a:spcPct val="90000"/>
              </a:lnSpc>
              <a:spcBef>
                <a:spcPct val="0"/>
              </a:spcBef>
              <a:buNone/>
              <a:defRPr sz="3859" kern="1200">
                <a:solidFill>
                  <a:schemeClr val="tx1"/>
                </a:solidFill>
                <a:latin typeface="+mj-lt"/>
                <a:ea typeface="+mj-ea"/>
                <a:cs typeface="+mj-cs"/>
              </a:defRPr>
            </a:lvl1pPr>
          </a:lstStyle>
          <a:p>
            <a:pPr marL="12700" marR="5080">
              <a:lnSpc>
                <a:spcPts val="3700"/>
              </a:lnSpc>
              <a:spcBef>
                <a:spcPts val="439"/>
              </a:spcBef>
            </a:pPr>
            <a:r>
              <a:rPr lang="en-US" sz="3300" spc="-35" dirty="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Where should PIDs be added?</a:t>
            </a:r>
            <a:endParaRPr lang="en-US" sz="3300" spc="-50" dirty="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endParaRPr>
          </a:p>
        </p:txBody>
      </p:sp>
      <p:sp>
        <p:nvSpPr>
          <p:cNvPr id="21" name="object 23">
            <a:extLst>
              <a:ext uri="{FF2B5EF4-FFF2-40B4-BE49-F238E27FC236}">
                <a16:creationId xmlns:a16="http://schemas.microsoft.com/office/drawing/2014/main" id="{3EEABE4F-5706-F552-D40A-E73AD840BB4E}"/>
              </a:ext>
            </a:extLst>
          </p:cNvPr>
          <p:cNvSpPr txBox="1"/>
          <p:nvPr/>
        </p:nvSpPr>
        <p:spPr>
          <a:xfrm>
            <a:off x="4519733" y="959833"/>
            <a:ext cx="5840774" cy="3699924"/>
          </a:xfrm>
          <a:prstGeom prst="rect">
            <a:avLst/>
          </a:prstGeom>
        </p:spPr>
        <p:txBody>
          <a:bodyPr vert="horz" wrap="square" lIns="0" tIns="12700" rIns="0" bIns="0" rtlCol="0">
            <a:spAutoFit/>
          </a:bodyPr>
          <a:lstStyle/>
          <a:p>
            <a:pPr marL="25400" marR="17780">
              <a:lnSpc>
                <a:spcPct val="111100"/>
              </a:lnSpc>
              <a:spcBef>
                <a:spcPts val="565"/>
              </a:spcBef>
            </a:pPr>
            <a:r>
              <a:rPr lang="en-US" sz="1600" dirty="0">
                <a:solidFill>
                  <a:srgbClr val="333333"/>
                </a:solidFill>
                <a:latin typeface="FedEx Sans"/>
                <a:cs typeface="FedEx Sans"/>
              </a:rPr>
              <a:t>Product Identifiers (</a:t>
            </a:r>
            <a:r>
              <a:rPr sz="1600" dirty="0">
                <a:solidFill>
                  <a:srgbClr val="333333"/>
                </a:solidFill>
                <a:latin typeface="FedEx Sans"/>
                <a:cs typeface="FedEx Sans"/>
              </a:rPr>
              <a:t>PIDs</a:t>
            </a:r>
            <a:r>
              <a:rPr lang="en-US" sz="1600" dirty="0">
                <a:solidFill>
                  <a:srgbClr val="333333"/>
                </a:solidFill>
                <a:latin typeface="FedEx Sans"/>
                <a:cs typeface="FedEx Sans"/>
              </a:rPr>
              <a:t>)</a:t>
            </a:r>
            <a:r>
              <a:rPr sz="1600" spc="-25" dirty="0">
                <a:solidFill>
                  <a:srgbClr val="333333"/>
                </a:solidFill>
                <a:latin typeface="FedEx Sans"/>
                <a:cs typeface="FedEx Sans"/>
              </a:rPr>
              <a:t> </a:t>
            </a:r>
            <a:r>
              <a:rPr sz="1600" b="1" dirty="0">
                <a:solidFill>
                  <a:srgbClr val="333333"/>
                </a:solidFill>
                <a:latin typeface="FedEx Sans"/>
                <a:cs typeface="FedEx Sans"/>
              </a:rPr>
              <a:t>should</a:t>
            </a:r>
            <a:r>
              <a:rPr sz="1600" b="1" spc="-20" dirty="0">
                <a:solidFill>
                  <a:srgbClr val="333333"/>
                </a:solidFill>
                <a:latin typeface="FedEx Sans"/>
                <a:cs typeface="FedEx Sans"/>
              </a:rPr>
              <a:t> </a:t>
            </a:r>
            <a:r>
              <a:rPr lang="en-US" sz="1600" b="1" spc="-20" dirty="0">
                <a:solidFill>
                  <a:srgbClr val="333333"/>
                </a:solidFill>
                <a:latin typeface="FedEx Sans"/>
                <a:cs typeface="FedEx Sans"/>
              </a:rPr>
              <a:t>always </a:t>
            </a:r>
            <a:r>
              <a:rPr sz="1600" b="1" dirty="0">
                <a:solidFill>
                  <a:srgbClr val="333333"/>
                </a:solidFill>
                <a:latin typeface="FedEx Sans"/>
                <a:cs typeface="FedEx Sans"/>
              </a:rPr>
              <a:t>be</a:t>
            </a:r>
            <a:r>
              <a:rPr sz="1600" b="1" spc="-25" dirty="0">
                <a:solidFill>
                  <a:srgbClr val="333333"/>
                </a:solidFill>
                <a:latin typeface="FedEx Sans"/>
                <a:cs typeface="FedEx Sans"/>
              </a:rPr>
              <a:t> </a:t>
            </a:r>
            <a:r>
              <a:rPr sz="1600" b="1" dirty="0">
                <a:solidFill>
                  <a:srgbClr val="333333"/>
                </a:solidFill>
                <a:latin typeface="FedEx Sans"/>
                <a:cs typeface="FedEx Sans"/>
              </a:rPr>
              <a:t>provided</a:t>
            </a:r>
            <a:r>
              <a:rPr sz="1600" b="1" spc="-20" dirty="0">
                <a:solidFill>
                  <a:srgbClr val="333333"/>
                </a:solidFill>
                <a:latin typeface="FedEx Sans"/>
                <a:cs typeface="FedEx Sans"/>
              </a:rPr>
              <a:t> </a:t>
            </a:r>
            <a:r>
              <a:rPr sz="1600" b="1" dirty="0">
                <a:solidFill>
                  <a:srgbClr val="333333"/>
                </a:solidFill>
                <a:latin typeface="FedEx Sans"/>
                <a:cs typeface="FedEx Sans"/>
              </a:rPr>
              <a:t>through</a:t>
            </a:r>
            <a:r>
              <a:rPr sz="1600" b="1" spc="-20" dirty="0">
                <a:solidFill>
                  <a:srgbClr val="333333"/>
                </a:solidFill>
                <a:latin typeface="FedEx Sans"/>
                <a:cs typeface="FedEx Sans"/>
              </a:rPr>
              <a:t> </a:t>
            </a:r>
            <a:r>
              <a:rPr sz="1600" b="1" dirty="0">
                <a:solidFill>
                  <a:srgbClr val="333333"/>
                </a:solidFill>
                <a:latin typeface="FedEx Sans"/>
                <a:cs typeface="FedEx Sans"/>
              </a:rPr>
              <a:t>our</a:t>
            </a:r>
            <a:r>
              <a:rPr sz="1600" b="1" spc="-20" dirty="0">
                <a:solidFill>
                  <a:srgbClr val="333333"/>
                </a:solidFill>
                <a:latin typeface="FedEx Sans"/>
                <a:cs typeface="FedEx Sans"/>
              </a:rPr>
              <a:t> </a:t>
            </a:r>
            <a:r>
              <a:rPr lang="en-US" sz="1600" b="1" spc="-10" dirty="0">
                <a:solidFill>
                  <a:srgbClr val="333333"/>
                </a:solidFill>
                <a:latin typeface="FedEx Sans"/>
                <a:cs typeface="FedEx Sans"/>
              </a:rPr>
              <a:t>shipping</a:t>
            </a:r>
            <a:r>
              <a:rPr lang="en-US" sz="1600" b="1" spc="-25" dirty="0">
                <a:solidFill>
                  <a:srgbClr val="333333"/>
                </a:solidFill>
                <a:latin typeface="FedEx Sans"/>
                <a:cs typeface="FedEx Sans"/>
              </a:rPr>
              <a:t> </a:t>
            </a:r>
            <a:r>
              <a:rPr lang="en-US" sz="1600" b="1" dirty="0">
                <a:solidFill>
                  <a:srgbClr val="333333"/>
                </a:solidFill>
                <a:latin typeface="FedEx Sans"/>
                <a:cs typeface="FedEx Sans"/>
              </a:rPr>
              <a:t>tools</a:t>
            </a:r>
            <a:r>
              <a:rPr lang="en-US" sz="1600" dirty="0">
                <a:solidFill>
                  <a:srgbClr val="333333"/>
                </a:solidFill>
                <a:latin typeface="FedEx Sans"/>
                <a:cs typeface="FedEx Sans"/>
              </a:rPr>
              <a:t> that</a:t>
            </a:r>
            <a:r>
              <a:rPr lang="en-US" sz="1600" spc="-25" dirty="0">
                <a:solidFill>
                  <a:srgbClr val="333333"/>
                </a:solidFill>
                <a:latin typeface="FedEx Sans"/>
                <a:cs typeface="FedEx Sans"/>
              </a:rPr>
              <a:t> are </a:t>
            </a:r>
            <a:r>
              <a:rPr lang="en-US" sz="1600" dirty="0">
                <a:solidFill>
                  <a:srgbClr val="333333"/>
                </a:solidFill>
                <a:latin typeface="FedEx Sans"/>
                <a:cs typeface="FedEx Sans"/>
              </a:rPr>
              <a:t>now</a:t>
            </a:r>
            <a:r>
              <a:rPr lang="en-US" sz="1600" spc="-25" dirty="0">
                <a:solidFill>
                  <a:srgbClr val="333333"/>
                </a:solidFill>
                <a:latin typeface="FedEx Sans"/>
                <a:cs typeface="FedEx Sans"/>
              </a:rPr>
              <a:t> </a:t>
            </a:r>
            <a:r>
              <a:rPr lang="en-US" sz="1600" dirty="0">
                <a:solidFill>
                  <a:srgbClr val="333333"/>
                </a:solidFill>
                <a:latin typeface="FedEx Sans"/>
                <a:cs typeface="FedEx Sans"/>
              </a:rPr>
              <a:t>set</a:t>
            </a:r>
            <a:r>
              <a:rPr lang="en-US" sz="1600" spc="-20" dirty="0">
                <a:solidFill>
                  <a:srgbClr val="333333"/>
                </a:solidFill>
                <a:latin typeface="FedEx Sans"/>
                <a:cs typeface="FedEx Sans"/>
              </a:rPr>
              <a:t> </a:t>
            </a:r>
            <a:r>
              <a:rPr lang="en-US" sz="1600" dirty="0">
                <a:solidFill>
                  <a:srgbClr val="333333"/>
                </a:solidFill>
                <a:latin typeface="FedEx Sans"/>
                <a:cs typeface="FedEx Sans"/>
              </a:rPr>
              <a:t>up</a:t>
            </a:r>
            <a:r>
              <a:rPr lang="en-US" sz="1600" spc="-20" dirty="0">
                <a:solidFill>
                  <a:srgbClr val="333333"/>
                </a:solidFill>
                <a:latin typeface="FedEx Sans"/>
                <a:cs typeface="FedEx Sans"/>
              </a:rPr>
              <a:t> </a:t>
            </a:r>
            <a:r>
              <a:rPr lang="en-US" sz="1600" dirty="0">
                <a:solidFill>
                  <a:srgbClr val="333333"/>
                </a:solidFill>
                <a:latin typeface="FedEx Sans"/>
                <a:cs typeface="FedEx Sans"/>
              </a:rPr>
              <a:t>to</a:t>
            </a:r>
            <a:r>
              <a:rPr lang="en-US" sz="1600" spc="-20" dirty="0">
                <a:solidFill>
                  <a:srgbClr val="333333"/>
                </a:solidFill>
                <a:latin typeface="FedEx Sans"/>
                <a:cs typeface="FedEx Sans"/>
              </a:rPr>
              <a:t> accommodate </a:t>
            </a:r>
            <a:r>
              <a:rPr lang="en-US" sz="1600" dirty="0">
                <a:solidFill>
                  <a:srgbClr val="333333"/>
                </a:solidFill>
                <a:latin typeface="FedEx Sans"/>
                <a:cs typeface="FedEx Sans"/>
              </a:rPr>
              <a:t>these</a:t>
            </a:r>
            <a:r>
              <a:rPr lang="en-US" sz="1600" spc="-20" dirty="0">
                <a:solidFill>
                  <a:srgbClr val="333333"/>
                </a:solidFill>
                <a:latin typeface="FedEx Sans"/>
                <a:cs typeface="FedEx Sans"/>
              </a:rPr>
              <a:t> </a:t>
            </a:r>
            <a:r>
              <a:rPr lang="en-US" sz="1600" dirty="0">
                <a:solidFill>
                  <a:srgbClr val="333333"/>
                </a:solidFill>
                <a:latin typeface="FedEx Sans"/>
                <a:cs typeface="FedEx Sans"/>
              </a:rPr>
              <a:t>additional</a:t>
            </a:r>
            <a:r>
              <a:rPr lang="en-US" sz="1600" spc="-20" dirty="0">
                <a:solidFill>
                  <a:srgbClr val="333333"/>
                </a:solidFill>
                <a:latin typeface="FedEx Sans"/>
                <a:cs typeface="FedEx Sans"/>
              </a:rPr>
              <a:t> </a:t>
            </a:r>
            <a:r>
              <a:rPr lang="en-US" sz="1600" dirty="0">
                <a:solidFill>
                  <a:srgbClr val="333333"/>
                </a:solidFill>
                <a:latin typeface="FedEx Sans"/>
                <a:cs typeface="FedEx Sans"/>
              </a:rPr>
              <a:t>data</a:t>
            </a:r>
            <a:r>
              <a:rPr lang="en-US" sz="1600" spc="-20" dirty="0">
                <a:solidFill>
                  <a:srgbClr val="333333"/>
                </a:solidFill>
                <a:latin typeface="FedEx Sans"/>
                <a:cs typeface="FedEx Sans"/>
              </a:rPr>
              <a:t> </a:t>
            </a:r>
            <a:r>
              <a:rPr lang="en-US" sz="1600" spc="-10" dirty="0">
                <a:solidFill>
                  <a:srgbClr val="333333"/>
                </a:solidFill>
                <a:latin typeface="FedEx Sans"/>
                <a:cs typeface="FedEx Sans"/>
              </a:rPr>
              <a:t>requirements</a:t>
            </a:r>
            <a:r>
              <a:rPr sz="1600" spc="-10" dirty="0">
                <a:solidFill>
                  <a:srgbClr val="333333"/>
                </a:solidFill>
                <a:latin typeface="FedEx Sans"/>
                <a:cs typeface="FedEx Sans"/>
              </a:rPr>
              <a:t>.</a:t>
            </a:r>
            <a:r>
              <a:rPr sz="1600" spc="-20" dirty="0">
                <a:solidFill>
                  <a:srgbClr val="333333"/>
                </a:solidFill>
                <a:latin typeface="FedEx Sans"/>
                <a:cs typeface="FedEx Sans"/>
              </a:rPr>
              <a:t> </a:t>
            </a:r>
            <a:r>
              <a:rPr lang="en-US" sz="1600" spc="-20" dirty="0">
                <a:solidFill>
                  <a:srgbClr val="333333"/>
                </a:solidFill>
                <a:latin typeface="FedEx Sans"/>
                <a:cs typeface="FedEx Sans"/>
              </a:rPr>
              <a:t>If using shipping tools that do not support these requirements, </a:t>
            </a:r>
            <a:r>
              <a:rPr lang="en-US" sz="1600" b="1" dirty="0">
                <a:solidFill>
                  <a:srgbClr val="333333"/>
                </a:solidFill>
                <a:latin typeface="FedEx Sans"/>
                <a:cs typeface="FedEx Sans"/>
              </a:rPr>
              <a:t>the PIDs should be included in the</a:t>
            </a:r>
            <a:r>
              <a:rPr lang="en-US" sz="1600" b="1" spc="-25" dirty="0">
                <a:solidFill>
                  <a:srgbClr val="333333"/>
                </a:solidFill>
                <a:latin typeface="FedEx Sans"/>
                <a:cs typeface="FedEx Sans"/>
              </a:rPr>
              <a:t> </a:t>
            </a:r>
            <a:r>
              <a:rPr lang="en-US" sz="1600" b="1" spc="-10" dirty="0">
                <a:solidFill>
                  <a:srgbClr val="333333"/>
                </a:solidFill>
                <a:latin typeface="FedEx Sans"/>
                <a:cs typeface="FedEx Sans"/>
              </a:rPr>
              <a:t>commercial</a:t>
            </a:r>
            <a:r>
              <a:rPr lang="en-US" sz="1600" b="1" spc="-20" dirty="0">
                <a:solidFill>
                  <a:srgbClr val="333333"/>
                </a:solidFill>
                <a:latin typeface="FedEx Sans"/>
                <a:cs typeface="FedEx Sans"/>
              </a:rPr>
              <a:t> </a:t>
            </a:r>
            <a:r>
              <a:rPr lang="en-US" sz="1600" b="1" spc="-10" dirty="0">
                <a:solidFill>
                  <a:srgbClr val="333333"/>
                </a:solidFill>
                <a:latin typeface="FedEx Sans"/>
                <a:cs typeface="FedEx Sans"/>
              </a:rPr>
              <a:t>invoice.</a:t>
            </a:r>
            <a:endParaRPr lang="en-US" sz="1600" b="1" spc="-20" dirty="0">
              <a:solidFill>
                <a:srgbClr val="333333"/>
              </a:solidFill>
              <a:latin typeface="FedEx Sans"/>
              <a:cs typeface="FedEx Sans"/>
            </a:endParaRPr>
          </a:p>
          <a:p>
            <a:pPr marL="25400" marR="17780">
              <a:lnSpc>
                <a:spcPct val="111100"/>
              </a:lnSpc>
              <a:spcBef>
                <a:spcPts val="565"/>
              </a:spcBef>
            </a:pPr>
            <a:r>
              <a:rPr sz="1600" dirty="0">
                <a:solidFill>
                  <a:srgbClr val="333333"/>
                </a:solidFill>
                <a:latin typeface="FedEx Sans"/>
                <a:cs typeface="FedEx Sans"/>
              </a:rPr>
              <a:t>Check</a:t>
            </a:r>
            <a:r>
              <a:rPr sz="1600" spc="-20" dirty="0">
                <a:solidFill>
                  <a:srgbClr val="333333"/>
                </a:solidFill>
                <a:latin typeface="FedEx Sans"/>
                <a:cs typeface="FedEx Sans"/>
              </a:rPr>
              <a:t> </a:t>
            </a:r>
            <a:r>
              <a:rPr sz="1600" dirty="0">
                <a:solidFill>
                  <a:srgbClr val="333333"/>
                </a:solidFill>
                <a:latin typeface="FedEx Sans"/>
                <a:cs typeface="FedEx Sans"/>
              </a:rPr>
              <a:t>out</a:t>
            </a:r>
            <a:r>
              <a:rPr sz="1600" spc="-20" dirty="0">
                <a:solidFill>
                  <a:srgbClr val="333333"/>
                </a:solidFill>
                <a:latin typeface="FedEx Sans"/>
                <a:cs typeface="FedEx Sans"/>
              </a:rPr>
              <a:t> </a:t>
            </a:r>
            <a:r>
              <a:rPr sz="1600" dirty="0">
                <a:solidFill>
                  <a:srgbClr val="333333"/>
                </a:solidFill>
                <a:latin typeface="FedEx Sans"/>
                <a:cs typeface="FedEx Sans"/>
              </a:rPr>
              <a:t>our</a:t>
            </a:r>
            <a:r>
              <a:rPr sz="1600" spc="-20" dirty="0">
                <a:solidFill>
                  <a:srgbClr val="333333"/>
                </a:solidFill>
                <a:latin typeface="FedEx Sans"/>
                <a:cs typeface="FedEx Sans"/>
              </a:rPr>
              <a:t> </a:t>
            </a:r>
            <a:r>
              <a:rPr sz="1600" dirty="0">
                <a:solidFill>
                  <a:srgbClr val="333333"/>
                </a:solidFill>
                <a:latin typeface="FedEx Sans"/>
                <a:cs typeface="FedEx Sans"/>
              </a:rPr>
              <a:t>dedicated</a:t>
            </a:r>
            <a:r>
              <a:rPr sz="1600" spc="-20" dirty="0">
                <a:solidFill>
                  <a:srgbClr val="333333"/>
                </a:solidFill>
                <a:latin typeface="FedEx Sans"/>
                <a:cs typeface="FedEx Sans"/>
              </a:rPr>
              <a:t> </a:t>
            </a:r>
            <a:r>
              <a:rPr sz="1600" spc="-10" dirty="0">
                <a:solidFill>
                  <a:srgbClr val="333333"/>
                </a:solidFill>
                <a:latin typeface="FedEx Sans"/>
                <a:cs typeface="FedEx Sans"/>
              </a:rPr>
              <a:t>guide </a:t>
            </a:r>
            <a:r>
              <a:rPr sz="1600" dirty="0">
                <a:solidFill>
                  <a:srgbClr val="333333"/>
                </a:solidFill>
                <a:latin typeface="FedEx Sans"/>
                <a:cs typeface="FedEx Sans"/>
              </a:rPr>
              <a:t>for</a:t>
            </a:r>
            <a:r>
              <a:rPr sz="1600" spc="-25" dirty="0">
                <a:solidFill>
                  <a:srgbClr val="333333"/>
                </a:solidFill>
                <a:latin typeface="FedEx Sans"/>
                <a:cs typeface="FedEx Sans"/>
              </a:rPr>
              <a:t> </a:t>
            </a:r>
            <a:r>
              <a:rPr sz="1600" dirty="0">
                <a:solidFill>
                  <a:srgbClr val="333333"/>
                </a:solidFill>
                <a:latin typeface="FedEx Sans"/>
                <a:cs typeface="FedEx Sans"/>
              </a:rPr>
              <a:t>the</a:t>
            </a:r>
            <a:r>
              <a:rPr sz="1600" spc="-20" dirty="0">
                <a:solidFill>
                  <a:srgbClr val="333333"/>
                </a:solidFill>
                <a:latin typeface="FedEx Sans"/>
                <a:cs typeface="FedEx Sans"/>
              </a:rPr>
              <a:t> </a:t>
            </a:r>
            <a:r>
              <a:rPr sz="1600" dirty="0">
                <a:solidFill>
                  <a:srgbClr val="333333"/>
                </a:solidFill>
                <a:latin typeface="FedEx Sans"/>
                <a:cs typeface="FedEx Sans"/>
              </a:rPr>
              <a:t>FedEx</a:t>
            </a:r>
            <a:r>
              <a:rPr sz="1600" spc="-25" dirty="0">
                <a:solidFill>
                  <a:srgbClr val="333333"/>
                </a:solidFill>
                <a:latin typeface="FedEx Sans"/>
                <a:cs typeface="FedEx Sans"/>
              </a:rPr>
              <a:t> </a:t>
            </a:r>
            <a:r>
              <a:rPr sz="1600" dirty="0">
                <a:solidFill>
                  <a:srgbClr val="333333"/>
                </a:solidFill>
                <a:latin typeface="FedEx Sans"/>
                <a:cs typeface="FedEx Sans"/>
              </a:rPr>
              <a:t>Ship</a:t>
            </a:r>
            <a:r>
              <a:rPr sz="1600" spc="-20" dirty="0">
                <a:solidFill>
                  <a:srgbClr val="333333"/>
                </a:solidFill>
                <a:latin typeface="FedEx Sans"/>
                <a:cs typeface="FedEx Sans"/>
              </a:rPr>
              <a:t> </a:t>
            </a:r>
            <a:r>
              <a:rPr sz="1600" dirty="0">
                <a:solidFill>
                  <a:srgbClr val="333333"/>
                </a:solidFill>
                <a:latin typeface="FedEx Sans"/>
                <a:cs typeface="FedEx Sans"/>
              </a:rPr>
              <a:t>Manager</a:t>
            </a:r>
            <a:r>
              <a:rPr sz="1600" baseline="31746" dirty="0">
                <a:solidFill>
                  <a:srgbClr val="333333"/>
                </a:solidFill>
                <a:latin typeface="FedEx Sans"/>
                <a:cs typeface="FedEx Sans"/>
              </a:rPr>
              <a:t>™</a:t>
            </a:r>
            <a:r>
              <a:rPr sz="1600" spc="142" baseline="31746" dirty="0">
                <a:solidFill>
                  <a:srgbClr val="333333"/>
                </a:solidFill>
                <a:latin typeface="FedEx Sans"/>
                <a:cs typeface="FedEx Sans"/>
              </a:rPr>
              <a:t> </a:t>
            </a:r>
            <a:r>
              <a:rPr sz="1600" u="sng" dirty="0">
                <a:solidFill>
                  <a:srgbClr val="333333"/>
                </a:solidFill>
                <a:uFill>
                  <a:solidFill>
                    <a:srgbClr val="333333"/>
                  </a:solidFill>
                </a:uFill>
                <a:latin typeface="FedEx Sans"/>
                <a:cs typeface="FedEx Sans"/>
                <a:hlinkClick r:id="rId4"/>
              </a:rPr>
              <a:t>here</a:t>
            </a:r>
            <a:r>
              <a:rPr sz="1600" u="none" dirty="0">
                <a:solidFill>
                  <a:srgbClr val="333333"/>
                </a:solidFill>
                <a:latin typeface="FedEx Sans"/>
                <a:cs typeface="FedEx Sans"/>
              </a:rPr>
              <a:t>,</a:t>
            </a:r>
            <a:r>
              <a:rPr sz="1600" u="none" spc="-25" dirty="0">
                <a:solidFill>
                  <a:srgbClr val="333333"/>
                </a:solidFill>
                <a:latin typeface="FedEx Sans"/>
                <a:cs typeface="FedEx Sans"/>
              </a:rPr>
              <a:t> </a:t>
            </a:r>
            <a:r>
              <a:rPr sz="1600" u="none" dirty="0">
                <a:solidFill>
                  <a:srgbClr val="333333"/>
                </a:solidFill>
                <a:latin typeface="FedEx Sans"/>
                <a:cs typeface="FedEx Sans"/>
              </a:rPr>
              <a:t>and</a:t>
            </a:r>
            <a:r>
              <a:rPr sz="1600" u="none" spc="-20" dirty="0">
                <a:solidFill>
                  <a:srgbClr val="333333"/>
                </a:solidFill>
                <a:latin typeface="FedEx Sans"/>
                <a:cs typeface="FedEx Sans"/>
              </a:rPr>
              <a:t> </a:t>
            </a:r>
            <a:r>
              <a:rPr sz="1600" u="none" dirty="0">
                <a:solidFill>
                  <a:srgbClr val="333333"/>
                </a:solidFill>
                <a:latin typeface="FedEx Sans"/>
                <a:cs typeface="FedEx Sans"/>
              </a:rPr>
              <a:t>our</a:t>
            </a:r>
            <a:r>
              <a:rPr sz="1600" u="none" spc="-20" dirty="0">
                <a:solidFill>
                  <a:srgbClr val="333333"/>
                </a:solidFill>
                <a:latin typeface="FedEx Sans"/>
                <a:cs typeface="FedEx Sans"/>
              </a:rPr>
              <a:t> </a:t>
            </a:r>
            <a:r>
              <a:rPr sz="1600" u="sng" spc="-10" dirty="0">
                <a:solidFill>
                  <a:srgbClr val="333333"/>
                </a:solidFill>
                <a:uFill>
                  <a:solidFill>
                    <a:srgbClr val="333333"/>
                  </a:solidFill>
                </a:uFill>
                <a:latin typeface="FedEx Sans"/>
                <a:cs typeface="FedEx Sans"/>
                <a:hlinkClick r:id="rId5"/>
              </a:rPr>
              <a:t>Developer</a:t>
            </a:r>
            <a:r>
              <a:rPr sz="1600" u="sng" spc="-25" dirty="0">
                <a:solidFill>
                  <a:srgbClr val="333333"/>
                </a:solidFill>
                <a:uFill>
                  <a:solidFill>
                    <a:srgbClr val="333333"/>
                  </a:solidFill>
                </a:uFill>
                <a:latin typeface="FedEx Sans"/>
                <a:cs typeface="FedEx Sans"/>
                <a:hlinkClick r:id="rId5"/>
              </a:rPr>
              <a:t> </a:t>
            </a:r>
            <a:r>
              <a:rPr sz="1600" u="sng" spc="-10" dirty="0">
                <a:solidFill>
                  <a:srgbClr val="333333"/>
                </a:solidFill>
                <a:uFill>
                  <a:solidFill>
                    <a:srgbClr val="333333"/>
                  </a:solidFill>
                </a:uFill>
                <a:latin typeface="FedEx Sans"/>
                <a:cs typeface="FedEx Sans"/>
                <a:hlinkClick r:id="rId5"/>
              </a:rPr>
              <a:t>Portal</a:t>
            </a:r>
            <a:r>
              <a:rPr sz="1600" u="sng" spc="-20" dirty="0">
                <a:solidFill>
                  <a:srgbClr val="333333"/>
                </a:solidFill>
                <a:uFill>
                  <a:solidFill>
                    <a:srgbClr val="333333"/>
                  </a:solidFill>
                </a:uFill>
                <a:latin typeface="FedEx Sans"/>
                <a:cs typeface="FedEx Sans"/>
                <a:hlinkClick r:id="rId5"/>
              </a:rPr>
              <a:t> </a:t>
            </a:r>
            <a:r>
              <a:rPr sz="1600" u="sng" dirty="0">
                <a:solidFill>
                  <a:srgbClr val="333333"/>
                </a:solidFill>
                <a:uFill>
                  <a:solidFill>
                    <a:srgbClr val="333333"/>
                  </a:solidFill>
                </a:uFill>
                <a:latin typeface="FedEx Sans"/>
                <a:cs typeface="FedEx Sans"/>
                <a:hlinkClick r:id="rId5"/>
              </a:rPr>
              <a:t>page</a:t>
            </a:r>
            <a:r>
              <a:rPr sz="1600" u="none" spc="-25" dirty="0">
                <a:solidFill>
                  <a:srgbClr val="333333"/>
                </a:solidFill>
                <a:latin typeface="FedEx Sans"/>
                <a:cs typeface="FedEx Sans"/>
              </a:rPr>
              <a:t> </a:t>
            </a:r>
            <a:r>
              <a:rPr sz="1600" u="none" dirty="0">
                <a:solidFill>
                  <a:srgbClr val="333333"/>
                </a:solidFill>
                <a:latin typeface="FedEx Sans"/>
                <a:cs typeface="FedEx Sans"/>
              </a:rPr>
              <a:t>that</a:t>
            </a:r>
            <a:r>
              <a:rPr sz="1600" u="none" spc="-20" dirty="0">
                <a:solidFill>
                  <a:srgbClr val="333333"/>
                </a:solidFill>
                <a:latin typeface="FedEx Sans"/>
                <a:cs typeface="FedEx Sans"/>
              </a:rPr>
              <a:t> </a:t>
            </a:r>
            <a:r>
              <a:rPr sz="1600" u="none" dirty="0">
                <a:solidFill>
                  <a:srgbClr val="333333"/>
                </a:solidFill>
                <a:latin typeface="FedEx Sans"/>
                <a:cs typeface="FedEx Sans"/>
              </a:rPr>
              <a:t>supports</a:t>
            </a:r>
            <a:r>
              <a:rPr sz="1600" u="none" spc="-20" dirty="0">
                <a:solidFill>
                  <a:srgbClr val="333333"/>
                </a:solidFill>
                <a:latin typeface="FedEx Sans"/>
                <a:cs typeface="FedEx Sans"/>
              </a:rPr>
              <a:t> </a:t>
            </a:r>
            <a:r>
              <a:rPr sz="1600" u="none" dirty="0">
                <a:solidFill>
                  <a:srgbClr val="333333"/>
                </a:solidFill>
                <a:latin typeface="FedEx Sans"/>
                <a:cs typeface="FedEx Sans"/>
              </a:rPr>
              <a:t>the</a:t>
            </a:r>
            <a:r>
              <a:rPr sz="1600" u="none" spc="-25" dirty="0">
                <a:solidFill>
                  <a:srgbClr val="333333"/>
                </a:solidFill>
                <a:latin typeface="FedEx Sans"/>
                <a:cs typeface="FedEx Sans"/>
              </a:rPr>
              <a:t> </a:t>
            </a:r>
            <a:r>
              <a:rPr sz="1600" u="none" dirty="0">
                <a:solidFill>
                  <a:srgbClr val="333333"/>
                </a:solidFill>
                <a:latin typeface="FedEx Sans"/>
                <a:cs typeface="FedEx Sans"/>
              </a:rPr>
              <a:t>FedEx</a:t>
            </a:r>
            <a:r>
              <a:rPr sz="1600" u="none" spc="-20" dirty="0">
                <a:solidFill>
                  <a:srgbClr val="333333"/>
                </a:solidFill>
                <a:latin typeface="FedEx Sans"/>
                <a:cs typeface="FedEx Sans"/>
              </a:rPr>
              <a:t> API.</a:t>
            </a:r>
            <a:r>
              <a:rPr lang="en-US" sz="1600" spc="-20" dirty="0">
                <a:solidFill>
                  <a:srgbClr val="333333"/>
                </a:solidFill>
                <a:latin typeface="FedEx Sans"/>
                <a:cs typeface="FedEx Sans"/>
              </a:rPr>
              <a:t> </a:t>
            </a:r>
          </a:p>
          <a:p>
            <a:pPr marL="25400" marR="17780">
              <a:lnSpc>
                <a:spcPct val="111100"/>
              </a:lnSpc>
              <a:spcBef>
                <a:spcPts val="565"/>
              </a:spcBef>
            </a:pPr>
            <a:r>
              <a:rPr sz="1600" i="1" dirty="0">
                <a:solidFill>
                  <a:srgbClr val="333333"/>
                </a:solidFill>
                <a:latin typeface="FedEx Sans"/>
                <a:cs typeface="FedEx Sans"/>
              </a:rPr>
              <a:t>If</a:t>
            </a:r>
            <a:r>
              <a:rPr sz="1600" i="1" spc="-25" dirty="0">
                <a:solidFill>
                  <a:srgbClr val="333333"/>
                </a:solidFill>
                <a:latin typeface="FedEx Sans"/>
                <a:cs typeface="FedEx Sans"/>
              </a:rPr>
              <a:t> </a:t>
            </a:r>
            <a:r>
              <a:rPr sz="1600" i="1" dirty="0">
                <a:solidFill>
                  <a:srgbClr val="333333"/>
                </a:solidFill>
                <a:latin typeface="FedEx Sans"/>
                <a:cs typeface="FedEx Sans"/>
              </a:rPr>
              <a:t>you</a:t>
            </a:r>
            <a:r>
              <a:rPr sz="1600" i="1" spc="-25" dirty="0">
                <a:solidFill>
                  <a:srgbClr val="333333"/>
                </a:solidFill>
                <a:latin typeface="FedEx Sans"/>
                <a:cs typeface="FedEx Sans"/>
              </a:rPr>
              <a:t> </a:t>
            </a:r>
            <a:r>
              <a:rPr sz="1600" i="1" dirty="0">
                <a:solidFill>
                  <a:srgbClr val="333333"/>
                </a:solidFill>
                <a:latin typeface="FedEx Sans"/>
                <a:cs typeface="FedEx Sans"/>
              </a:rPr>
              <a:t>are</a:t>
            </a:r>
            <a:r>
              <a:rPr sz="1600" i="1" spc="-25" dirty="0">
                <a:solidFill>
                  <a:srgbClr val="333333"/>
                </a:solidFill>
                <a:latin typeface="FedEx Sans"/>
                <a:cs typeface="FedEx Sans"/>
              </a:rPr>
              <a:t> </a:t>
            </a:r>
            <a:r>
              <a:rPr sz="1600" i="1" dirty="0">
                <a:solidFill>
                  <a:srgbClr val="333333"/>
                </a:solidFill>
                <a:latin typeface="FedEx Sans"/>
                <a:cs typeface="FedEx Sans"/>
              </a:rPr>
              <a:t>on</a:t>
            </a:r>
            <a:r>
              <a:rPr sz="1600" i="1" spc="-25" dirty="0">
                <a:solidFill>
                  <a:srgbClr val="333333"/>
                </a:solidFill>
                <a:latin typeface="FedEx Sans"/>
                <a:cs typeface="FedEx Sans"/>
              </a:rPr>
              <a:t> </a:t>
            </a:r>
            <a:r>
              <a:rPr sz="1600" i="1" dirty="0">
                <a:solidFill>
                  <a:srgbClr val="333333"/>
                </a:solidFill>
                <a:latin typeface="FedEx Sans"/>
                <a:cs typeface="FedEx Sans"/>
              </a:rPr>
              <a:t>our</a:t>
            </a:r>
            <a:r>
              <a:rPr sz="1600" i="1" spc="-25" dirty="0">
                <a:solidFill>
                  <a:srgbClr val="333333"/>
                </a:solidFill>
                <a:latin typeface="FedEx Sans"/>
                <a:cs typeface="FedEx Sans"/>
              </a:rPr>
              <a:t> </a:t>
            </a:r>
            <a:r>
              <a:rPr sz="1600" i="1" dirty="0">
                <a:solidFill>
                  <a:srgbClr val="333333"/>
                </a:solidFill>
                <a:latin typeface="FedEx Sans"/>
                <a:cs typeface="FedEx Sans"/>
              </a:rPr>
              <a:t>other</a:t>
            </a:r>
            <a:r>
              <a:rPr sz="1600" i="1" spc="-25" dirty="0">
                <a:solidFill>
                  <a:srgbClr val="333333"/>
                </a:solidFill>
                <a:latin typeface="FedEx Sans"/>
                <a:cs typeface="FedEx Sans"/>
              </a:rPr>
              <a:t> </a:t>
            </a:r>
            <a:r>
              <a:rPr sz="1600" i="1" dirty="0">
                <a:solidFill>
                  <a:srgbClr val="333333"/>
                </a:solidFill>
                <a:latin typeface="FedEx Sans"/>
                <a:cs typeface="FedEx Sans"/>
              </a:rPr>
              <a:t>tools</a:t>
            </a:r>
            <a:r>
              <a:rPr sz="1600" i="1" spc="-30" dirty="0">
                <a:solidFill>
                  <a:srgbClr val="333333"/>
                </a:solidFill>
                <a:latin typeface="FedEx Sans"/>
                <a:cs typeface="FedEx Sans"/>
              </a:rPr>
              <a:t> </a:t>
            </a:r>
            <a:r>
              <a:rPr sz="1600" i="1" dirty="0">
                <a:solidFill>
                  <a:srgbClr val="333333"/>
                </a:solidFill>
                <a:latin typeface="FedEx Sans"/>
                <a:cs typeface="FedEx Sans"/>
              </a:rPr>
              <a:t>like</a:t>
            </a:r>
            <a:r>
              <a:rPr sz="1600" i="1" spc="-25" dirty="0">
                <a:solidFill>
                  <a:srgbClr val="333333"/>
                </a:solidFill>
                <a:latin typeface="FedEx Sans"/>
                <a:cs typeface="FedEx Sans"/>
              </a:rPr>
              <a:t> </a:t>
            </a:r>
            <a:r>
              <a:rPr sz="1600" i="1" dirty="0">
                <a:solidFill>
                  <a:srgbClr val="333333"/>
                </a:solidFill>
                <a:latin typeface="FedEx Sans"/>
                <a:cs typeface="FedEx Sans"/>
              </a:rPr>
              <a:t>GSM</a:t>
            </a:r>
            <a:r>
              <a:rPr sz="1600" i="1" spc="-25" dirty="0">
                <a:solidFill>
                  <a:srgbClr val="333333"/>
                </a:solidFill>
                <a:latin typeface="FedEx Sans"/>
                <a:cs typeface="FedEx Sans"/>
              </a:rPr>
              <a:t> </a:t>
            </a:r>
            <a:r>
              <a:rPr sz="1600" i="1" dirty="0">
                <a:solidFill>
                  <a:srgbClr val="333333"/>
                </a:solidFill>
                <a:latin typeface="FedEx Sans"/>
                <a:cs typeface="FedEx Sans"/>
              </a:rPr>
              <a:t>or</a:t>
            </a:r>
            <a:r>
              <a:rPr sz="1600" i="1" spc="-25" dirty="0">
                <a:solidFill>
                  <a:srgbClr val="333333"/>
                </a:solidFill>
                <a:latin typeface="FedEx Sans"/>
                <a:cs typeface="FedEx Sans"/>
              </a:rPr>
              <a:t> </a:t>
            </a:r>
            <a:r>
              <a:rPr sz="1600" i="1" spc="-10" dirty="0" err="1">
                <a:solidFill>
                  <a:srgbClr val="333333"/>
                </a:solidFill>
                <a:latin typeface="FedEx Sans"/>
                <a:cs typeface="FedEx Sans"/>
              </a:rPr>
              <a:t>WebServices</a:t>
            </a:r>
            <a:r>
              <a:rPr sz="1600" i="1" spc="-10" dirty="0">
                <a:solidFill>
                  <a:srgbClr val="333333"/>
                </a:solidFill>
                <a:latin typeface="FedEx Sans"/>
                <a:cs typeface="FedEx Sans"/>
              </a:rPr>
              <a:t>,</a:t>
            </a:r>
            <a:r>
              <a:rPr sz="1600" i="1" spc="-25" dirty="0">
                <a:solidFill>
                  <a:srgbClr val="333333"/>
                </a:solidFill>
                <a:latin typeface="FedEx Sans"/>
                <a:cs typeface="FedEx Sans"/>
              </a:rPr>
              <a:t> </a:t>
            </a:r>
            <a:r>
              <a:rPr sz="1600" i="1" dirty="0">
                <a:solidFill>
                  <a:srgbClr val="333333"/>
                </a:solidFill>
                <a:latin typeface="FedEx Sans"/>
                <a:cs typeface="FedEx Sans"/>
              </a:rPr>
              <a:t>we</a:t>
            </a:r>
            <a:r>
              <a:rPr sz="1600" i="1" spc="-25" dirty="0">
                <a:solidFill>
                  <a:srgbClr val="333333"/>
                </a:solidFill>
                <a:latin typeface="FedEx Sans"/>
                <a:cs typeface="FedEx Sans"/>
              </a:rPr>
              <a:t> </a:t>
            </a:r>
            <a:r>
              <a:rPr sz="1600" i="1" dirty="0">
                <a:solidFill>
                  <a:srgbClr val="333333"/>
                </a:solidFill>
                <a:latin typeface="FedEx Sans"/>
                <a:cs typeface="FedEx Sans"/>
              </a:rPr>
              <a:t>strongly</a:t>
            </a:r>
            <a:r>
              <a:rPr sz="1600" i="1" spc="-25" dirty="0">
                <a:solidFill>
                  <a:srgbClr val="333333"/>
                </a:solidFill>
                <a:latin typeface="FedEx Sans"/>
                <a:cs typeface="FedEx Sans"/>
              </a:rPr>
              <a:t> </a:t>
            </a:r>
            <a:r>
              <a:rPr sz="1600" i="1" spc="-10" dirty="0">
                <a:solidFill>
                  <a:srgbClr val="333333"/>
                </a:solidFill>
                <a:latin typeface="FedEx Sans"/>
                <a:cs typeface="FedEx Sans"/>
              </a:rPr>
              <a:t>encourage</a:t>
            </a:r>
            <a:r>
              <a:rPr sz="1600" i="1" spc="-25" dirty="0">
                <a:solidFill>
                  <a:srgbClr val="333333"/>
                </a:solidFill>
                <a:latin typeface="FedEx Sans"/>
                <a:cs typeface="FedEx Sans"/>
              </a:rPr>
              <a:t> </a:t>
            </a:r>
            <a:r>
              <a:rPr sz="1600" i="1" dirty="0">
                <a:solidFill>
                  <a:srgbClr val="333333"/>
                </a:solidFill>
                <a:latin typeface="FedEx Sans"/>
                <a:cs typeface="FedEx Sans"/>
              </a:rPr>
              <a:t>you</a:t>
            </a:r>
            <a:r>
              <a:rPr sz="1600" i="1" spc="-25" dirty="0">
                <a:solidFill>
                  <a:srgbClr val="333333"/>
                </a:solidFill>
                <a:latin typeface="FedEx Sans"/>
                <a:cs typeface="FedEx Sans"/>
              </a:rPr>
              <a:t> </a:t>
            </a:r>
            <a:r>
              <a:rPr sz="1600" i="1" dirty="0">
                <a:solidFill>
                  <a:srgbClr val="333333"/>
                </a:solidFill>
                <a:latin typeface="FedEx Sans"/>
                <a:cs typeface="FedEx Sans"/>
              </a:rPr>
              <a:t>to</a:t>
            </a:r>
            <a:r>
              <a:rPr sz="1600" i="1" spc="-25" dirty="0">
                <a:solidFill>
                  <a:srgbClr val="333333"/>
                </a:solidFill>
                <a:latin typeface="FedEx Sans"/>
                <a:cs typeface="FedEx Sans"/>
              </a:rPr>
              <a:t> </a:t>
            </a:r>
            <a:r>
              <a:rPr sz="1600" i="1" spc="-10" dirty="0">
                <a:solidFill>
                  <a:srgbClr val="333333"/>
                </a:solidFill>
                <a:latin typeface="FedEx Sans"/>
                <a:cs typeface="FedEx Sans"/>
              </a:rPr>
              <a:t>migrate</a:t>
            </a:r>
            <a:r>
              <a:rPr lang="en-US" sz="1600" i="1" spc="-10" dirty="0">
                <a:solidFill>
                  <a:srgbClr val="333333"/>
                </a:solidFill>
                <a:latin typeface="FedEx Sans"/>
                <a:cs typeface="FedEx Sans"/>
              </a:rPr>
              <a:t> to FedEx Ship Manager™ or FedEx API so PIDs can be captured </a:t>
            </a:r>
            <a:r>
              <a:rPr sz="1600" i="1" dirty="0">
                <a:solidFill>
                  <a:srgbClr val="333333"/>
                </a:solidFill>
                <a:latin typeface="FedEx Sans"/>
                <a:cs typeface="FedEx Sans"/>
              </a:rPr>
              <a:t>and</a:t>
            </a:r>
            <a:r>
              <a:rPr sz="1600" i="1" spc="-25" dirty="0">
                <a:solidFill>
                  <a:srgbClr val="333333"/>
                </a:solidFill>
                <a:latin typeface="FedEx Sans"/>
                <a:cs typeface="FedEx Sans"/>
              </a:rPr>
              <a:t> </a:t>
            </a:r>
            <a:r>
              <a:rPr sz="1600" i="1" spc="-10" dirty="0">
                <a:solidFill>
                  <a:srgbClr val="333333"/>
                </a:solidFill>
                <a:latin typeface="FedEx Sans"/>
                <a:cs typeface="FedEx Sans"/>
              </a:rPr>
              <a:t>prevent</a:t>
            </a:r>
            <a:r>
              <a:rPr sz="1600" i="1" spc="-25" dirty="0">
                <a:solidFill>
                  <a:srgbClr val="333333"/>
                </a:solidFill>
                <a:latin typeface="FedEx Sans"/>
                <a:cs typeface="FedEx Sans"/>
              </a:rPr>
              <a:t> </a:t>
            </a:r>
            <a:r>
              <a:rPr sz="1600" i="1" dirty="0">
                <a:solidFill>
                  <a:srgbClr val="333333"/>
                </a:solidFill>
                <a:latin typeface="FedEx Sans"/>
                <a:cs typeface="FedEx Sans"/>
              </a:rPr>
              <a:t>any</a:t>
            </a:r>
            <a:r>
              <a:rPr sz="1600" i="1" spc="-25" dirty="0">
                <a:solidFill>
                  <a:srgbClr val="333333"/>
                </a:solidFill>
                <a:latin typeface="FedEx Sans"/>
                <a:cs typeface="FedEx Sans"/>
              </a:rPr>
              <a:t> </a:t>
            </a:r>
            <a:r>
              <a:rPr sz="1600" i="1" spc="-10" dirty="0">
                <a:solidFill>
                  <a:srgbClr val="333333"/>
                </a:solidFill>
                <a:latin typeface="FedEx Sans"/>
                <a:cs typeface="FedEx Sans"/>
              </a:rPr>
              <a:t>delays</a:t>
            </a:r>
            <a:r>
              <a:rPr sz="1600" i="1" spc="-25" dirty="0">
                <a:solidFill>
                  <a:srgbClr val="333333"/>
                </a:solidFill>
                <a:latin typeface="FedEx Sans"/>
                <a:cs typeface="FedEx Sans"/>
              </a:rPr>
              <a:t> </a:t>
            </a:r>
            <a:r>
              <a:rPr sz="1600" i="1" dirty="0">
                <a:solidFill>
                  <a:srgbClr val="333333"/>
                </a:solidFill>
                <a:latin typeface="FedEx Sans"/>
                <a:cs typeface="FedEx Sans"/>
              </a:rPr>
              <a:t>to</a:t>
            </a:r>
            <a:r>
              <a:rPr sz="1600" i="1" spc="-25" dirty="0">
                <a:solidFill>
                  <a:srgbClr val="333333"/>
                </a:solidFill>
                <a:latin typeface="FedEx Sans"/>
                <a:cs typeface="FedEx Sans"/>
              </a:rPr>
              <a:t> </a:t>
            </a:r>
            <a:r>
              <a:rPr sz="1600" i="1" dirty="0">
                <a:solidFill>
                  <a:srgbClr val="333333"/>
                </a:solidFill>
                <a:latin typeface="FedEx Sans"/>
                <a:cs typeface="FedEx Sans"/>
              </a:rPr>
              <a:t>your</a:t>
            </a:r>
            <a:r>
              <a:rPr sz="1600" i="1" spc="-25" dirty="0">
                <a:solidFill>
                  <a:srgbClr val="333333"/>
                </a:solidFill>
                <a:latin typeface="FedEx Sans"/>
                <a:cs typeface="FedEx Sans"/>
              </a:rPr>
              <a:t> </a:t>
            </a:r>
            <a:r>
              <a:rPr sz="1600" i="1" dirty="0">
                <a:solidFill>
                  <a:srgbClr val="333333"/>
                </a:solidFill>
                <a:latin typeface="FedEx Sans"/>
                <a:cs typeface="FedEx Sans"/>
              </a:rPr>
              <a:t>shipment</a:t>
            </a:r>
            <a:r>
              <a:rPr sz="1600" i="1" spc="-25" dirty="0">
                <a:solidFill>
                  <a:srgbClr val="333333"/>
                </a:solidFill>
                <a:latin typeface="FedEx Sans"/>
                <a:cs typeface="FedEx Sans"/>
              </a:rPr>
              <a:t> </a:t>
            </a:r>
            <a:r>
              <a:rPr sz="1600" i="1" dirty="0">
                <a:solidFill>
                  <a:srgbClr val="333333"/>
                </a:solidFill>
                <a:latin typeface="FedEx Sans"/>
                <a:cs typeface="FedEx Sans"/>
              </a:rPr>
              <a:t>once</a:t>
            </a:r>
            <a:r>
              <a:rPr sz="1600" i="1" spc="-25" dirty="0">
                <a:solidFill>
                  <a:srgbClr val="333333"/>
                </a:solidFill>
                <a:latin typeface="FedEx Sans"/>
                <a:cs typeface="FedEx Sans"/>
              </a:rPr>
              <a:t> </a:t>
            </a:r>
            <a:r>
              <a:rPr sz="1600" i="1" dirty="0">
                <a:solidFill>
                  <a:srgbClr val="333333"/>
                </a:solidFill>
                <a:latin typeface="FedEx Sans"/>
                <a:cs typeface="FedEx Sans"/>
              </a:rPr>
              <a:t>this</a:t>
            </a:r>
            <a:r>
              <a:rPr sz="1600" i="1" spc="-25" dirty="0">
                <a:solidFill>
                  <a:srgbClr val="333333"/>
                </a:solidFill>
                <a:latin typeface="FedEx Sans"/>
                <a:cs typeface="FedEx Sans"/>
              </a:rPr>
              <a:t> </a:t>
            </a:r>
            <a:r>
              <a:rPr sz="1600" i="1" dirty="0">
                <a:solidFill>
                  <a:srgbClr val="333333"/>
                </a:solidFill>
                <a:latin typeface="FedEx Sans"/>
                <a:cs typeface="FedEx Sans"/>
              </a:rPr>
              <a:t>rule</a:t>
            </a:r>
            <a:r>
              <a:rPr sz="1600" i="1" spc="-25" dirty="0">
                <a:solidFill>
                  <a:srgbClr val="333333"/>
                </a:solidFill>
                <a:latin typeface="FedEx Sans"/>
                <a:cs typeface="FedEx Sans"/>
              </a:rPr>
              <a:t> </a:t>
            </a:r>
            <a:r>
              <a:rPr sz="1600" i="1" dirty="0">
                <a:solidFill>
                  <a:srgbClr val="333333"/>
                </a:solidFill>
                <a:latin typeface="FedEx Sans"/>
                <a:cs typeface="FedEx Sans"/>
              </a:rPr>
              <a:t>is</a:t>
            </a:r>
            <a:r>
              <a:rPr sz="1600" i="1" spc="-25" dirty="0">
                <a:solidFill>
                  <a:srgbClr val="333333"/>
                </a:solidFill>
                <a:latin typeface="FedEx Sans"/>
                <a:cs typeface="FedEx Sans"/>
              </a:rPr>
              <a:t> </a:t>
            </a:r>
            <a:r>
              <a:rPr sz="1600" i="1" spc="-10" dirty="0">
                <a:solidFill>
                  <a:srgbClr val="333333"/>
                </a:solidFill>
                <a:latin typeface="FedEx Sans"/>
                <a:cs typeface="FedEx Sans"/>
              </a:rPr>
              <a:t>enforced </a:t>
            </a:r>
            <a:r>
              <a:rPr sz="1600" i="1" dirty="0">
                <a:solidFill>
                  <a:srgbClr val="333333"/>
                </a:solidFill>
                <a:latin typeface="FedEx Sans"/>
                <a:cs typeface="FedEx Sans"/>
              </a:rPr>
              <a:t>from</a:t>
            </a:r>
            <a:r>
              <a:rPr sz="1600" i="1" spc="-40" dirty="0">
                <a:solidFill>
                  <a:srgbClr val="333333"/>
                </a:solidFill>
                <a:latin typeface="FedEx Sans"/>
                <a:cs typeface="FedEx Sans"/>
              </a:rPr>
              <a:t> </a:t>
            </a:r>
            <a:r>
              <a:rPr sz="1600" i="1" spc="-10" dirty="0">
                <a:solidFill>
                  <a:srgbClr val="333333"/>
                </a:solidFill>
                <a:latin typeface="FedEx Sans"/>
                <a:cs typeface="FedEx Sans"/>
              </a:rPr>
              <a:t>November</a:t>
            </a:r>
            <a:r>
              <a:rPr sz="1600" i="1" spc="-40" dirty="0">
                <a:solidFill>
                  <a:srgbClr val="333333"/>
                </a:solidFill>
                <a:latin typeface="FedEx Sans"/>
                <a:cs typeface="FedEx Sans"/>
              </a:rPr>
              <a:t> </a:t>
            </a:r>
            <a:r>
              <a:rPr sz="1600" i="1" spc="-20" dirty="0">
                <a:solidFill>
                  <a:srgbClr val="333333"/>
                </a:solidFill>
                <a:latin typeface="FedEx Sans"/>
                <a:cs typeface="FedEx Sans"/>
              </a:rPr>
              <a:t>1st.</a:t>
            </a:r>
            <a:endParaRPr sz="1600" i="1" dirty="0">
              <a:latin typeface="FedEx Sans"/>
              <a:cs typeface="FedEx Sans"/>
            </a:endParaRPr>
          </a:p>
        </p:txBody>
      </p:sp>
      <p:grpSp>
        <p:nvGrpSpPr>
          <p:cNvPr id="2" name="object 12">
            <a:extLst>
              <a:ext uri="{FF2B5EF4-FFF2-40B4-BE49-F238E27FC236}">
                <a16:creationId xmlns:a16="http://schemas.microsoft.com/office/drawing/2014/main" id="{67C6D7B6-FC9A-5E47-15E2-E47A49A963A6}"/>
              </a:ext>
            </a:extLst>
          </p:cNvPr>
          <p:cNvGrpSpPr/>
          <p:nvPr/>
        </p:nvGrpSpPr>
        <p:grpSpPr>
          <a:xfrm>
            <a:off x="4664819" y="6218513"/>
            <a:ext cx="511144" cy="513021"/>
            <a:chOff x="4330153" y="5830519"/>
            <a:chExt cx="407670" cy="407670"/>
          </a:xfrm>
        </p:grpSpPr>
        <p:pic>
          <p:nvPicPr>
            <p:cNvPr id="4" name="object 13">
              <a:extLst>
                <a:ext uri="{FF2B5EF4-FFF2-40B4-BE49-F238E27FC236}">
                  <a16:creationId xmlns:a16="http://schemas.microsoft.com/office/drawing/2014/main" id="{CC28E105-4F43-A591-E7C2-C63D3F615A0E}"/>
                </a:ext>
              </a:extLst>
            </p:cNvPr>
            <p:cNvPicPr/>
            <p:nvPr/>
          </p:nvPicPr>
          <p:blipFill>
            <a:blip r:embed="rId6" cstate="print"/>
            <a:stretch>
              <a:fillRect/>
            </a:stretch>
          </p:blipFill>
          <p:spPr>
            <a:xfrm>
              <a:off x="4426369" y="5961608"/>
              <a:ext cx="211785" cy="142024"/>
            </a:xfrm>
            <a:prstGeom prst="rect">
              <a:avLst/>
            </a:prstGeom>
          </p:spPr>
        </p:pic>
        <p:sp>
          <p:nvSpPr>
            <p:cNvPr id="5" name="object 14">
              <a:extLst>
                <a:ext uri="{FF2B5EF4-FFF2-40B4-BE49-F238E27FC236}">
                  <a16:creationId xmlns:a16="http://schemas.microsoft.com/office/drawing/2014/main" id="{3283DBFE-BA40-DEC8-8375-C24D8FFF307A}"/>
                </a:ext>
              </a:extLst>
            </p:cNvPr>
            <p:cNvSpPr/>
            <p:nvPr/>
          </p:nvSpPr>
          <p:spPr>
            <a:xfrm>
              <a:off x="4330153" y="5830519"/>
              <a:ext cx="407670" cy="407670"/>
            </a:xfrm>
            <a:custGeom>
              <a:avLst/>
              <a:gdLst/>
              <a:ahLst/>
              <a:cxnLst/>
              <a:rect l="l" t="t" r="r" b="b"/>
              <a:pathLst>
                <a:path w="407670" h="407670">
                  <a:moveTo>
                    <a:pt x="407390" y="202095"/>
                  </a:moveTo>
                  <a:lnTo>
                    <a:pt x="401961" y="155738"/>
                  </a:lnTo>
                  <a:lnTo>
                    <a:pt x="386522" y="113193"/>
                  </a:lnTo>
                  <a:lnTo>
                    <a:pt x="362344" y="75670"/>
                  </a:lnTo>
                  <a:lnTo>
                    <a:pt x="330701" y="44380"/>
                  </a:lnTo>
                  <a:lnTo>
                    <a:pt x="292863" y="20531"/>
                  </a:lnTo>
                  <a:lnTo>
                    <a:pt x="250104" y="5334"/>
                  </a:lnTo>
                  <a:lnTo>
                    <a:pt x="203695" y="0"/>
                  </a:lnTo>
                  <a:lnTo>
                    <a:pt x="157282" y="5334"/>
                  </a:lnTo>
                  <a:lnTo>
                    <a:pt x="114521" y="20531"/>
                  </a:lnTo>
                  <a:lnTo>
                    <a:pt x="76684" y="44380"/>
                  </a:lnTo>
                  <a:lnTo>
                    <a:pt x="45041" y="75670"/>
                  </a:lnTo>
                  <a:lnTo>
                    <a:pt x="20866" y="113193"/>
                  </a:lnTo>
                  <a:lnTo>
                    <a:pt x="5428" y="155738"/>
                  </a:lnTo>
                  <a:lnTo>
                    <a:pt x="0" y="202095"/>
                  </a:lnTo>
                  <a:lnTo>
                    <a:pt x="5428" y="247896"/>
                  </a:lnTo>
                  <a:lnTo>
                    <a:pt x="5428" y="248382"/>
                  </a:lnTo>
                  <a:lnTo>
                    <a:pt x="10909" y="263431"/>
                  </a:lnTo>
                  <a:lnTo>
                    <a:pt x="10909" y="202095"/>
                  </a:lnTo>
                  <a:lnTo>
                    <a:pt x="16044" y="158278"/>
                  </a:lnTo>
                  <a:lnTo>
                    <a:pt x="30647" y="118044"/>
                  </a:lnTo>
                  <a:lnTo>
                    <a:pt x="53520" y="82545"/>
                  </a:lnTo>
                  <a:lnTo>
                    <a:pt x="83462" y="52931"/>
                  </a:lnTo>
                  <a:lnTo>
                    <a:pt x="119272" y="30352"/>
                  </a:lnTo>
                  <a:lnTo>
                    <a:pt x="159749" y="15962"/>
                  </a:lnTo>
                  <a:lnTo>
                    <a:pt x="203695" y="10909"/>
                  </a:lnTo>
                  <a:lnTo>
                    <a:pt x="247640" y="15962"/>
                  </a:lnTo>
                  <a:lnTo>
                    <a:pt x="288118" y="30352"/>
                  </a:lnTo>
                  <a:lnTo>
                    <a:pt x="323928" y="52931"/>
                  </a:lnTo>
                  <a:lnTo>
                    <a:pt x="353869" y="82545"/>
                  </a:lnTo>
                  <a:lnTo>
                    <a:pt x="376742" y="118044"/>
                  </a:lnTo>
                  <a:lnTo>
                    <a:pt x="391346" y="158278"/>
                  </a:lnTo>
                  <a:lnTo>
                    <a:pt x="396481" y="202095"/>
                  </a:lnTo>
                  <a:lnTo>
                    <a:pt x="396481" y="264361"/>
                  </a:lnTo>
                  <a:lnTo>
                    <a:pt x="401961" y="248855"/>
                  </a:lnTo>
                  <a:lnTo>
                    <a:pt x="401961" y="249428"/>
                  </a:lnTo>
                  <a:lnTo>
                    <a:pt x="407390" y="202095"/>
                  </a:lnTo>
                  <a:close/>
                </a:path>
                <a:path w="407670" h="407670">
                  <a:moveTo>
                    <a:pt x="396481" y="264361"/>
                  </a:moveTo>
                  <a:lnTo>
                    <a:pt x="396481" y="202095"/>
                  </a:lnTo>
                  <a:lnTo>
                    <a:pt x="391346" y="246839"/>
                  </a:lnTo>
                  <a:lnTo>
                    <a:pt x="391346" y="246372"/>
                  </a:lnTo>
                  <a:lnTo>
                    <a:pt x="377028" y="286860"/>
                  </a:lnTo>
                  <a:lnTo>
                    <a:pt x="354442" y="322979"/>
                  </a:lnTo>
                  <a:lnTo>
                    <a:pt x="324821" y="353252"/>
                  </a:lnTo>
                  <a:lnTo>
                    <a:pt x="289319" y="376426"/>
                  </a:lnTo>
                  <a:lnTo>
                    <a:pt x="249088" y="391249"/>
                  </a:lnTo>
                  <a:lnTo>
                    <a:pt x="205282" y="396468"/>
                  </a:lnTo>
                  <a:lnTo>
                    <a:pt x="161265" y="391243"/>
                  </a:lnTo>
                  <a:lnTo>
                    <a:pt x="120567" y="376408"/>
                  </a:lnTo>
                  <a:lnTo>
                    <a:pt x="84446" y="353220"/>
                  </a:lnTo>
                  <a:lnTo>
                    <a:pt x="54161" y="322936"/>
                  </a:lnTo>
                  <a:lnTo>
                    <a:pt x="30971" y="286816"/>
                  </a:lnTo>
                  <a:lnTo>
                    <a:pt x="16044" y="245867"/>
                  </a:lnTo>
                  <a:lnTo>
                    <a:pt x="16044" y="245353"/>
                  </a:lnTo>
                  <a:lnTo>
                    <a:pt x="10909" y="202095"/>
                  </a:lnTo>
                  <a:lnTo>
                    <a:pt x="10909" y="263431"/>
                  </a:lnTo>
                  <a:lnTo>
                    <a:pt x="21172" y="291611"/>
                  </a:lnTo>
                  <a:lnTo>
                    <a:pt x="45650" y="329757"/>
                  </a:lnTo>
                  <a:lnTo>
                    <a:pt x="77625" y="361731"/>
                  </a:lnTo>
                  <a:lnTo>
                    <a:pt x="115771" y="386208"/>
                  </a:lnTo>
                  <a:lnTo>
                    <a:pt x="158765" y="401864"/>
                  </a:lnTo>
                  <a:lnTo>
                    <a:pt x="205282" y="407377"/>
                  </a:lnTo>
                  <a:lnTo>
                    <a:pt x="251660" y="401858"/>
                  </a:lnTo>
                  <a:lnTo>
                    <a:pt x="294214" y="386188"/>
                  </a:lnTo>
                  <a:lnTo>
                    <a:pt x="331738" y="361695"/>
                  </a:lnTo>
                  <a:lnTo>
                    <a:pt x="363025" y="329709"/>
                  </a:lnTo>
                  <a:lnTo>
                    <a:pt x="386867" y="291561"/>
                  </a:lnTo>
                  <a:lnTo>
                    <a:pt x="396481" y="264361"/>
                  </a:lnTo>
                  <a:close/>
                </a:path>
              </a:pathLst>
            </a:custGeom>
            <a:solidFill>
              <a:srgbClr val="452679"/>
            </a:solidFill>
          </p:spPr>
          <p:txBody>
            <a:bodyPr wrap="square" lIns="0" tIns="0" rIns="0" bIns="0" rtlCol="0"/>
            <a:lstStyle/>
            <a:p>
              <a:endParaRPr sz="1751"/>
            </a:p>
          </p:txBody>
        </p:sp>
      </p:grpSp>
      <p:sp>
        <p:nvSpPr>
          <p:cNvPr id="25" name="object 23">
            <a:extLst>
              <a:ext uri="{FF2B5EF4-FFF2-40B4-BE49-F238E27FC236}">
                <a16:creationId xmlns:a16="http://schemas.microsoft.com/office/drawing/2014/main" id="{8CB904BF-6B5D-FA30-B8CE-A8709A4ACB2E}"/>
              </a:ext>
            </a:extLst>
          </p:cNvPr>
          <p:cNvSpPr txBox="1"/>
          <p:nvPr/>
        </p:nvSpPr>
        <p:spPr>
          <a:xfrm>
            <a:off x="5319884" y="4862968"/>
            <a:ext cx="5040623" cy="952440"/>
          </a:xfrm>
          <a:prstGeom prst="rect">
            <a:avLst/>
          </a:prstGeom>
        </p:spPr>
        <p:txBody>
          <a:bodyPr vert="horz" wrap="square" lIns="0" tIns="12700" rIns="0" bIns="0" rtlCol="0">
            <a:spAutoFit/>
          </a:bodyPr>
          <a:lstStyle/>
          <a:p>
            <a:pPr marL="25400" marR="17780">
              <a:lnSpc>
                <a:spcPct val="111100"/>
              </a:lnSpc>
              <a:spcBef>
                <a:spcPts val="565"/>
              </a:spcBef>
            </a:pPr>
            <a:r>
              <a:rPr lang="en-US" sz="1400" dirty="0">
                <a:solidFill>
                  <a:srgbClr val="333333"/>
                </a:solidFill>
                <a:latin typeface="FedEx Sans"/>
                <a:cs typeface="FedEx Sans"/>
              </a:rPr>
              <a:t>When adding a PID code to your shipment, each must be identified using the proper header (M-PID; NS-PID; S-PID) followed by the respective code. If an S-PID is non-existent, please state "NO".</a:t>
            </a:r>
          </a:p>
        </p:txBody>
      </p:sp>
      <p:sp>
        <p:nvSpPr>
          <p:cNvPr id="29" name="object 23">
            <a:extLst>
              <a:ext uri="{FF2B5EF4-FFF2-40B4-BE49-F238E27FC236}">
                <a16:creationId xmlns:a16="http://schemas.microsoft.com/office/drawing/2014/main" id="{22EEA16B-1ABF-DB54-F735-31CE13360FF8}"/>
              </a:ext>
            </a:extLst>
          </p:cNvPr>
          <p:cNvSpPr txBox="1"/>
          <p:nvPr/>
        </p:nvSpPr>
        <p:spPr>
          <a:xfrm>
            <a:off x="5319884" y="6118388"/>
            <a:ext cx="5178852" cy="713272"/>
          </a:xfrm>
          <a:prstGeom prst="rect">
            <a:avLst/>
          </a:prstGeom>
        </p:spPr>
        <p:txBody>
          <a:bodyPr vert="horz" wrap="square" lIns="0" tIns="12700" rIns="0" bIns="0" rtlCol="0">
            <a:spAutoFit/>
          </a:bodyPr>
          <a:lstStyle/>
          <a:p>
            <a:pPr marL="25400" marR="17780">
              <a:lnSpc>
                <a:spcPct val="111100"/>
              </a:lnSpc>
              <a:spcBef>
                <a:spcPts val="565"/>
              </a:spcBef>
            </a:pPr>
            <a:r>
              <a:rPr lang="en-US" sz="1400" dirty="0">
                <a:solidFill>
                  <a:srgbClr val="333333"/>
                </a:solidFill>
                <a:latin typeface="FedEx Sans"/>
                <a:cs typeface="FedEx Sans"/>
              </a:rPr>
              <a:t>Shipper email address and contact details must also be provided so we can contact you in case of missing or inaccurate PIDs.</a:t>
            </a:r>
          </a:p>
        </p:txBody>
      </p:sp>
      <p:grpSp>
        <p:nvGrpSpPr>
          <p:cNvPr id="30" name="object 12">
            <a:extLst>
              <a:ext uri="{FF2B5EF4-FFF2-40B4-BE49-F238E27FC236}">
                <a16:creationId xmlns:a16="http://schemas.microsoft.com/office/drawing/2014/main" id="{AA4B3375-CAE5-3BA0-575C-8C11C2DF0DE1}"/>
              </a:ext>
            </a:extLst>
          </p:cNvPr>
          <p:cNvGrpSpPr/>
          <p:nvPr/>
        </p:nvGrpSpPr>
        <p:grpSpPr>
          <a:xfrm>
            <a:off x="4605489" y="5050960"/>
            <a:ext cx="511144" cy="513021"/>
            <a:chOff x="4330153" y="5830519"/>
            <a:chExt cx="407670" cy="407670"/>
          </a:xfrm>
        </p:grpSpPr>
        <p:pic>
          <p:nvPicPr>
            <p:cNvPr id="31" name="object 13">
              <a:extLst>
                <a:ext uri="{FF2B5EF4-FFF2-40B4-BE49-F238E27FC236}">
                  <a16:creationId xmlns:a16="http://schemas.microsoft.com/office/drawing/2014/main" id="{3655FCF7-035B-D143-D850-DB76DEE554C8}"/>
                </a:ext>
              </a:extLst>
            </p:cNvPr>
            <p:cNvPicPr/>
            <p:nvPr/>
          </p:nvPicPr>
          <p:blipFill>
            <a:blip r:embed="rId6" cstate="print"/>
            <a:stretch>
              <a:fillRect/>
            </a:stretch>
          </p:blipFill>
          <p:spPr>
            <a:xfrm>
              <a:off x="4426369" y="5961608"/>
              <a:ext cx="211785" cy="142024"/>
            </a:xfrm>
            <a:prstGeom prst="rect">
              <a:avLst/>
            </a:prstGeom>
          </p:spPr>
        </p:pic>
        <p:sp>
          <p:nvSpPr>
            <p:cNvPr id="32" name="object 14">
              <a:extLst>
                <a:ext uri="{FF2B5EF4-FFF2-40B4-BE49-F238E27FC236}">
                  <a16:creationId xmlns:a16="http://schemas.microsoft.com/office/drawing/2014/main" id="{401A5689-914F-6F87-E4B9-EA77BFFF3AAB}"/>
                </a:ext>
              </a:extLst>
            </p:cNvPr>
            <p:cNvSpPr/>
            <p:nvPr/>
          </p:nvSpPr>
          <p:spPr>
            <a:xfrm>
              <a:off x="4330153" y="5830519"/>
              <a:ext cx="407670" cy="407670"/>
            </a:xfrm>
            <a:custGeom>
              <a:avLst/>
              <a:gdLst/>
              <a:ahLst/>
              <a:cxnLst/>
              <a:rect l="l" t="t" r="r" b="b"/>
              <a:pathLst>
                <a:path w="407670" h="407670">
                  <a:moveTo>
                    <a:pt x="407390" y="202095"/>
                  </a:moveTo>
                  <a:lnTo>
                    <a:pt x="401961" y="155738"/>
                  </a:lnTo>
                  <a:lnTo>
                    <a:pt x="386522" y="113193"/>
                  </a:lnTo>
                  <a:lnTo>
                    <a:pt x="362344" y="75670"/>
                  </a:lnTo>
                  <a:lnTo>
                    <a:pt x="330701" y="44380"/>
                  </a:lnTo>
                  <a:lnTo>
                    <a:pt x="292863" y="20531"/>
                  </a:lnTo>
                  <a:lnTo>
                    <a:pt x="250104" y="5334"/>
                  </a:lnTo>
                  <a:lnTo>
                    <a:pt x="203695" y="0"/>
                  </a:lnTo>
                  <a:lnTo>
                    <a:pt x="157282" y="5334"/>
                  </a:lnTo>
                  <a:lnTo>
                    <a:pt x="114521" y="20531"/>
                  </a:lnTo>
                  <a:lnTo>
                    <a:pt x="76684" y="44380"/>
                  </a:lnTo>
                  <a:lnTo>
                    <a:pt x="45041" y="75670"/>
                  </a:lnTo>
                  <a:lnTo>
                    <a:pt x="20866" y="113193"/>
                  </a:lnTo>
                  <a:lnTo>
                    <a:pt x="5428" y="155738"/>
                  </a:lnTo>
                  <a:lnTo>
                    <a:pt x="0" y="202095"/>
                  </a:lnTo>
                  <a:lnTo>
                    <a:pt x="5428" y="247896"/>
                  </a:lnTo>
                  <a:lnTo>
                    <a:pt x="5428" y="248382"/>
                  </a:lnTo>
                  <a:lnTo>
                    <a:pt x="10909" y="263431"/>
                  </a:lnTo>
                  <a:lnTo>
                    <a:pt x="10909" y="202095"/>
                  </a:lnTo>
                  <a:lnTo>
                    <a:pt x="16044" y="158278"/>
                  </a:lnTo>
                  <a:lnTo>
                    <a:pt x="30647" y="118044"/>
                  </a:lnTo>
                  <a:lnTo>
                    <a:pt x="53520" y="82545"/>
                  </a:lnTo>
                  <a:lnTo>
                    <a:pt x="83462" y="52931"/>
                  </a:lnTo>
                  <a:lnTo>
                    <a:pt x="119272" y="30352"/>
                  </a:lnTo>
                  <a:lnTo>
                    <a:pt x="159749" y="15962"/>
                  </a:lnTo>
                  <a:lnTo>
                    <a:pt x="203695" y="10909"/>
                  </a:lnTo>
                  <a:lnTo>
                    <a:pt x="247640" y="15962"/>
                  </a:lnTo>
                  <a:lnTo>
                    <a:pt x="288118" y="30352"/>
                  </a:lnTo>
                  <a:lnTo>
                    <a:pt x="323928" y="52931"/>
                  </a:lnTo>
                  <a:lnTo>
                    <a:pt x="353869" y="82545"/>
                  </a:lnTo>
                  <a:lnTo>
                    <a:pt x="376742" y="118044"/>
                  </a:lnTo>
                  <a:lnTo>
                    <a:pt x="391346" y="158278"/>
                  </a:lnTo>
                  <a:lnTo>
                    <a:pt x="396481" y="202095"/>
                  </a:lnTo>
                  <a:lnTo>
                    <a:pt x="396481" y="264361"/>
                  </a:lnTo>
                  <a:lnTo>
                    <a:pt x="401961" y="248855"/>
                  </a:lnTo>
                  <a:lnTo>
                    <a:pt x="401961" y="249428"/>
                  </a:lnTo>
                  <a:lnTo>
                    <a:pt x="407390" y="202095"/>
                  </a:lnTo>
                  <a:close/>
                </a:path>
                <a:path w="407670" h="407670">
                  <a:moveTo>
                    <a:pt x="396481" y="264361"/>
                  </a:moveTo>
                  <a:lnTo>
                    <a:pt x="396481" y="202095"/>
                  </a:lnTo>
                  <a:lnTo>
                    <a:pt x="391346" y="246839"/>
                  </a:lnTo>
                  <a:lnTo>
                    <a:pt x="391346" y="246372"/>
                  </a:lnTo>
                  <a:lnTo>
                    <a:pt x="377028" y="286860"/>
                  </a:lnTo>
                  <a:lnTo>
                    <a:pt x="354442" y="322979"/>
                  </a:lnTo>
                  <a:lnTo>
                    <a:pt x="324821" y="353252"/>
                  </a:lnTo>
                  <a:lnTo>
                    <a:pt x="289319" y="376426"/>
                  </a:lnTo>
                  <a:lnTo>
                    <a:pt x="249088" y="391249"/>
                  </a:lnTo>
                  <a:lnTo>
                    <a:pt x="205282" y="396468"/>
                  </a:lnTo>
                  <a:lnTo>
                    <a:pt x="161265" y="391243"/>
                  </a:lnTo>
                  <a:lnTo>
                    <a:pt x="120567" y="376408"/>
                  </a:lnTo>
                  <a:lnTo>
                    <a:pt x="84446" y="353220"/>
                  </a:lnTo>
                  <a:lnTo>
                    <a:pt x="54161" y="322936"/>
                  </a:lnTo>
                  <a:lnTo>
                    <a:pt x="30971" y="286816"/>
                  </a:lnTo>
                  <a:lnTo>
                    <a:pt x="16044" y="245867"/>
                  </a:lnTo>
                  <a:lnTo>
                    <a:pt x="16044" y="245353"/>
                  </a:lnTo>
                  <a:lnTo>
                    <a:pt x="10909" y="202095"/>
                  </a:lnTo>
                  <a:lnTo>
                    <a:pt x="10909" y="263431"/>
                  </a:lnTo>
                  <a:lnTo>
                    <a:pt x="21172" y="291611"/>
                  </a:lnTo>
                  <a:lnTo>
                    <a:pt x="45650" y="329757"/>
                  </a:lnTo>
                  <a:lnTo>
                    <a:pt x="77625" y="361731"/>
                  </a:lnTo>
                  <a:lnTo>
                    <a:pt x="115771" y="386208"/>
                  </a:lnTo>
                  <a:lnTo>
                    <a:pt x="158765" y="401864"/>
                  </a:lnTo>
                  <a:lnTo>
                    <a:pt x="205282" y="407377"/>
                  </a:lnTo>
                  <a:lnTo>
                    <a:pt x="251660" y="401858"/>
                  </a:lnTo>
                  <a:lnTo>
                    <a:pt x="294214" y="386188"/>
                  </a:lnTo>
                  <a:lnTo>
                    <a:pt x="331738" y="361695"/>
                  </a:lnTo>
                  <a:lnTo>
                    <a:pt x="363025" y="329709"/>
                  </a:lnTo>
                  <a:lnTo>
                    <a:pt x="386867" y="291561"/>
                  </a:lnTo>
                  <a:lnTo>
                    <a:pt x="396481" y="264361"/>
                  </a:lnTo>
                  <a:close/>
                </a:path>
              </a:pathLst>
            </a:custGeom>
            <a:solidFill>
              <a:srgbClr val="452679"/>
            </a:solidFill>
          </p:spPr>
          <p:txBody>
            <a:bodyPr wrap="square" lIns="0" tIns="0" rIns="0" bIns="0" rtlCol="0"/>
            <a:lstStyle/>
            <a:p>
              <a:endParaRPr sz="1751"/>
            </a:p>
          </p:txBody>
        </p:sp>
      </p:grpSp>
    </p:spTree>
    <p:extLst>
      <p:ext uri="{BB962C8B-B14F-4D97-AF65-F5344CB8AC3E}">
        <p14:creationId xmlns:p14="http://schemas.microsoft.com/office/powerpoint/2010/main" val="370356267"/>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C45EF-39AF-89C7-583F-326183BF29EB}"/>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CD53BC3E-AC86-2C66-9F0F-0F2C6DF4EB4E}"/>
              </a:ext>
            </a:extLst>
          </p:cNvPr>
          <p:cNvSpPr txBox="1"/>
          <p:nvPr/>
        </p:nvSpPr>
        <p:spPr>
          <a:xfrm>
            <a:off x="453115" y="404000"/>
            <a:ext cx="9890729" cy="3069165"/>
          </a:xfrm>
          <a:prstGeom prst="rect">
            <a:avLst/>
          </a:prstGeom>
          <a:noFill/>
        </p:spPr>
        <p:txBody>
          <a:bodyPr wrap="square" lIns="0" tIns="0" rIns="0" bIns="0" anchor="t">
            <a:noAutofit/>
          </a:bodyPr>
          <a:lstStyle/>
          <a:p>
            <a:pPr>
              <a:buClr>
                <a:prstClr val="white"/>
              </a:buClr>
              <a:buSzPts val="8100"/>
              <a:defRPr/>
            </a:pPr>
            <a:r>
              <a:rPr lang="en-US" sz="3200" spc="-26" dirty="0">
                <a:solidFill>
                  <a:schemeClr val="tx2"/>
                </a:solidFill>
                <a:latin typeface="FedEx Sans Light"/>
                <a:ea typeface="FedEx Sans Light" panose="020B0403020203020204" pitchFamily="34" charset="0"/>
                <a:cs typeface="FedEx Sans Light" panose="020B0403020203020204" pitchFamily="34" charset="0"/>
              </a:rPr>
              <a:t>Shipping with FedEx Ship Manager® at </a:t>
            </a:r>
            <a:r>
              <a:rPr lang="en-US" sz="3200" spc="-26" dirty="0" err="1">
                <a:solidFill>
                  <a:schemeClr val="tx2"/>
                </a:solidFill>
                <a:latin typeface="FedEx Sans Light"/>
                <a:ea typeface="FedEx Sans Light" panose="020B0403020203020204" pitchFamily="34" charset="0"/>
                <a:cs typeface="FedEx Sans Light" panose="020B0403020203020204" pitchFamily="34" charset="0"/>
              </a:rPr>
              <a:t>fedex.com</a:t>
            </a:r>
            <a:r>
              <a:rPr lang="en-US" sz="3200" spc="-26" dirty="0">
                <a:solidFill>
                  <a:schemeClr val="tx2"/>
                </a:solidFill>
                <a:latin typeface="FedEx Sans Light"/>
                <a:ea typeface="FedEx Sans Light" panose="020B0403020203020204" pitchFamily="34" charset="0"/>
                <a:cs typeface="FedEx Sans Light" panose="020B0403020203020204" pitchFamily="34" charset="0"/>
              </a:rPr>
              <a:t> or Ship API?*</a:t>
            </a:r>
          </a:p>
          <a:p>
            <a:pPr>
              <a:spcBef>
                <a:spcPts val="1053"/>
              </a:spcBef>
              <a:defRPr/>
            </a:pPr>
            <a:r>
              <a:rPr lang="en-US" sz="1600" dirty="0">
                <a:latin typeface="FedEx Sans Light" panose="020B0403020203020204" pitchFamily="34" charset="0"/>
                <a:ea typeface="FedEx Sans Light" panose="020B0403020203020204" pitchFamily="34" charset="0"/>
                <a:cs typeface="FedEx Sans Light" panose="020B0403020203020204" pitchFamily="34" charset="0"/>
              </a:rPr>
              <a:t>Starting October 26, PIDs will become mandatory for applicable shipments. Whether the PID fields are required depends on one key piece of information: </a:t>
            </a:r>
            <a:r>
              <a:rPr lang="en-US" sz="1600" b="1" dirty="0">
                <a:solidFill>
                  <a:schemeClr val="tx2"/>
                </a:solidFill>
                <a:latin typeface="FedEx Sans" panose="020B0603020203020204" pitchFamily="34" charset="0"/>
                <a:ea typeface="FedEx Sans" panose="020B0603020203020204" pitchFamily="34" charset="0"/>
                <a:cs typeface="FedEx Sans" panose="020B0603020203020204" pitchFamily="34" charset="0"/>
              </a:rPr>
              <a:t>the recipient’s VAT number.</a:t>
            </a:r>
            <a:endParaRPr lang="en-GB" sz="1600" b="1" dirty="0">
              <a:solidFill>
                <a:schemeClr val="tx2"/>
              </a:solidFill>
              <a:latin typeface="FedEx Sans" panose="020B0603020203020204" pitchFamily="34" charset="0"/>
              <a:ea typeface="FedEx Sans" panose="020B0603020203020204" pitchFamily="34" charset="0"/>
              <a:cs typeface="FedEx Sans" panose="020B0603020203020204" pitchFamily="34" charset="0"/>
            </a:endParaRPr>
          </a:p>
        </p:txBody>
      </p:sp>
      <p:sp>
        <p:nvSpPr>
          <p:cNvPr id="13" name="Snip Diagonal Corner of Rectangle 1">
            <a:extLst>
              <a:ext uri="{FF2B5EF4-FFF2-40B4-BE49-F238E27FC236}">
                <a16:creationId xmlns:a16="http://schemas.microsoft.com/office/drawing/2014/main" id="{BA809EDB-ECBF-4728-2897-96B8152EB60A}"/>
              </a:ext>
            </a:extLst>
          </p:cNvPr>
          <p:cNvSpPr/>
          <p:nvPr/>
        </p:nvSpPr>
        <p:spPr>
          <a:xfrm>
            <a:off x="5762929" y="2450855"/>
            <a:ext cx="4310465" cy="3296802"/>
          </a:xfrm>
          <a:prstGeom prst="roundRect">
            <a:avLst>
              <a:gd name="adj" fmla="val 336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5" name="TextBox 14">
            <a:extLst>
              <a:ext uri="{FF2B5EF4-FFF2-40B4-BE49-F238E27FC236}">
                <a16:creationId xmlns:a16="http://schemas.microsoft.com/office/drawing/2014/main" id="{776CE27A-0866-11BD-544A-8559A7DCD155}"/>
              </a:ext>
            </a:extLst>
          </p:cNvPr>
          <p:cNvSpPr txBox="1"/>
          <p:nvPr/>
        </p:nvSpPr>
        <p:spPr>
          <a:xfrm>
            <a:off x="6016980" y="2716522"/>
            <a:ext cx="3731117" cy="2407682"/>
          </a:xfrm>
          <a:prstGeom prst="rect">
            <a:avLst/>
          </a:prstGeom>
          <a:noFill/>
        </p:spPr>
        <p:txBody>
          <a:bodyPr wrap="square" lIns="0" tIns="0" rIns="0" bIns="0" anchor="t">
            <a:noAutofit/>
          </a:bodyPr>
          <a:lstStyle/>
          <a:p>
            <a:pPr>
              <a:spcBef>
                <a:spcPts val="1053"/>
              </a:spcBef>
              <a:defRPr/>
            </a:pPr>
            <a:r>
              <a:rPr lang="en-US" sz="2800" dirty="0">
                <a:solidFill>
                  <a:schemeClr val="bg1"/>
                </a:solidFill>
                <a:latin typeface="+mj-lt"/>
                <a:ea typeface="FedEx Sans Light" panose="020B0403020203020204" pitchFamily="34" charset="0"/>
                <a:cs typeface="FedEx Sans Light" panose="020B0403020203020204" pitchFamily="34" charset="0"/>
              </a:rPr>
              <a:t>B2B </a:t>
            </a:r>
            <a:br>
              <a:rPr lang="en-US" sz="2800" dirty="0">
                <a:solidFill>
                  <a:schemeClr val="bg1"/>
                </a:solidFill>
                <a:latin typeface="+mj-lt"/>
                <a:ea typeface="FedEx Sans Light" panose="020B0403020203020204" pitchFamily="34" charset="0"/>
                <a:cs typeface="FedEx Sans Light" panose="020B0403020203020204" pitchFamily="34" charset="0"/>
              </a:rPr>
            </a:br>
            <a:r>
              <a:rPr lang="en-US" dirty="0">
                <a:solidFill>
                  <a:schemeClr val="bg1"/>
                </a:solidFill>
                <a:latin typeface="+mj-lt"/>
                <a:ea typeface="FedEx Sans Light" panose="020B0403020203020204" pitchFamily="34" charset="0"/>
                <a:cs typeface="FedEx Sans Light" panose="020B0403020203020204" pitchFamily="34" charset="0"/>
              </a:rPr>
              <a:t>VAT number entered</a:t>
            </a:r>
          </a:p>
          <a:p>
            <a:pPr>
              <a:spcBef>
                <a:spcPts val="1579"/>
              </a:spcBef>
              <a:defRPr/>
            </a:pPr>
            <a:r>
              <a:rPr lang="en-US" sz="1600" dirty="0">
                <a:solidFill>
                  <a:schemeClr val="bg1"/>
                </a:solidFill>
                <a:latin typeface="FedEx Sans" panose="020B0603020203020204" pitchFamily="34" charset="0"/>
                <a:ea typeface="FedEx Sans" panose="020B0603020203020204" pitchFamily="34" charset="0"/>
                <a:cs typeface="FedEx Sans" panose="020B0603020203020204" pitchFamily="34" charset="0"/>
              </a:rPr>
              <a:t>Recipient TAX ID field </a:t>
            </a:r>
            <a:r>
              <a:rPr lang="en-US" sz="1600" b="1" dirty="0">
                <a:solidFill>
                  <a:schemeClr val="bg1"/>
                </a:solidFill>
                <a:latin typeface="FedEx Sans" panose="020B0603020203020204" pitchFamily="34" charset="0"/>
                <a:ea typeface="FedEx Sans" panose="020B0603020203020204" pitchFamily="34" charset="0"/>
                <a:cs typeface="FedEx Sans" panose="020B0603020203020204" pitchFamily="34" charset="0"/>
              </a:rPr>
              <a:t>filled</a:t>
            </a:r>
          </a:p>
          <a:p>
            <a:pPr>
              <a:spcBef>
                <a:spcPts val="1579"/>
              </a:spcBef>
              <a:defRPr/>
            </a:pPr>
            <a:r>
              <a:rPr lang="en-US" sz="1600" dirty="0">
                <a:solidFill>
                  <a:schemeClr val="bg1"/>
                </a:solidFill>
                <a:latin typeface="FedEx Sans Light" panose="020B0403020203020204" pitchFamily="34" charset="0"/>
                <a:ea typeface="FedEx Sans Light" panose="020B0403020203020204" pitchFamily="34" charset="0"/>
                <a:cs typeface="FedEx Sans Light" panose="020B0403020203020204" pitchFamily="34" charset="0"/>
              </a:rPr>
              <a:t>If the recipient’s VAT number is entered in the Tax ID field, the shipment is treated as a B2B transaction—a business sale. Product identifiers are not required.</a:t>
            </a:r>
          </a:p>
        </p:txBody>
      </p:sp>
      <p:pic>
        <p:nvPicPr>
          <p:cNvPr id="16" name="Picture 15" descr="A logo of a fedex company&#10;&#10;AI-generated content may be incorrect.">
            <a:extLst>
              <a:ext uri="{FF2B5EF4-FFF2-40B4-BE49-F238E27FC236}">
                <a16:creationId xmlns:a16="http://schemas.microsoft.com/office/drawing/2014/main" id="{2CD2862E-0455-9D5C-C46D-63828716278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70435" y="6216198"/>
            <a:ext cx="973409" cy="477971"/>
          </a:xfrm>
          <a:prstGeom prst="rect">
            <a:avLst/>
          </a:prstGeom>
        </p:spPr>
      </p:pic>
      <p:sp>
        <p:nvSpPr>
          <p:cNvPr id="3" name="Snip Diagonal Corner of Rectangle 1">
            <a:extLst>
              <a:ext uri="{FF2B5EF4-FFF2-40B4-BE49-F238E27FC236}">
                <a16:creationId xmlns:a16="http://schemas.microsoft.com/office/drawing/2014/main" id="{26637006-B307-2971-3930-2B3D7E4D6F6F}"/>
              </a:ext>
            </a:extLst>
          </p:cNvPr>
          <p:cNvSpPr/>
          <p:nvPr/>
        </p:nvSpPr>
        <p:spPr>
          <a:xfrm>
            <a:off x="501252" y="2450855"/>
            <a:ext cx="4310465" cy="3296802"/>
          </a:xfrm>
          <a:prstGeom prst="roundRect">
            <a:avLst>
              <a:gd name="adj" fmla="val 336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tx2"/>
              </a:solidFill>
            </a:endParaRPr>
          </a:p>
        </p:txBody>
      </p:sp>
      <p:sp>
        <p:nvSpPr>
          <p:cNvPr id="4" name="TextBox 3">
            <a:extLst>
              <a:ext uri="{FF2B5EF4-FFF2-40B4-BE49-F238E27FC236}">
                <a16:creationId xmlns:a16="http://schemas.microsoft.com/office/drawing/2014/main" id="{BE3272F2-B77D-AA28-13E9-EEE27BA45E95}"/>
              </a:ext>
            </a:extLst>
          </p:cNvPr>
          <p:cNvSpPr txBox="1"/>
          <p:nvPr/>
        </p:nvSpPr>
        <p:spPr>
          <a:xfrm>
            <a:off x="756155" y="2716522"/>
            <a:ext cx="3388333" cy="2463636"/>
          </a:xfrm>
          <a:prstGeom prst="rect">
            <a:avLst/>
          </a:prstGeom>
          <a:noFill/>
        </p:spPr>
        <p:txBody>
          <a:bodyPr wrap="square" lIns="0" tIns="0" rIns="0" bIns="0" anchor="t">
            <a:noAutofit/>
          </a:bodyPr>
          <a:lstStyle/>
          <a:p>
            <a:pPr>
              <a:spcBef>
                <a:spcPts val="1053"/>
              </a:spcBef>
              <a:defRPr/>
            </a:pPr>
            <a:r>
              <a:rPr lang="en-US" sz="2800" dirty="0">
                <a:solidFill>
                  <a:schemeClr val="bg1"/>
                </a:solidFill>
                <a:latin typeface="+mj-lt"/>
                <a:ea typeface="FedEx Sans Light" panose="020B0403020203020204" pitchFamily="34" charset="0"/>
                <a:cs typeface="FedEx Sans Light" panose="020B0403020203020204" pitchFamily="34" charset="0"/>
              </a:rPr>
              <a:t>B2C </a:t>
            </a:r>
            <a:br>
              <a:rPr lang="en-US" sz="2800" dirty="0">
                <a:solidFill>
                  <a:schemeClr val="bg1"/>
                </a:solidFill>
                <a:latin typeface="+mj-lt"/>
                <a:ea typeface="FedEx Sans Light" panose="020B0403020203020204" pitchFamily="34" charset="0"/>
                <a:cs typeface="FedEx Sans Light" panose="020B0403020203020204" pitchFamily="34" charset="0"/>
              </a:rPr>
            </a:br>
            <a:r>
              <a:rPr lang="en-US" dirty="0">
                <a:solidFill>
                  <a:schemeClr val="bg1"/>
                </a:solidFill>
                <a:latin typeface="+mj-lt"/>
                <a:ea typeface="FedEx Sans Light" panose="020B0403020203020204" pitchFamily="34" charset="0"/>
                <a:cs typeface="FedEx Sans Light" panose="020B0403020203020204" pitchFamily="34" charset="0"/>
              </a:rPr>
              <a:t>No VAT number entered</a:t>
            </a:r>
          </a:p>
          <a:p>
            <a:pPr>
              <a:spcBef>
                <a:spcPts val="1579"/>
              </a:spcBef>
              <a:defRPr/>
            </a:pPr>
            <a:r>
              <a:rPr lang="en-US" sz="1600" dirty="0">
                <a:solidFill>
                  <a:schemeClr val="bg1"/>
                </a:solidFill>
                <a:latin typeface="FedEx Sans" panose="020B0603020203020204" pitchFamily="34" charset="0"/>
                <a:ea typeface="FedEx Sans" panose="020B0603020203020204" pitchFamily="34" charset="0"/>
                <a:cs typeface="FedEx Sans" panose="020B0603020203020204" pitchFamily="34" charset="0"/>
              </a:rPr>
              <a:t>Recipient TAX ID field </a:t>
            </a:r>
            <a:r>
              <a:rPr lang="en-US" sz="1600" b="1" dirty="0">
                <a:solidFill>
                  <a:schemeClr val="bg1"/>
                </a:solidFill>
                <a:latin typeface="FedEx Sans" panose="020B0603020203020204" pitchFamily="34" charset="0"/>
                <a:ea typeface="FedEx Sans" panose="020B0603020203020204" pitchFamily="34" charset="0"/>
                <a:cs typeface="FedEx Sans" panose="020B0603020203020204" pitchFamily="34" charset="0"/>
              </a:rPr>
              <a:t>empty</a:t>
            </a:r>
          </a:p>
          <a:p>
            <a:pPr>
              <a:spcBef>
                <a:spcPts val="1579"/>
              </a:spcBef>
              <a:defRPr/>
            </a:pPr>
            <a:r>
              <a:rPr lang="en-US" sz="1600" dirty="0">
                <a:solidFill>
                  <a:schemeClr val="bg1"/>
                </a:solidFill>
                <a:latin typeface="FedEx Sans Light" panose="020B0403020203020204" pitchFamily="34" charset="0"/>
                <a:ea typeface="FedEx Sans Light" panose="020B0403020203020204" pitchFamily="34" charset="0"/>
                <a:cs typeface="FedEx Sans Light" panose="020B0403020203020204" pitchFamily="34" charset="0"/>
              </a:rPr>
              <a:t>If the recipient has no VAT number in the Tax ID field, the shipment is treated as a B2C transaction—a consumer sale. All three PID fields must be filled out.</a:t>
            </a:r>
          </a:p>
        </p:txBody>
      </p:sp>
      <p:sp>
        <p:nvSpPr>
          <p:cNvPr id="5" name="Footer Placeholder 10">
            <a:extLst>
              <a:ext uri="{FF2B5EF4-FFF2-40B4-BE49-F238E27FC236}">
                <a16:creationId xmlns:a16="http://schemas.microsoft.com/office/drawing/2014/main" id="{7A3FAB38-305B-0714-6A0F-7F27927011F6}"/>
              </a:ext>
            </a:extLst>
          </p:cNvPr>
          <p:cNvSpPr txBox="1">
            <a:spLocks/>
          </p:cNvSpPr>
          <p:nvPr/>
        </p:nvSpPr>
        <p:spPr>
          <a:xfrm>
            <a:off x="501252" y="6216198"/>
            <a:ext cx="6430953" cy="215444"/>
          </a:xfrm>
          <a:prstGeom prst="rect">
            <a:avLst/>
          </a:prstGeom>
        </p:spPr>
        <p:txBody>
          <a:bodyPr wrap="square" lIns="0" tIns="0" rIns="0" bIns="0" anchor="t">
            <a:spAutoFit/>
          </a:bodyPr>
          <a:lstStyle>
            <a:defPPr>
              <a:defRPr lang="en-US"/>
            </a:defPPr>
            <a:lvl1pPr marL="0" indent="0">
              <a:spcAft>
                <a:spcPts val="600"/>
              </a:spcAft>
              <a:buNone/>
              <a:defRPr sz="1600" b="0" i="0">
                <a:latin typeface="FedEx Sans" panose="020B0603020203020204" pitchFamily="34" charset="0"/>
                <a:ea typeface="FedEx Sans" panose="020B0603020203020204" pitchFamily="34" charset="0"/>
                <a:cs typeface="FedEx Sans" panose="020B0603020203020204" pitchFamily="34" charset="0"/>
              </a:defRPr>
            </a:lvl1pPr>
            <a:lvl2pPr marL="0" indent="0">
              <a:buNone/>
              <a:tabLst/>
              <a:defRPr lang="en-US" sz="1600" b="1" i="0" kern="1200" dirty="0">
                <a:solidFill>
                  <a:schemeClr val="tx1"/>
                </a:solidFill>
                <a:latin typeface="FedEx Sans" panose="020B0603020203020204" pitchFamily="34" charset="0"/>
                <a:ea typeface="FedEx Sans" panose="020B0603020203020204" pitchFamily="34" charset="0"/>
                <a:cs typeface="FedEx Sans" panose="020B0603020203020204" pitchFamily="34" charset="0"/>
              </a:defRPr>
            </a:lvl2pPr>
            <a:lvl3pPr marL="0" indent="0">
              <a:buNone/>
              <a:tabLst/>
              <a:defRPr lang="en-US" sz="1600" kern="1200" dirty="0">
                <a:solidFill>
                  <a:schemeClr val="tx1"/>
                </a:solidFill>
                <a:latin typeface="+mn-lt"/>
                <a:ea typeface="+mn-ea"/>
                <a:cs typeface="+mn-cs"/>
              </a:defRPr>
            </a:lvl3pPr>
            <a:lvl4pPr marL="219456" indent="-219456">
              <a:buFont typeface="Arial" panose="020B0604020202020204" pitchFamily="34" charset="0"/>
              <a:buChar char="•"/>
              <a:defRPr lang="en-US" sz="1600" kern="1200" dirty="0">
                <a:solidFill>
                  <a:schemeClr val="tx1"/>
                </a:solidFill>
                <a:latin typeface="+mn-lt"/>
                <a:ea typeface="+mn-ea"/>
                <a:cs typeface="+mn-cs"/>
              </a:defRPr>
            </a:lvl4pPr>
            <a:lvl5pPr marL="438912" indent="-219456">
              <a:spcBef>
                <a:spcPts val="0"/>
              </a:spcBef>
              <a:buFont typeface="System Font Regular"/>
              <a:buChar char="–"/>
              <a:defRPr sz="1600"/>
            </a:lvl5pPr>
            <a:lvl6pPr marL="658368" indent="-219456">
              <a:buFont typeface="System Font Regular"/>
              <a:buChar char="&gt;"/>
              <a:defRPr sz="1400"/>
            </a:lvl6pPr>
          </a:lstStyle>
          <a:p>
            <a:pPr defTabSz="802020">
              <a:spcAft>
                <a:spcPts val="526"/>
              </a:spcAft>
              <a:defRPr/>
            </a:pPr>
            <a:r>
              <a:rPr lang="en-US" sz="1400" dirty="0">
                <a:solidFill>
                  <a:srgbClr val="8E8E8E"/>
                </a:solidFill>
              </a:rPr>
              <a:t>*Select FedEx Ship API customers will be required to provide PIDs</a:t>
            </a:r>
          </a:p>
        </p:txBody>
      </p:sp>
    </p:spTree>
    <p:extLst>
      <p:ext uri="{BB962C8B-B14F-4D97-AF65-F5344CB8AC3E}">
        <p14:creationId xmlns:p14="http://schemas.microsoft.com/office/powerpoint/2010/main" val="3025577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72275" y="1727022"/>
            <a:ext cx="8333883" cy="289823"/>
          </a:xfrm>
          <a:prstGeom prst="rect">
            <a:avLst/>
          </a:prstGeom>
        </p:spPr>
        <p:txBody>
          <a:bodyPr vert="horz" wrap="square" lIns="0" tIns="12700" rIns="0" bIns="0" rtlCol="0">
            <a:spAutoFit/>
          </a:bodyPr>
          <a:lstStyle/>
          <a:p>
            <a:pPr marL="12700">
              <a:lnSpc>
                <a:spcPct val="100000"/>
              </a:lnSpc>
              <a:spcBef>
                <a:spcPts val="100"/>
              </a:spcBef>
            </a:pPr>
            <a:r>
              <a:rPr lang="en-US" b="1" dirty="0">
                <a:solidFill>
                  <a:schemeClr val="tx2"/>
                </a:solidFill>
                <a:latin typeface="FedEx Sans"/>
                <a:cs typeface="FedEx Sans"/>
              </a:rPr>
              <a:t>For which products must shippers provide Product Identifiers (PIDs)?</a:t>
            </a:r>
            <a:endParaRPr b="1" dirty="0">
              <a:solidFill>
                <a:schemeClr val="tx2"/>
              </a:solidFill>
              <a:latin typeface="FedEx Sans"/>
              <a:cs typeface="FedEx Sans"/>
            </a:endParaRPr>
          </a:p>
        </p:txBody>
      </p:sp>
      <p:grpSp>
        <p:nvGrpSpPr>
          <p:cNvPr id="4" name="object 4"/>
          <p:cNvGrpSpPr/>
          <p:nvPr/>
        </p:nvGrpSpPr>
        <p:grpSpPr>
          <a:xfrm>
            <a:off x="525602" y="3026916"/>
            <a:ext cx="8844915" cy="2082164"/>
            <a:chOff x="525602" y="2388696"/>
            <a:chExt cx="8844915" cy="2082164"/>
          </a:xfrm>
        </p:grpSpPr>
        <p:sp>
          <p:nvSpPr>
            <p:cNvPr id="5" name="object 5"/>
            <p:cNvSpPr/>
            <p:nvPr/>
          </p:nvSpPr>
          <p:spPr>
            <a:xfrm>
              <a:off x="741146" y="4083354"/>
              <a:ext cx="2045335" cy="369570"/>
            </a:xfrm>
            <a:custGeom>
              <a:avLst/>
              <a:gdLst/>
              <a:ahLst/>
              <a:cxnLst/>
              <a:rect l="l" t="t" r="r" b="b"/>
              <a:pathLst>
                <a:path w="2045335" h="369570">
                  <a:moveTo>
                    <a:pt x="0" y="368947"/>
                  </a:moveTo>
                  <a:lnTo>
                    <a:pt x="2045246" y="368947"/>
                  </a:lnTo>
                  <a:lnTo>
                    <a:pt x="2045246" y="0"/>
                  </a:lnTo>
                  <a:lnTo>
                    <a:pt x="0" y="0"/>
                  </a:lnTo>
                  <a:lnTo>
                    <a:pt x="0" y="368947"/>
                  </a:lnTo>
                  <a:close/>
                </a:path>
              </a:pathLst>
            </a:custGeom>
            <a:ln w="36004">
              <a:solidFill>
                <a:srgbClr val="4D148C"/>
              </a:solidFill>
            </a:ln>
          </p:spPr>
          <p:txBody>
            <a:bodyPr wrap="square" lIns="0" tIns="0" rIns="0" bIns="0" rtlCol="0"/>
            <a:lstStyle/>
            <a:p>
              <a:endParaRPr/>
            </a:p>
          </p:txBody>
        </p:sp>
        <p:sp>
          <p:nvSpPr>
            <p:cNvPr id="6" name="object 6"/>
            <p:cNvSpPr/>
            <p:nvPr/>
          </p:nvSpPr>
          <p:spPr>
            <a:xfrm>
              <a:off x="2832303" y="4083354"/>
              <a:ext cx="512445" cy="369570"/>
            </a:xfrm>
            <a:custGeom>
              <a:avLst/>
              <a:gdLst/>
              <a:ahLst/>
              <a:cxnLst/>
              <a:rect l="l" t="t" r="r" b="b"/>
              <a:pathLst>
                <a:path w="512445" h="369570">
                  <a:moveTo>
                    <a:pt x="0" y="368947"/>
                  </a:moveTo>
                  <a:lnTo>
                    <a:pt x="512102" y="368947"/>
                  </a:lnTo>
                  <a:lnTo>
                    <a:pt x="512102" y="0"/>
                  </a:lnTo>
                  <a:lnTo>
                    <a:pt x="0" y="0"/>
                  </a:lnTo>
                  <a:lnTo>
                    <a:pt x="0" y="368947"/>
                  </a:lnTo>
                  <a:close/>
                </a:path>
              </a:pathLst>
            </a:custGeom>
            <a:ln w="36004">
              <a:solidFill>
                <a:srgbClr val="7D22C3"/>
              </a:solidFill>
            </a:ln>
          </p:spPr>
          <p:txBody>
            <a:bodyPr wrap="square" lIns="0" tIns="0" rIns="0" bIns="0" rtlCol="0"/>
            <a:lstStyle/>
            <a:p>
              <a:endParaRPr/>
            </a:p>
          </p:txBody>
        </p:sp>
        <p:sp>
          <p:nvSpPr>
            <p:cNvPr id="7" name="object 7"/>
            <p:cNvSpPr/>
            <p:nvPr/>
          </p:nvSpPr>
          <p:spPr>
            <a:xfrm>
              <a:off x="3391204" y="4083354"/>
              <a:ext cx="518795" cy="369570"/>
            </a:xfrm>
            <a:custGeom>
              <a:avLst/>
              <a:gdLst/>
              <a:ahLst/>
              <a:cxnLst/>
              <a:rect l="l" t="t" r="r" b="b"/>
              <a:pathLst>
                <a:path w="518795" h="369570">
                  <a:moveTo>
                    <a:pt x="0" y="368947"/>
                  </a:moveTo>
                  <a:lnTo>
                    <a:pt x="518401" y="368947"/>
                  </a:lnTo>
                  <a:lnTo>
                    <a:pt x="518401" y="0"/>
                  </a:lnTo>
                  <a:lnTo>
                    <a:pt x="0" y="0"/>
                  </a:lnTo>
                  <a:lnTo>
                    <a:pt x="0" y="368947"/>
                  </a:lnTo>
                  <a:close/>
                </a:path>
              </a:pathLst>
            </a:custGeom>
            <a:ln w="36004">
              <a:solidFill>
                <a:srgbClr val="A63685"/>
              </a:solidFill>
            </a:ln>
          </p:spPr>
          <p:txBody>
            <a:bodyPr wrap="square" lIns="0" tIns="0" rIns="0" bIns="0" rtlCol="0"/>
            <a:lstStyle/>
            <a:p>
              <a:endParaRPr/>
            </a:p>
          </p:txBody>
        </p:sp>
        <p:sp>
          <p:nvSpPr>
            <p:cNvPr id="8" name="object 8"/>
            <p:cNvSpPr/>
            <p:nvPr/>
          </p:nvSpPr>
          <p:spPr>
            <a:xfrm>
              <a:off x="525602" y="4097705"/>
              <a:ext cx="3510279" cy="267335"/>
            </a:xfrm>
            <a:custGeom>
              <a:avLst/>
              <a:gdLst/>
              <a:ahLst/>
              <a:cxnLst/>
              <a:rect l="l" t="t" r="r" b="b"/>
              <a:pathLst>
                <a:path w="3510279" h="267335">
                  <a:moveTo>
                    <a:pt x="3510000" y="0"/>
                  </a:moveTo>
                  <a:lnTo>
                    <a:pt x="0" y="0"/>
                  </a:lnTo>
                  <a:lnTo>
                    <a:pt x="0" y="267296"/>
                  </a:lnTo>
                  <a:lnTo>
                    <a:pt x="3510000" y="267296"/>
                  </a:lnTo>
                  <a:lnTo>
                    <a:pt x="3510000" y="0"/>
                  </a:lnTo>
                  <a:close/>
                </a:path>
              </a:pathLst>
            </a:custGeom>
            <a:solidFill>
              <a:srgbClr val="FFFFFF"/>
            </a:solidFill>
          </p:spPr>
          <p:txBody>
            <a:bodyPr wrap="square" lIns="0" tIns="0" rIns="0" bIns="0" rtlCol="0"/>
            <a:lstStyle/>
            <a:p>
              <a:endParaRPr/>
            </a:p>
          </p:txBody>
        </p:sp>
        <p:sp>
          <p:nvSpPr>
            <p:cNvPr id="9" name="object 9"/>
            <p:cNvSpPr/>
            <p:nvPr/>
          </p:nvSpPr>
          <p:spPr>
            <a:xfrm>
              <a:off x="1082700" y="4230306"/>
              <a:ext cx="6624320" cy="72390"/>
            </a:xfrm>
            <a:custGeom>
              <a:avLst/>
              <a:gdLst/>
              <a:ahLst/>
              <a:cxnLst/>
              <a:rect l="l" t="t" r="r" b="b"/>
              <a:pathLst>
                <a:path w="6624320" h="72389">
                  <a:moveTo>
                    <a:pt x="2286000" y="0"/>
                  </a:moveTo>
                  <a:lnTo>
                    <a:pt x="1728000" y="0"/>
                  </a:lnTo>
                  <a:lnTo>
                    <a:pt x="0" y="0"/>
                  </a:lnTo>
                  <a:lnTo>
                    <a:pt x="0" y="71996"/>
                  </a:lnTo>
                  <a:lnTo>
                    <a:pt x="1728000" y="71996"/>
                  </a:lnTo>
                  <a:lnTo>
                    <a:pt x="2286000" y="71996"/>
                  </a:lnTo>
                  <a:lnTo>
                    <a:pt x="2286000" y="0"/>
                  </a:lnTo>
                  <a:close/>
                </a:path>
                <a:path w="6624320" h="72389">
                  <a:moveTo>
                    <a:pt x="3995991" y="0"/>
                  </a:moveTo>
                  <a:lnTo>
                    <a:pt x="3419995" y="0"/>
                  </a:lnTo>
                  <a:lnTo>
                    <a:pt x="2844000" y="0"/>
                  </a:lnTo>
                  <a:lnTo>
                    <a:pt x="2844000" y="71996"/>
                  </a:lnTo>
                  <a:lnTo>
                    <a:pt x="3419995" y="71996"/>
                  </a:lnTo>
                  <a:lnTo>
                    <a:pt x="3995991" y="71996"/>
                  </a:lnTo>
                  <a:lnTo>
                    <a:pt x="3995991" y="0"/>
                  </a:lnTo>
                  <a:close/>
                </a:path>
                <a:path w="6624320" h="72389">
                  <a:moveTo>
                    <a:pt x="6624002" y="0"/>
                  </a:moveTo>
                  <a:lnTo>
                    <a:pt x="5616003" y="0"/>
                  </a:lnTo>
                  <a:lnTo>
                    <a:pt x="4608004" y="0"/>
                  </a:lnTo>
                  <a:lnTo>
                    <a:pt x="3996004" y="0"/>
                  </a:lnTo>
                  <a:lnTo>
                    <a:pt x="3996004" y="71996"/>
                  </a:lnTo>
                  <a:lnTo>
                    <a:pt x="4608004" y="71996"/>
                  </a:lnTo>
                  <a:lnTo>
                    <a:pt x="5616003" y="71996"/>
                  </a:lnTo>
                  <a:lnTo>
                    <a:pt x="6624002" y="71996"/>
                  </a:lnTo>
                  <a:lnTo>
                    <a:pt x="6624002" y="0"/>
                  </a:lnTo>
                  <a:close/>
                </a:path>
              </a:pathLst>
            </a:custGeom>
            <a:solidFill>
              <a:srgbClr val="008A00"/>
            </a:solidFill>
          </p:spPr>
          <p:txBody>
            <a:bodyPr wrap="square" lIns="0" tIns="0" rIns="0" bIns="0" rtlCol="0"/>
            <a:lstStyle/>
            <a:p>
              <a:endParaRPr/>
            </a:p>
          </p:txBody>
        </p:sp>
        <p:sp>
          <p:nvSpPr>
            <p:cNvPr id="10" name="object 10"/>
            <p:cNvSpPr/>
            <p:nvPr/>
          </p:nvSpPr>
          <p:spPr>
            <a:xfrm>
              <a:off x="719099" y="4230305"/>
              <a:ext cx="363855" cy="0"/>
            </a:xfrm>
            <a:custGeom>
              <a:avLst/>
              <a:gdLst/>
              <a:ahLst/>
              <a:cxnLst/>
              <a:rect l="l" t="t" r="r" b="b"/>
              <a:pathLst>
                <a:path w="363855">
                  <a:moveTo>
                    <a:pt x="0" y="0"/>
                  </a:moveTo>
                  <a:lnTo>
                    <a:pt x="363601" y="0"/>
                  </a:lnTo>
                </a:path>
              </a:pathLst>
            </a:custGeom>
            <a:ln w="7200">
              <a:solidFill>
                <a:srgbClr val="FFFFFF"/>
              </a:solidFill>
            </a:ln>
          </p:spPr>
          <p:txBody>
            <a:bodyPr wrap="square" lIns="0" tIns="0" rIns="0" bIns="0" rtlCol="0"/>
            <a:lstStyle/>
            <a:p>
              <a:endParaRPr/>
            </a:p>
          </p:txBody>
        </p:sp>
        <p:sp>
          <p:nvSpPr>
            <p:cNvPr id="11" name="object 11"/>
            <p:cNvSpPr/>
            <p:nvPr/>
          </p:nvSpPr>
          <p:spPr>
            <a:xfrm>
              <a:off x="722699" y="4233909"/>
              <a:ext cx="0" cy="65405"/>
            </a:xfrm>
            <a:custGeom>
              <a:avLst/>
              <a:gdLst/>
              <a:ahLst/>
              <a:cxnLst/>
              <a:rect l="l" t="t" r="r" b="b"/>
              <a:pathLst>
                <a:path h="65404">
                  <a:moveTo>
                    <a:pt x="0" y="64795"/>
                  </a:moveTo>
                  <a:lnTo>
                    <a:pt x="0" y="0"/>
                  </a:lnTo>
                </a:path>
              </a:pathLst>
            </a:custGeom>
            <a:ln w="7200">
              <a:solidFill>
                <a:srgbClr val="FFFFFF"/>
              </a:solidFill>
            </a:ln>
          </p:spPr>
          <p:txBody>
            <a:bodyPr wrap="square" lIns="0" tIns="0" rIns="0" bIns="0" rtlCol="0"/>
            <a:lstStyle/>
            <a:p>
              <a:endParaRPr/>
            </a:p>
          </p:txBody>
        </p:sp>
        <p:sp>
          <p:nvSpPr>
            <p:cNvPr id="12" name="object 12"/>
            <p:cNvSpPr/>
            <p:nvPr/>
          </p:nvSpPr>
          <p:spPr>
            <a:xfrm>
              <a:off x="1082700" y="4230305"/>
              <a:ext cx="1728470" cy="0"/>
            </a:xfrm>
            <a:custGeom>
              <a:avLst/>
              <a:gdLst/>
              <a:ahLst/>
              <a:cxnLst/>
              <a:rect l="l" t="t" r="r" b="b"/>
              <a:pathLst>
                <a:path w="1728470">
                  <a:moveTo>
                    <a:pt x="0" y="0"/>
                  </a:moveTo>
                  <a:lnTo>
                    <a:pt x="1728000" y="0"/>
                  </a:lnTo>
                </a:path>
              </a:pathLst>
            </a:custGeom>
            <a:ln w="7200">
              <a:solidFill>
                <a:srgbClr val="FFFFFF"/>
              </a:solidFill>
            </a:ln>
          </p:spPr>
          <p:txBody>
            <a:bodyPr wrap="square" lIns="0" tIns="0" rIns="0" bIns="0" rtlCol="0"/>
            <a:lstStyle/>
            <a:p>
              <a:endParaRPr/>
            </a:p>
          </p:txBody>
        </p:sp>
        <p:sp>
          <p:nvSpPr>
            <p:cNvPr id="13" name="object 13"/>
            <p:cNvSpPr/>
            <p:nvPr/>
          </p:nvSpPr>
          <p:spPr>
            <a:xfrm>
              <a:off x="1082700" y="4233909"/>
              <a:ext cx="0" cy="65405"/>
            </a:xfrm>
            <a:custGeom>
              <a:avLst/>
              <a:gdLst/>
              <a:ahLst/>
              <a:cxnLst/>
              <a:rect l="l" t="t" r="r" b="b"/>
              <a:pathLst>
                <a:path h="65404">
                  <a:moveTo>
                    <a:pt x="0" y="64795"/>
                  </a:moveTo>
                  <a:lnTo>
                    <a:pt x="0" y="0"/>
                  </a:lnTo>
                </a:path>
              </a:pathLst>
            </a:custGeom>
            <a:ln w="7200">
              <a:solidFill>
                <a:srgbClr val="FFFFFF"/>
              </a:solidFill>
            </a:ln>
          </p:spPr>
          <p:txBody>
            <a:bodyPr wrap="square" lIns="0" tIns="0" rIns="0" bIns="0" rtlCol="0"/>
            <a:lstStyle/>
            <a:p>
              <a:endParaRPr/>
            </a:p>
          </p:txBody>
        </p:sp>
        <p:sp>
          <p:nvSpPr>
            <p:cNvPr id="14" name="object 14"/>
            <p:cNvSpPr/>
            <p:nvPr/>
          </p:nvSpPr>
          <p:spPr>
            <a:xfrm>
              <a:off x="2810700" y="4230305"/>
              <a:ext cx="558165" cy="0"/>
            </a:xfrm>
            <a:custGeom>
              <a:avLst/>
              <a:gdLst/>
              <a:ahLst/>
              <a:cxnLst/>
              <a:rect l="l" t="t" r="r" b="b"/>
              <a:pathLst>
                <a:path w="558164">
                  <a:moveTo>
                    <a:pt x="0" y="0"/>
                  </a:moveTo>
                  <a:lnTo>
                    <a:pt x="557999" y="0"/>
                  </a:lnTo>
                </a:path>
              </a:pathLst>
            </a:custGeom>
            <a:ln w="7200">
              <a:solidFill>
                <a:srgbClr val="FFFFFF"/>
              </a:solidFill>
            </a:ln>
          </p:spPr>
          <p:txBody>
            <a:bodyPr wrap="square" lIns="0" tIns="0" rIns="0" bIns="0" rtlCol="0"/>
            <a:lstStyle/>
            <a:p>
              <a:endParaRPr/>
            </a:p>
          </p:txBody>
        </p:sp>
        <p:sp>
          <p:nvSpPr>
            <p:cNvPr id="15" name="object 15"/>
            <p:cNvSpPr/>
            <p:nvPr/>
          </p:nvSpPr>
          <p:spPr>
            <a:xfrm>
              <a:off x="2810700" y="4233909"/>
              <a:ext cx="0" cy="65405"/>
            </a:xfrm>
            <a:custGeom>
              <a:avLst/>
              <a:gdLst/>
              <a:ahLst/>
              <a:cxnLst/>
              <a:rect l="l" t="t" r="r" b="b"/>
              <a:pathLst>
                <a:path h="65404">
                  <a:moveTo>
                    <a:pt x="0" y="64795"/>
                  </a:moveTo>
                  <a:lnTo>
                    <a:pt x="0" y="0"/>
                  </a:lnTo>
                </a:path>
              </a:pathLst>
            </a:custGeom>
            <a:ln w="7200">
              <a:solidFill>
                <a:srgbClr val="FFFFFF"/>
              </a:solidFill>
            </a:ln>
          </p:spPr>
          <p:txBody>
            <a:bodyPr wrap="square" lIns="0" tIns="0" rIns="0" bIns="0" rtlCol="0"/>
            <a:lstStyle/>
            <a:p>
              <a:endParaRPr/>
            </a:p>
          </p:txBody>
        </p:sp>
        <p:sp>
          <p:nvSpPr>
            <p:cNvPr id="16" name="object 16"/>
            <p:cNvSpPr/>
            <p:nvPr/>
          </p:nvSpPr>
          <p:spPr>
            <a:xfrm>
              <a:off x="3368700" y="4230305"/>
              <a:ext cx="558165" cy="0"/>
            </a:xfrm>
            <a:custGeom>
              <a:avLst/>
              <a:gdLst/>
              <a:ahLst/>
              <a:cxnLst/>
              <a:rect l="l" t="t" r="r" b="b"/>
              <a:pathLst>
                <a:path w="558164">
                  <a:moveTo>
                    <a:pt x="0" y="0"/>
                  </a:moveTo>
                  <a:lnTo>
                    <a:pt x="557999" y="0"/>
                  </a:lnTo>
                </a:path>
              </a:pathLst>
            </a:custGeom>
            <a:ln w="7200">
              <a:solidFill>
                <a:srgbClr val="FFFFFF"/>
              </a:solidFill>
            </a:ln>
          </p:spPr>
          <p:txBody>
            <a:bodyPr wrap="square" lIns="0" tIns="0" rIns="0" bIns="0" rtlCol="0"/>
            <a:lstStyle/>
            <a:p>
              <a:endParaRPr/>
            </a:p>
          </p:txBody>
        </p:sp>
        <p:sp>
          <p:nvSpPr>
            <p:cNvPr id="17" name="object 17"/>
            <p:cNvSpPr/>
            <p:nvPr/>
          </p:nvSpPr>
          <p:spPr>
            <a:xfrm>
              <a:off x="3368700" y="4233909"/>
              <a:ext cx="0" cy="65405"/>
            </a:xfrm>
            <a:custGeom>
              <a:avLst/>
              <a:gdLst/>
              <a:ahLst/>
              <a:cxnLst/>
              <a:rect l="l" t="t" r="r" b="b"/>
              <a:pathLst>
                <a:path h="65404">
                  <a:moveTo>
                    <a:pt x="0" y="64795"/>
                  </a:moveTo>
                  <a:lnTo>
                    <a:pt x="0" y="0"/>
                  </a:lnTo>
                </a:path>
              </a:pathLst>
            </a:custGeom>
            <a:ln w="7200">
              <a:solidFill>
                <a:srgbClr val="FFFFFF"/>
              </a:solidFill>
            </a:ln>
          </p:spPr>
          <p:txBody>
            <a:bodyPr wrap="square" lIns="0" tIns="0" rIns="0" bIns="0" rtlCol="0"/>
            <a:lstStyle/>
            <a:p>
              <a:endParaRPr/>
            </a:p>
          </p:txBody>
        </p:sp>
        <p:sp>
          <p:nvSpPr>
            <p:cNvPr id="18" name="object 18"/>
            <p:cNvSpPr/>
            <p:nvPr/>
          </p:nvSpPr>
          <p:spPr>
            <a:xfrm>
              <a:off x="3926700" y="4230305"/>
              <a:ext cx="576580" cy="0"/>
            </a:xfrm>
            <a:custGeom>
              <a:avLst/>
              <a:gdLst/>
              <a:ahLst/>
              <a:cxnLst/>
              <a:rect l="l" t="t" r="r" b="b"/>
              <a:pathLst>
                <a:path w="576579">
                  <a:moveTo>
                    <a:pt x="0" y="0"/>
                  </a:moveTo>
                  <a:lnTo>
                    <a:pt x="575995" y="0"/>
                  </a:lnTo>
                </a:path>
              </a:pathLst>
            </a:custGeom>
            <a:ln w="7200">
              <a:solidFill>
                <a:srgbClr val="FFFFFF"/>
              </a:solidFill>
            </a:ln>
          </p:spPr>
          <p:txBody>
            <a:bodyPr wrap="square" lIns="0" tIns="0" rIns="0" bIns="0" rtlCol="0"/>
            <a:lstStyle/>
            <a:p>
              <a:endParaRPr/>
            </a:p>
          </p:txBody>
        </p:sp>
        <p:sp>
          <p:nvSpPr>
            <p:cNvPr id="19" name="object 19"/>
            <p:cNvSpPr/>
            <p:nvPr/>
          </p:nvSpPr>
          <p:spPr>
            <a:xfrm>
              <a:off x="3926700" y="4233909"/>
              <a:ext cx="0" cy="65405"/>
            </a:xfrm>
            <a:custGeom>
              <a:avLst/>
              <a:gdLst/>
              <a:ahLst/>
              <a:cxnLst/>
              <a:rect l="l" t="t" r="r" b="b"/>
              <a:pathLst>
                <a:path h="65404">
                  <a:moveTo>
                    <a:pt x="0" y="64795"/>
                  </a:moveTo>
                  <a:lnTo>
                    <a:pt x="0" y="0"/>
                  </a:lnTo>
                </a:path>
              </a:pathLst>
            </a:custGeom>
            <a:ln w="7200">
              <a:solidFill>
                <a:srgbClr val="FFFFFF"/>
              </a:solidFill>
            </a:ln>
          </p:spPr>
          <p:txBody>
            <a:bodyPr wrap="square" lIns="0" tIns="0" rIns="0" bIns="0" rtlCol="0"/>
            <a:lstStyle/>
            <a:p>
              <a:endParaRPr/>
            </a:p>
          </p:txBody>
        </p:sp>
        <p:sp>
          <p:nvSpPr>
            <p:cNvPr id="20" name="object 20"/>
            <p:cNvSpPr/>
            <p:nvPr/>
          </p:nvSpPr>
          <p:spPr>
            <a:xfrm>
              <a:off x="4502699" y="4230305"/>
              <a:ext cx="576580" cy="0"/>
            </a:xfrm>
            <a:custGeom>
              <a:avLst/>
              <a:gdLst/>
              <a:ahLst/>
              <a:cxnLst/>
              <a:rect l="l" t="t" r="r" b="b"/>
              <a:pathLst>
                <a:path w="576579">
                  <a:moveTo>
                    <a:pt x="0" y="0"/>
                  </a:moveTo>
                  <a:lnTo>
                    <a:pt x="575995" y="0"/>
                  </a:lnTo>
                </a:path>
              </a:pathLst>
            </a:custGeom>
            <a:ln w="7200">
              <a:solidFill>
                <a:srgbClr val="FFFFFF"/>
              </a:solidFill>
            </a:ln>
          </p:spPr>
          <p:txBody>
            <a:bodyPr wrap="square" lIns="0" tIns="0" rIns="0" bIns="0" rtlCol="0"/>
            <a:lstStyle/>
            <a:p>
              <a:endParaRPr/>
            </a:p>
          </p:txBody>
        </p:sp>
        <p:sp>
          <p:nvSpPr>
            <p:cNvPr id="21" name="object 21"/>
            <p:cNvSpPr/>
            <p:nvPr/>
          </p:nvSpPr>
          <p:spPr>
            <a:xfrm>
              <a:off x="4502699" y="4233909"/>
              <a:ext cx="0" cy="65405"/>
            </a:xfrm>
            <a:custGeom>
              <a:avLst/>
              <a:gdLst/>
              <a:ahLst/>
              <a:cxnLst/>
              <a:rect l="l" t="t" r="r" b="b"/>
              <a:pathLst>
                <a:path h="65404">
                  <a:moveTo>
                    <a:pt x="0" y="64795"/>
                  </a:moveTo>
                  <a:lnTo>
                    <a:pt x="0" y="0"/>
                  </a:lnTo>
                </a:path>
              </a:pathLst>
            </a:custGeom>
            <a:ln w="7200">
              <a:solidFill>
                <a:srgbClr val="FFFFFF"/>
              </a:solidFill>
            </a:ln>
          </p:spPr>
          <p:txBody>
            <a:bodyPr wrap="square" lIns="0" tIns="0" rIns="0" bIns="0" rtlCol="0"/>
            <a:lstStyle/>
            <a:p>
              <a:endParaRPr/>
            </a:p>
          </p:txBody>
        </p:sp>
        <p:sp>
          <p:nvSpPr>
            <p:cNvPr id="22" name="object 22"/>
            <p:cNvSpPr/>
            <p:nvPr/>
          </p:nvSpPr>
          <p:spPr>
            <a:xfrm>
              <a:off x="5078699" y="4230305"/>
              <a:ext cx="612140" cy="0"/>
            </a:xfrm>
            <a:custGeom>
              <a:avLst/>
              <a:gdLst/>
              <a:ahLst/>
              <a:cxnLst/>
              <a:rect l="l" t="t" r="r" b="b"/>
              <a:pathLst>
                <a:path w="612139">
                  <a:moveTo>
                    <a:pt x="0" y="0"/>
                  </a:moveTo>
                  <a:lnTo>
                    <a:pt x="612000" y="0"/>
                  </a:lnTo>
                </a:path>
              </a:pathLst>
            </a:custGeom>
            <a:ln w="7200">
              <a:solidFill>
                <a:srgbClr val="FFFFFF"/>
              </a:solidFill>
            </a:ln>
          </p:spPr>
          <p:txBody>
            <a:bodyPr wrap="square" lIns="0" tIns="0" rIns="0" bIns="0" rtlCol="0"/>
            <a:lstStyle/>
            <a:p>
              <a:endParaRPr/>
            </a:p>
          </p:txBody>
        </p:sp>
        <p:sp>
          <p:nvSpPr>
            <p:cNvPr id="23" name="object 23"/>
            <p:cNvSpPr/>
            <p:nvPr/>
          </p:nvSpPr>
          <p:spPr>
            <a:xfrm>
              <a:off x="5078699" y="4233909"/>
              <a:ext cx="0" cy="65405"/>
            </a:xfrm>
            <a:custGeom>
              <a:avLst/>
              <a:gdLst/>
              <a:ahLst/>
              <a:cxnLst/>
              <a:rect l="l" t="t" r="r" b="b"/>
              <a:pathLst>
                <a:path h="65404">
                  <a:moveTo>
                    <a:pt x="0" y="64795"/>
                  </a:moveTo>
                  <a:lnTo>
                    <a:pt x="0" y="0"/>
                  </a:lnTo>
                </a:path>
              </a:pathLst>
            </a:custGeom>
            <a:ln w="7200">
              <a:solidFill>
                <a:srgbClr val="FFFFFF"/>
              </a:solidFill>
            </a:ln>
          </p:spPr>
          <p:txBody>
            <a:bodyPr wrap="square" lIns="0" tIns="0" rIns="0" bIns="0" rtlCol="0"/>
            <a:lstStyle/>
            <a:p>
              <a:endParaRPr/>
            </a:p>
          </p:txBody>
        </p:sp>
        <p:sp>
          <p:nvSpPr>
            <p:cNvPr id="24" name="object 24"/>
            <p:cNvSpPr/>
            <p:nvPr/>
          </p:nvSpPr>
          <p:spPr>
            <a:xfrm>
              <a:off x="5690699" y="4230305"/>
              <a:ext cx="1008380" cy="0"/>
            </a:xfrm>
            <a:custGeom>
              <a:avLst/>
              <a:gdLst/>
              <a:ahLst/>
              <a:cxnLst/>
              <a:rect l="l" t="t" r="r" b="b"/>
              <a:pathLst>
                <a:path w="1008379">
                  <a:moveTo>
                    <a:pt x="0" y="0"/>
                  </a:moveTo>
                  <a:lnTo>
                    <a:pt x="1007999" y="0"/>
                  </a:lnTo>
                </a:path>
              </a:pathLst>
            </a:custGeom>
            <a:ln w="7200">
              <a:solidFill>
                <a:srgbClr val="FFFFFF"/>
              </a:solidFill>
            </a:ln>
          </p:spPr>
          <p:txBody>
            <a:bodyPr wrap="square" lIns="0" tIns="0" rIns="0" bIns="0" rtlCol="0"/>
            <a:lstStyle/>
            <a:p>
              <a:endParaRPr/>
            </a:p>
          </p:txBody>
        </p:sp>
        <p:sp>
          <p:nvSpPr>
            <p:cNvPr id="25" name="object 25"/>
            <p:cNvSpPr/>
            <p:nvPr/>
          </p:nvSpPr>
          <p:spPr>
            <a:xfrm>
              <a:off x="5690699" y="4233909"/>
              <a:ext cx="0" cy="65405"/>
            </a:xfrm>
            <a:custGeom>
              <a:avLst/>
              <a:gdLst/>
              <a:ahLst/>
              <a:cxnLst/>
              <a:rect l="l" t="t" r="r" b="b"/>
              <a:pathLst>
                <a:path h="65404">
                  <a:moveTo>
                    <a:pt x="0" y="64795"/>
                  </a:moveTo>
                  <a:lnTo>
                    <a:pt x="0" y="0"/>
                  </a:lnTo>
                </a:path>
              </a:pathLst>
            </a:custGeom>
            <a:ln w="7200">
              <a:solidFill>
                <a:srgbClr val="FFFFFF"/>
              </a:solidFill>
            </a:ln>
          </p:spPr>
          <p:txBody>
            <a:bodyPr wrap="square" lIns="0" tIns="0" rIns="0" bIns="0" rtlCol="0"/>
            <a:lstStyle/>
            <a:p>
              <a:endParaRPr/>
            </a:p>
          </p:txBody>
        </p:sp>
        <p:sp>
          <p:nvSpPr>
            <p:cNvPr id="26" name="object 26"/>
            <p:cNvSpPr/>
            <p:nvPr/>
          </p:nvSpPr>
          <p:spPr>
            <a:xfrm>
              <a:off x="6698700" y="4230305"/>
              <a:ext cx="1008380" cy="0"/>
            </a:xfrm>
            <a:custGeom>
              <a:avLst/>
              <a:gdLst/>
              <a:ahLst/>
              <a:cxnLst/>
              <a:rect l="l" t="t" r="r" b="b"/>
              <a:pathLst>
                <a:path w="1008379">
                  <a:moveTo>
                    <a:pt x="0" y="0"/>
                  </a:moveTo>
                  <a:lnTo>
                    <a:pt x="1007999" y="0"/>
                  </a:lnTo>
                </a:path>
              </a:pathLst>
            </a:custGeom>
            <a:ln w="7200">
              <a:solidFill>
                <a:srgbClr val="FFFFFF"/>
              </a:solidFill>
            </a:ln>
          </p:spPr>
          <p:txBody>
            <a:bodyPr wrap="square" lIns="0" tIns="0" rIns="0" bIns="0" rtlCol="0"/>
            <a:lstStyle/>
            <a:p>
              <a:endParaRPr/>
            </a:p>
          </p:txBody>
        </p:sp>
        <p:sp>
          <p:nvSpPr>
            <p:cNvPr id="27" name="object 27"/>
            <p:cNvSpPr/>
            <p:nvPr/>
          </p:nvSpPr>
          <p:spPr>
            <a:xfrm>
              <a:off x="6698700" y="4233909"/>
              <a:ext cx="0" cy="65405"/>
            </a:xfrm>
            <a:custGeom>
              <a:avLst/>
              <a:gdLst/>
              <a:ahLst/>
              <a:cxnLst/>
              <a:rect l="l" t="t" r="r" b="b"/>
              <a:pathLst>
                <a:path h="65404">
                  <a:moveTo>
                    <a:pt x="0" y="64795"/>
                  </a:moveTo>
                  <a:lnTo>
                    <a:pt x="0" y="0"/>
                  </a:lnTo>
                </a:path>
              </a:pathLst>
            </a:custGeom>
            <a:ln w="7200">
              <a:solidFill>
                <a:srgbClr val="FFFFFF"/>
              </a:solidFill>
            </a:ln>
          </p:spPr>
          <p:txBody>
            <a:bodyPr wrap="square" lIns="0" tIns="0" rIns="0" bIns="0" rtlCol="0"/>
            <a:lstStyle/>
            <a:p>
              <a:endParaRPr/>
            </a:p>
          </p:txBody>
        </p:sp>
        <p:sp>
          <p:nvSpPr>
            <p:cNvPr id="28" name="object 28"/>
            <p:cNvSpPr/>
            <p:nvPr/>
          </p:nvSpPr>
          <p:spPr>
            <a:xfrm>
              <a:off x="7706700" y="4233909"/>
              <a:ext cx="0" cy="65405"/>
            </a:xfrm>
            <a:custGeom>
              <a:avLst/>
              <a:gdLst/>
              <a:ahLst/>
              <a:cxnLst/>
              <a:rect l="l" t="t" r="r" b="b"/>
              <a:pathLst>
                <a:path h="65404">
                  <a:moveTo>
                    <a:pt x="0" y="64795"/>
                  </a:moveTo>
                  <a:lnTo>
                    <a:pt x="0" y="0"/>
                  </a:lnTo>
                </a:path>
              </a:pathLst>
            </a:custGeom>
            <a:ln w="7200">
              <a:solidFill>
                <a:srgbClr val="FFFFFF"/>
              </a:solidFill>
            </a:ln>
          </p:spPr>
          <p:txBody>
            <a:bodyPr wrap="square" lIns="0" tIns="0" rIns="0" bIns="0" rtlCol="0"/>
            <a:lstStyle/>
            <a:p>
              <a:endParaRPr/>
            </a:p>
          </p:txBody>
        </p:sp>
        <p:sp>
          <p:nvSpPr>
            <p:cNvPr id="29" name="object 29"/>
            <p:cNvSpPr/>
            <p:nvPr/>
          </p:nvSpPr>
          <p:spPr>
            <a:xfrm>
              <a:off x="719099" y="4302305"/>
              <a:ext cx="363855" cy="0"/>
            </a:xfrm>
            <a:custGeom>
              <a:avLst/>
              <a:gdLst/>
              <a:ahLst/>
              <a:cxnLst/>
              <a:rect l="l" t="t" r="r" b="b"/>
              <a:pathLst>
                <a:path w="363855">
                  <a:moveTo>
                    <a:pt x="0" y="0"/>
                  </a:moveTo>
                  <a:lnTo>
                    <a:pt x="363601" y="0"/>
                  </a:lnTo>
                </a:path>
              </a:pathLst>
            </a:custGeom>
            <a:ln w="7200">
              <a:solidFill>
                <a:srgbClr val="FFFFFF"/>
              </a:solidFill>
            </a:ln>
          </p:spPr>
          <p:txBody>
            <a:bodyPr wrap="square" lIns="0" tIns="0" rIns="0" bIns="0" rtlCol="0"/>
            <a:lstStyle/>
            <a:p>
              <a:endParaRPr/>
            </a:p>
          </p:txBody>
        </p:sp>
        <p:sp>
          <p:nvSpPr>
            <p:cNvPr id="30" name="object 30"/>
            <p:cNvSpPr/>
            <p:nvPr/>
          </p:nvSpPr>
          <p:spPr>
            <a:xfrm>
              <a:off x="1082700" y="4302305"/>
              <a:ext cx="1728470" cy="0"/>
            </a:xfrm>
            <a:custGeom>
              <a:avLst/>
              <a:gdLst/>
              <a:ahLst/>
              <a:cxnLst/>
              <a:rect l="l" t="t" r="r" b="b"/>
              <a:pathLst>
                <a:path w="1728470">
                  <a:moveTo>
                    <a:pt x="0" y="0"/>
                  </a:moveTo>
                  <a:lnTo>
                    <a:pt x="1728000" y="0"/>
                  </a:lnTo>
                </a:path>
              </a:pathLst>
            </a:custGeom>
            <a:ln w="7200">
              <a:solidFill>
                <a:srgbClr val="FFFFFF"/>
              </a:solidFill>
            </a:ln>
          </p:spPr>
          <p:txBody>
            <a:bodyPr wrap="square" lIns="0" tIns="0" rIns="0" bIns="0" rtlCol="0"/>
            <a:lstStyle/>
            <a:p>
              <a:endParaRPr/>
            </a:p>
          </p:txBody>
        </p:sp>
        <p:sp>
          <p:nvSpPr>
            <p:cNvPr id="31" name="object 31"/>
            <p:cNvSpPr/>
            <p:nvPr/>
          </p:nvSpPr>
          <p:spPr>
            <a:xfrm>
              <a:off x="2810700" y="4302305"/>
              <a:ext cx="558165" cy="0"/>
            </a:xfrm>
            <a:custGeom>
              <a:avLst/>
              <a:gdLst/>
              <a:ahLst/>
              <a:cxnLst/>
              <a:rect l="l" t="t" r="r" b="b"/>
              <a:pathLst>
                <a:path w="558164">
                  <a:moveTo>
                    <a:pt x="0" y="0"/>
                  </a:moveTo>
                  <a:lnTo>
                    <a:pt x="557999" y="0"/>
                  </a:lnTo>
                </a:path>
              </a:pathLst>
            </a:custGeom>
            <a:ln w="7200">
              <a:solidFill>
                <a:srgbClr val="FFFFFF"/>
              </a:solidFill>
            </a:ln>
          </p:spPr>
          <p:txBody>
            <a:bodyPr wrap="square" lIns="0" tIns="0" rIns="0" bIns="0" rtlCol="0"/>
            <a:lstStyle/>
            <a:p>
              <a:endParaRPr/>
            </a:p>
          </p:txBody>
        </p:sp>
        <p:sp>
          <p:nvSpPr>
            <p:cNvPr id="32" name="object 32"/>
            <p:cNvSpPr/>
            <p:nvPr/>
          </p:nvSpPr>
          <p:spPr>
            <a:xfrm>
              <a:off x="3368700" y="4302305"/>
              <a:ext cx="558165" cy="0"/>
            </a:xfrm>
            <a:custGeom>
              <a:avLst/>
              <a:gdLst/>
              <a:ahLst/>
              <a:cxnLst/>
              <a:rect l="l" t="t" r="r" b="b"/>
              <a:pathLst>
                <a:path w="558164">
                  <a:moveTo>
                    <a:pt x="0" y="0"/>
                  </a:moveTo>
                  <a:lnTo>
                    <a:pt x="557999" y="0"/>
                  </a:lnTo>
                </a:path>
              </a:pathLst>
            </a:custGeom>
            <a:ln w="7200">
              <a:solidFill>
                <a:srgbClr val="FFFFFF"/>
              </a:solidFill>
            </a:ln>
          </p:spPr>
          <p:txBody>
            <a:bodyPr wrap="square" lIns="0" tIns="0" rIns="0" bIns="0" rtlCol="0"/>
            <a:lstStyle/>
            <a:p>
              <a:endParaRPr/>
            </a:p>
          </p:txBody>
        </p:sp>
        <p:sp>
          <p:nvSpPr>
            <p:cNvPr id="33" name="object 33"/>
            <p:cNvSpPr/>
            <p:nvPr/>
          </p:nvSpPr>
          <p:spPr>
            <a:xfrm>
              <a:off x="3926700" y="4302305"/>
              <a:ext cx="576580" cy="0"/>
            </a:xfrm>
            <a:custGeom>
              <a:avLst/>
              <a:gdLst/>
              <a:ahLst/>
              <a:cxnLst/>
              <a:rect l="l" t="t" r="r" b="b"/>
              <a:pathLst>
                <a:path w="576579">
                  <a:moveTo>
                    <a:pt x="0" y="0"/>
                  </a:moveTo>
                  <a:lnTo>
                    <a:pt x="575995" y="0"/>
                  </a:lnTo>
                </a:path>
              </a:pathLst>
            </a:custGeom>
            <a:ln w="7200">
              <a:solidFill>
                <a:srgbClr val="FFFFFF"/>
              </a:solidFill>
            </a:ln>
          </p:spPr>
          <p:txBody>
            <a:bodyPr wrap="square" lIns="0" tIns="0" rIns="0" bIns="0" rtlCol="0"/>
            <a:lstStyle/>
            <a:p>
              <a:endParaRPr/>
            </a:p>
          </p:txBody>
        </p:sp>
        <p:sp>
          <p:nvSpPr>
            <p:cNvPr id="34" name="object 34"/>
            <p:cNvSpPr/>
            <p:nvPr/>
          </p:nvSpPr>
          <p:spPr>
            <a:xfrm>
              <a:off x="4502699" y="4302305"/>
              <a:ext cx="576580" cy="0"/>
            </a:xfrm>
            <a:custGeom>
              <a:avLst/>
              <a:gdLst/>
              <a:ahLst/>
              <a:cxnLst/>
              <a:rect l="l" t="t" r="r" b="b"/>
              <a:pathLst>
                <a:path w="576579">
                  <a:moveTo>
                    <a:pt x="0" y="0"/>
                  </a:moveTo>
                  <a:lnTo>
                    <a:pt x="575995" y="0"/>
                  </a:lnTo>
                </a:path>
              </a:pathLst>
            </a:custGeom>
            <a:ln w="7200">
              <a:solidFill>
                <a:srgbClr val="FFFFFF"/>
              </a:solidFill>
            </a:ln>
          </p:spPr>
          <p:txBody>
            <a:bodyPr wrap="square" lIns="0" tIns="0" rIns="0" bIns="0" rtlCol="0"/>
            <a:lstStyle/>
            <a:p>
              <a:endParaRPr/>
            </a:p>
          </p:txBody>
        </p:sp>
        <p:sp>
          <p:nvSpPr>
            <p:cNvPr id="35" name="object 35"/>
            <p:cNvSpPr/>
            <p:nvPr/>
          </p:nvSpPr>
          <p:spPr>
            <a:xfrm>
              <a:off x="5078699" y="4302305"/>
              <a:ext cx="612140" cy="0"/>
            </a:xfrm>
            <a:custGeom>
              <a:avLst/>
              <a:gdLst/>
              <a:ahLst/>
              <a:cxnLst/>
              <a:rect l="l" t="t" r="r" b="b"/>
              <a:pathLst>
                <a:path w="612139">
                  <a:moveTo>
                    <a:pt x="0" y="0"/>
                  </a:moveTo>
                  <a:lnTo>
                    <a:pt x="612000" y="0"/>
                  </a:lnTo>
                </a:path>
              </a:pathLst>
            </a:custGeom>
            <a:ln w="7200">
              <a:solidFill>
                <a:srgbClr val="FFFFFF"/>
              </a:solidFill>
            </a:ln>
          </p:spPr>
          <p:txBody>
            <a:bodyPr wrap="square" lIns="0" tIns="0" rIns="0" bIns="0" rtlCol="0"/>
            <a:lstStyle/>
            <a:p>
              <a:endParaRPr/>
            </a:p>
          </p:txBody>
        </p:sp>
        <p:sp>
          <p:nvSpPr>
            <p:cNvPr id="36" name="object 36"/>
            <p:cNvSpPr/>
            <p:nvPr/>
          </p:nvSpPr>
          <p:spPr>
            <a:xfrm>
              <a:off x="5690699" y="4302305"/>
              <a:ext cx="1008380" cy="0"/>
            </a:xfrm>
            <a:custGeom>
              <a:avLst/>
              <a:gdLst/>
              <a:ahLst/>
              <a:cxnLst/>
              <a:rect l="l" t="t" r="r" b="b"/>
              <a:pathLst>
                <a:path w="1008379">
                  <a:moveTo>
                    <a:pt x="0" y="0"/>
                  </a:moveTo>
                  <a:lnTo>
                    <a:pt x="1007999" y="0"/>
                  </a:lnTo>
                </a:path>
              </a:pathLst>
            </a:custGeom>
            <a:ln w="7200">
              <a:solidFill>
                <a:srgbClr val="FFFFFF"/>
              </a:solidFill>
            </a:ln>
          </p:spPr>
          <p:txBody>
            <a:bodyPr wrap="square" lIns="0" tIns="0" rIns="0" bIns="0" rtlCol="0"/>
            <a:lstStyle/>
            <a:p>
              <a:endParaRPr/>
            </a:p>
          </p:txBody>
        </p:sp>
        <p:sp>
          <p:nvSpPr>
            <p:cNvPr id="37" name="object 37"/>
            <p:cNvSpPr/>
            <p:nvPr/>
          </p:nvSpPr>
          <p:spPr>
            <a:xfrm>
              <a:off x="6698700" y="4302305"/>
              <a:ext cx="1008380" cy="0"/>
            </a:xfrm>
            <a:custGeom>
              <a:avLst/>
              <a:gdLst/>
              <a:ahLst/>
              <a:cxnLst/>
              <a:rect l="l" t="t" r="r" b="b"/>
              <a:pathLst>
                <a:path w="1008379">
                  <a:moveTo>
                    <a:pt x="0" y="0"/>
                  </a:moveTo>
                  <a:lnTo>
                    <a:pt x="1007999" y="0"/>
                  </a:lnTo>
                </a:path>
              </a:pathLst>
            </a:custGeom>
            <a:ln w="7200">
              <a:solidFill>
                <a:srgbClr val="FFFFFF"/>
              </a:solidFill>
            </a:ln>
          </p:spPr>
          <p:txBody>
            <a:bodyPr wrap="square" lIns="0" tIns="0" rIns="0" bIns="0" rtlCol="0"/>
            <a:lstStyle/>
            <a:p>
              <a:endParaRPr/>
            </a:p>
          </p:txBody>
        </p:sp>
        <p:sp>
          <p:nvSpPr>
            <p:cNvPr id="38" name="object 38"/>
            <p:cNvSpPr/>
            <p:nvPr/>
          </p:nvSpPr>
          <p:spPr>
            <a:xfrm>
              <a:off x="722706" y="2392502"/>
              <a:ext cx="8640445" cy="431165"/>
            </a:xfrm>
            <a:custGeom>
              <a:avLst/>
              <a:gdLst/>
              <a:ahLst/>
              <a:cxnLst/>
              <a:rect l="l" t="t" r="r" b="b"/>
              <a:pathLst>
                <a:path w="8640445" h="431164">
                  <a:moveTo>
                    <a:pt x="4355985" y="0"/>
                  </a:moveTo>
                  <a:lnTo>
                    <a:pt x="4355985" y="0"/>
                  </a:lnTo>
                  <a:lnTo>
                    <a:pt x="0" y="0"/>
                  </a:lnTo>
                  <a:lnTo>
                    <a:pt x="0" y="430898"/>
                  </a:lnTo>
                  <a:lnTo>
                    <a:pt x="4355985" y="430898"/>
                  </a:lnTo>
                  <a:lnTo>
                    <a:pt x="4355985" y="0"/>
                  </a:lnTo>
                  <a:close/>
                </a:path>
                <a:path w="8640445" h="431164">
                  <a:moveTo>
                    <a:pt x="8639988" y="0"/>
                  </a:moveTo>
                  <a:lnTo>
                    <a:pt x="8063992" y="0"/>
                  </a:lnTo>
                  <a:lnTo>
                    <a:pt x="7487996" y="0"/>
                  </a:lnTo>
                  <a:lnTo>
                    <a:pt x="6983997" y="0"/>
                  </a:lnTo>
                  <a:lnTo>
                    <a:pt x="6983997" y="430898"/>
                  </a:lnTo>
                  <a:lnTo>
                    <a:pt x="7487996" y="430898"/>
                  </a:lnTo>
                  <a:lnTo>
                    <a:pt x="8063992" y="430898"/>
                  </a:lnTo>
                  <a:lnTo>
                    <a:pt x="8639988" y="430898"/>
                  </a:lnTo>
                  <a:lnTo>
                    <a:pt x="8639988" y="0"/>
                  </a:lnTo>
                  <a:close/>
                </a:path>
              </a:pathLst>
            </a:custGeom>
            <a:solidFill>
              <a:srgbClr val="825BAF"/>
            </a:solidFill>
          </p:spPr>
          <p:txBody>
            <a:bodyPr wrap="square" lIns="0" tIns="0" rIns="0" bIns="0" rtlCol="0"/>
            <a:lstStyle/>
            <a:p>
              <a:endParaRPr/>
            </a:p>
          </p:txBody>
        </p:sp>
        <p:sp>
          <p:nvSpPr>
            <p:cNvPr id="39" name="object 39"/>
            <p:cNvSpPr/>
            <p:nvPr/>
          </p:nvSpPr>
          <p:spPr>
            <a:xfrm>
              <a:off x="5078704" y="2392502"/>
              <a:ext cx="2628265" cy="431165"/>
            </a:xfrm>
            <a:custGeom>
              <a:avLst/>
              <a:gdLst/>
              <a:ahLst/>
              <a:cxnLst/>
              <a:rect l="l" t="t" r="r" b="b"/>
              <a:pathLst>
                <a:path w="2628265" h="431164">
                  <a:moveTo>
                    <a:pt x="2627998" y="0"/>
                  </a:moveTo>
                  <a:lnTo>
                    <a:pt x="1619999" y="0"/>
                  </a:lnTo>
                  <a:lnTo>
                    <a:pt x="612000" y="0"/>
                  </a:lnTo>
                  <a:lnTo>
                    <a:pt x="0" y="0"/>
                  </a:lnTo>
                  <a:lnTo>
                    <a:pt x="0" y="430898"/>
                  </a:lnTo>
                  <a:lnTo>
                    <a:pt x="612000" y="430898"/>
                  </a:lnTo>
                  <a:lnTo>
                    <a:pt x="1619999" y="430898"/>
                  </a:lnTo>
                  <a:lnTo>
                    <a:pt x="2627998" y="430898"/>
                  </a:lnTo>
                  <a:lnTo>
                    <a:pt x="2627998" y="0"/>
                  </a:lnTo>
                  <a:close/>
                </a:path>
              </a:pathLst>
            </a:custGeom>
            <a:solidFill>
              <a:srgbClr val="FF914D"/>
            </a:solidFill>
          </p:spPr>
          <p:txBody>
            <a:bodyPr wrap="square" lIns="0" tIns="0" rIns="0" bIns="0" rtlCol="0"/>
            <a:lstStyle/>
            <a:p>
              <a:endParaRPr/>
            </a:p>
          </p:txBody>
        </p:sp>
        <p:sp>
          <p:nvSpPr>
            <p:cNvPr id="40" name="object 40"/>
            <p:cNvSpPr/>
            <p:nvPr/>
          </p:nvSpPr>
          <p:spPr>
            <a:xfrm>
              <a:off x="722706" y="2823400"/>
              <a:ext cx="360045" cy="1322705"/>
            </a:xfrm>
            <a:custGeom>
              <a:avLst/>
              <a:gdLst/>
              <a:ahLst/>
              <a:cxnLst/>
              <a:rect l="l" t="t" r="r" b="b"/>
              <a:pathLst>
                <a:path w="360044" h="1322704">
                  <a:moveTo>
                    <a:pt x="359994" y="1102969"/>
                  </a:moveTo>
                  <a:lnTo>
                    <a:pt x="0" y="1102969"/>
                  </a:lnTo>
                  <a:lnTo>
                    <a:pt x="0" y="1322476"/>
                  </a:lnTo>
                  <a:lnTo>
                    <a:pt x="359994" y="1322476"/>
                  </a:lnTo>
                  <a:lnTo>
                    <a:pt x="359994" y="1102969"/>
                  </a:lnTo>
                  <a:close/>
                </a:path>
                <a:path w="360044" h="1322704">
                  <a:moveTo>
                    <a:pt x="359994" y="444436"/>
                  </a:moveTo>
                  <a:lnTo>
                    <a:pt x="0" y="444436"/>
                  </a:lnTo>
                  <a:lnTo>
                    <a:pt x="0" y="1102956"/>
                  </a:lnTo>
                  <a:lnTo>
                    <a:pt x="359994" y="1102956"/>
                  </a:lnTo>
                  <a:lnTo>
                    <a:pt x="359994" y="444436"/>
                  </a:lnTo>
                  <a:close/>
                </a:path>
                <a:path w="360044" h="1322704">
                  <a:moveTo>
                    <a:pt x="359994" y="0"/>
                  </a:moveTo>
                  <a:lnTo>
                    <a:pt x="0" y="0"/>
                  </a:lnTo>
                  <a:lnTo>
                    <a:pt x="0" y="224917"/>
                  </a:lnTo>
                  <a:lnTo>
                    <a:pt x="0" y="444423"/>
                  </a:lnTo>
                  <a:lnTo>
                    <a:pt x="359994" y="444423"/>
                  </a:lnTo>
                  <a:lnTo>
                    <a:pt x="359994" y="224917"/>
                  </a:lnTo>
                  <a:lnTo>
                    <a:pt x="359994" y="0"/>
                  </a:lnTo>
                  <a:close/>
                </a:path>
              </a:pathLst>
            </a:custGeom>
            <a:solidFill>
              <a:srgbClr val="F4BBA9"/>
            </a:solidFill>
          </p:spPr>
          <p:txBody>
            <a:bodyPr wrap="square" lIns="0" tIns="0" rIns="0" bIns="0" rtlCol="0"/>
            <a:lstStyle/>
            <a:p>
              <a:endParaRPr/>
            </a:p>
          </p:txBody>
        </p:sp>
        <p:sp>
          <p:nvSpPr>
            <p:cNvPr id="41" name="object 41"/>
            <p:cNvSpPr/>
            <p:nvPr/>
          </p:nvSpPr>
          <p:spPr>
            <a:xfrm>
              <a:off x="1082700" y="2823400"/>
              <a:ext cx="2286000" cy="883919"/>
            </a:xfrm>
            <a:custGeom>
              <a:avLst/>
              <a:gdLst/>
              <a:ahLst/>
              <a:cxnLst/>
              <a:rect l="l" t="t" r="r" b="b"/>
              <a:pathLst>
                <a:path w="2286000" h="883920">
                  <a:moveTo>
                    <a:pt x="2286000" y="444436"/>
                  </a:moveTo>
                  <a:lnTo>
                    <a:pt x="1728000" y="444436"/>
                  </a:lnTo>
                  <a:lnTo>
                    <a:pt x="0" y="444436"/>
                  </a:lnTo>
                  <a:lnTo>
                    <a:pt x="0" y="883450"/>
                  </a:lnTo>
                  <a:lnTo>
                    <a:pt x="1728000" y="883450"/>
                  </a:lnTo>
                  <a:lnTo>
                    <a:pt x="2286000" y="883450"/>
                  </a:lnTo>
                  <a:lnTo>
                    <a:pt x="2286000" y="444436"/>
                  </a:lnTo>
                  <a:close/>
                </a:path>
                <a:path w="2286000" h="883920">
                  <a:moveTo>
                    <a:pt x="2286000" y="0"/>
                  </a:moveTo>
                  <a:lnTo>
                    <a:pt x="1728000" y="0"/>
                  </a:lnTo>
                  <a:lnTo>
                    <a:pt x="0" y="0"/>
                  </a:lnTo>
                  <a:lnTo>
                    <a:pt x="0" y="224917"/>
                  </a:lnTo>
                  <a:lnTo>
                    <a:pt x="0" y="444423"/>
                  </a:lnTo>
                  <a:lnTo>
                    <a:pt x="1728000" y="444423"/>
                  </a:lnTo>
                  <a:lnTo>
                    <a:pt x="2286000" y="444423"/>
                  </a:lnTo>
                  <a:lnTo>
                    <a:pt x="2286000" y="224917"/>
                  </a:lnTo>
                  <a:lnTo>
                    <a:pt x="2286000" y="0"/>
                  </a:lnTo>
                  <a:close/>
                </a:path>
              </a:pathLst>
            </a:custGeom>
            <a:solidFill>
              <a:srgbClr val="AFDAD3"/>
            </a:solidFill>
          </p:spPr>
          <p:txBody>
            <a:bodyPr wrap="square" lIns="0" tIns="0" rIns="0" bIns="0" rtlCol="0"/>
            <a:lstStyle/>
            <a:p>
              <a:endParaRPr/>
            </a:p>
          </p:txBody>
        </p:sp>
        <p:sp>
          <p:nvSpPr>
            <p:cNvPr id="42" name="object 42"/>
            <p:cNvSpPr/>
            <p:nvPr/>
          </p:nvSpPr>
          <p:spPr>
            <a:xfrm>
              <a:off x="3368700" y="2823400"/>
              <a:ext cx="558165" cy="883919"/>
            </a:xfrm>
            <a:custGeom>
              <a:avLst/>
              <a:gdLst/>
              <a:ahLst/>
              <a:cxnLst/>
              <a:rect l="l" t="t" r="r" b="b"/>
              <a:pathLst>
                <a:path w="558164" h="883920">
                  <a:moveTo>
                    <a:pt x="557999" y="444436"/>
                  </a:moveTo>
                  <a:lnTo>
                    <a:pt x="0" y="444436"/>
                  </a:lnTo>
                  <a:lnTo>
                    <a:pt x="0" y="883450"/>
                  </a:lnTo>
                  <a:lnTo>
                    <a:pt x="557999" y="883450"/>
                  </a:lnTo>
                  <a:lnTo>
                    <a:pt x="557999" y="444436"/>
                  </a:lnTo>
                  <a:close/>
                </a:path>
                <a:path w="558164" h="883920">
                  <a:moveTo>
                    <a:pt x="557999" y="0"/>
                  </a:moveTo>
                  <a:lnTo>
                    <a:pt x="0" y="0"/>
                  </a:lnTo>
                  <a:lnTo>
                    <a:pt x="0" y="224917"/>
                  </a:lnTo>
                  <a:lnTo>
                    <a:pt x="0" y="444423"/>
                  </a:lnTo>
                  <a:lnTo>
                    <a:pt x="557999" y="444423"/>
                  </a:lnTo>
                  <a:lnTo>
                    <a:pt x="557999" y="224917"/>
                  </a:lnTo>
                  <a:lnTo>
                    <a:pt x="557999" y="0"/>
                  </a:lnTo>
                  <a:close/>
                </a:path>
              </a:pathLst>
            </a:custGeom>
            <a:solidFill>
              <a:srgbClr val="AAD6FF"/>
            </a:solidFill>
          </p:spPr>
          <p:txBody>
            <a:bodyPr wrap="square" lIns="0" tIns="0" rIns="0" bIns="0" rtlCol="0"/>
            <a:lstStyle/>
            <a:p>
              <a:endParaRPr/>
            </a:p>
          </p:txBody>
        </p:sp>
        <p:sp>
          <p:nvSpPr>
            <p:cNvPr id="43" name="object 43"/>
            <p:cNvSpPr/>
            <p:nvPr/>
          </p:nvSpPr>
          <p:spPr>
            <a:xfrm>
              <a:off x="5078704" y="2823400"/>
              <a:ext cx="2628265" cy="1322705"/>
            </a:xfrm>
            <a:custGeom>
              <a:avLst/>
              <a:gdLst/>
              <a:ahLst/>
              <a:cxnLst/>
              <a:rect l="l" t="t" r="r" b="b"/>
              <a:pathLst>
                <a:path w="2628265" h="1322704">
                  <a:moveTo>
                    <a:pt x="2627998" y="1102969"/>
                  </a:moveTo>
                  <a:lnTo>
                    <a:pt x="1619999" y="1102969"/>
                  </a:lnTo>
                  <a:lnTo>
                    <a:pt x="612000" y="1102969"/>
                  </a:lnTo>
                  <a:lnTo>
                    <a:pt x="0" y="1102969"/>
                  </a:lnTo>
                  <a:lnTo>
                    <a:pt x="0" y="1322476"/>
                  </a:lnTo>
                  <a:lnTo>
                    <a:pt x="612000" y="1322476"/>
                  </a:lnTo>
                  <a:lnTo>
                    <a:pt x="1619999" y="1322476"/>
                  </a:lnTo>
                  <a:lnTo>
                    <a:pt x="2627998" y="1322476"/>
                  </a:lnTo>
                  <a:lnTo>
                    <a:pt x="2627998" y="1102969"/>
                  </a:lnTo>
                  <a:close/>
                </a:path>
                <a:path w="2628265" h="1322704">
                  <a:moveTo>
                    <a:pt x="2627998" y="444436"/>
                  </a:moveTo>
                  <a:lnTo>
                    <a:pt x="1619999" y="444436"/>
                  </a:lnTo>
                  <a:lnTo>
                    <a:pt x="612000" y="444436"/>
                  </a:lnTo>
                  <a:lnTo>
                    <a:pt x="0" y="444436"/>
                  </a:lnTo>
                  <a:lnTo>
                    <a:pt x="0" y="1102956"/>
                  </a:lnTo>
                  <a:lnTo>
                    <a:pt x="612000" y="1102956"/>
                  </a:lnTo>
                  <a:lnTo>
                    <a:pt x="1619999" y="1102956"/>
                  </a:lnTo>
                  <a:lnTo>
                    <a:pt x="2627998" y="1102956"/>
                  </a:lnTo>
                  <a:lnTo>
                    <a:pt x="2627998" y="444436"/>
                  </a:lnTo>
                  <a:close/>
                </a:path>
                <a:path w="2628265" h="1322704">
                  <a:moveTo>
                    <a:pt x="2627998" y="0"/>
                  </a:moveTo>
                  <a:lnTo>
                    <a:pt x="1619999" y="0"/>
                  </a:lnTo>
                  <a:lnTo>
                    <a:pt x="612000" y="0"/>
                  </a:lnTo>
                  <a:lnTo>
                    <a:pt x="0" y="0"/>
                  </a:lnTo>
                  <a:lnTo>
                    <a:pt x="0" y="224917"/>
                  </a:lnTo>
                  <a:lnTo>
                    <a:pt x="0" y="444423"/>
                  </a:lnTo>
                  <a:lnTo>
                    <a:pt x="612000" y="444423"/>
                  </a:lnTo>
                  <a:lnTo>
                    <a:pt x="1619999" y="444423"/>
                  </a:lnTo>
                  <a:lnTo>
                    <a:pt x="2627998" y="444423"/>
                  </a:lnTo>
                  <a:lnTo>
                    <a:pt x="2627998" y="224917"/>
                  </a:lnTo>
                  <a:lnTo>
                    <a:pt x="2627998" y="0"/>
                  </a:lnTo>
                  <a:close/>
                </a:path>
              </a:pathLst>
            </a:custGeom>
            <a:solidFill>
              <a:srgbClr val="E3E3E3"/>
            </a:solidFill>
          </p:spPr>
          <p:txBody>
            <a:bodyPr wrap="square" lIns="0" tIns="0" rIns="0" bIns="0" rtlCol="0"/>
            <a:lstStyle/>
            <a:p>
              <a:endParaRPr/>
            </a:p>
          </p:txBody>
        </p:sp>
        <p:sp>
          <p:nvSpPr>
            <p:cNvPr id="44" name="object 44"/>
            <p:cNvSpPr/>
            <p:nvPr/>
          </p:nvSpPr>
          <p:spPr>
            <a:xfrm>
              <a:off x="1082700" y="3706850"/>
              <a:ext cx="2286000" cy="439420"/>
            </a:xfrm>
            <a:custGeom>
              <a:avLst/>
              <a:gdLst/>
              <a:ahLst/>
              <a:cxnLst/>
              <a:rect l="l" t="t" r="r" b="b"/>
              <a:pathLst>
                <a:path w="2286000" h="439420">
                  <a:moveTo>
                    <a:pt x="2286000" y="219519"/>
                  </a:moveTo>
                  <a:lnTo>
                    <a:pt x="1728000" y="219519"/>
                  </a:lnTo>
                  <a:lnTo>
                    <a:pt x="0" y="219519"/>
                  </a:lnTo>
                  <a:lnTo>
                    <a:pt x="0" y="439026"/>
                  </a:lnTo>
                  <a:lnTo>
                    <a:pt x="1728000" y="439026"/>
                  </a:lnTo>
                  <a:lnTo>
                    <a:pt x="2286000" y="439026"/>
                  </a:lnTo>
                  <a:lnTo>
                    <a:pt x="2286000" y="219519"/>
                  </a:lnTo>
                  <a:close/>
                </a:path>
                <a:path w="2286000" h="439420">
                  <a:moveTo>
                    <a:pt x="2286000" y="0"/>
                  </a:moveTo>
                  <a:lnTo>
                    <a:pt x="1728000" y="0"/>
                  </a:lnTo>
                  <a:lnTo>
                    <a:pt x="0" y="0"/>
                  </a:lnTo>
                  <a:lnTo>
                    <a:pt x="0" y="219506"/>
                  </a:lnTo>
                  <a:lnTo>
                    <a:pt x="1728000" y="219506"/>
                  </a:lnTo>
                  <a:lnTo>
                    <a:pt x="2286000" y="219506"/>
                  </a:lnTo>
                  <a:lnTo>
                    <a:pt x="2286000" y="0"/>
                  </a:lnTo>
                  <a:close/>
                </a:path>
              </a:pathLst>
            </a:custGeom>
            <a:solidFill>
              <a:srgbClr val="C3ACC2"/>
            </a:solidFill>
          </p:spPr>
          <p:txBody>
            <a:bodyPr wrap="square" lIns="0" tIns="0" rIns="0" bIns="0" rtlCol="0"/>
            <a:lstStyle/>
            <a:p>
              <a:endParaRPr/>
            </a:p>
          </p:txBody>
        </p:sp>
        <p:sp>
          <p:nvSpPr>
            <p:cNvPr id="45" name="object 45"/>
            <p:cNvSpPr/>
            <p:nvPr/>
          </p:nvSpPr>
          <p:spPr>
            <a:xfrm>
              <a:off x="3368700" y="3706850"/>
              <a:ext cx="558165" cy="439420"/>
            </a:xfrm>
            <a:custGeom>
              <a:avLst/>
              <a:gdLst/>
              <a:ahLst/>
              <a:cxnLst/>
              <a:rect l="l" t="t" r="r" b="b"/>
              <a:pathLst>
                <a:path w="558164" h="439420">
                  <a:moveTo>
                    <a:pt x="557999" y="219519"/>
                  </a:moveTo>
                  <a:lnTo>
                    <a:pt x="0" y="219519"/>
                  </a:lnTo>
                  <a:lnTo>
                    <a:pt x="0" y="439026"/>
                  </a:lnTo>
                  <a:lnTo>
                    <a:pt x="557999" y="439026"/>
                  </a:lnTo>
                  <a:lnTo>
                    <a:pt x="557999" y="219519"/>
                  </a:lnTo>
                  <a:close/>
                </a:path>
                <a:path w="558164" h="439420">
                  <a:moveTo>
                    <a:pt x="557999" y="0"/>
                  </a:moveTo>
                  <a:lnTo>
                    <a:pt x="0" y="0"/>
                  </a:lnTo>
                  <a:lnTo>
                    <a:pt x="0" y="219506"/>
                  </a:lnTo>
                  <a:lnTo>
                    <a:pt x="557999" y="219506"/>
                  </a:lnTo>
                  <a:lnTo>
                    <a:pt x="557999" y="0"/>
                  </a:lnTo>
                  <a:close/>
                </a:path>
              </a:pathLst>
            </a:custGeom>
            <a:solidFill>
              <a:srgbClr val="E5CF9E"/>
            </a:solidFill>
          </p:spPr>
          <p:txBody>
            <a:bodyPr wrap="square" lIns="0" tIns="0" rIns="0" bIns="0" rtlCol="0"/>
            <a:lstStyle/>
            <a:p>
              <a:endParaRPr/>
            </a:p>
          </p:txBody>
        </p:sp>
        <p:sp>
          <p:nvSpPr>
            <p:cNvPr id="46" name="object 46"/>
            <p:cNvSpPr/>
            <p:nvPr/>
          </p:nvSpPr>
          <p:spPr>
            <a:xfrm>
              <a:off x="719099" y="2392506"/>
              <a:ext cx="363855" cy="0"/>
            </a:xfrm>
            <a:custGeom>
              <a:avLst/>
              <a:gdLst/>
              <a:ahLst/>
              <a:cxnLst/>
              <a:rect l="l" t="t" r="r" b="b"/>
              <a:pathLst>
                <a:path w="363855">
                  <a:moveTo>
                    <a:pt x="0" y="0"/>
                  </a:moveTo>
                  <a:lnTo>
                    <a:pt x="363601" y="0"/>
                  </a:lnTo>
                </a:path>
              </a:pathLst>
            </a:custGeom>
            <a:ln w="7200">
              <a:solidFill>
                <a:srgbClr val="FFFFFF"/>
              </a:solidFill>
            </a:ln>
          </p:spPr>
          <p:txBody>
            <a:bodyPr wrap="square" lIns="0" tIns="0" rIns="0" bIns="0" rtlCol="0"/>
            <a:lstStyle/>
            <a:p>
              <a:endParaRPr/>
            </a:p>
          </p:txBody>
        </p:sp>
        <p:sp>
          <p:nvSpPr>
            <p:cNvPr id="47" name="object 47"/>
            <p:cNvSpPr/>
            <p:nvPr/>
          </p:nvSpPr>
          <p:spPr>
            <a:xfrm>
              <a:off x="722699" y="2396106"/>
              <a:ext cx="0" cy="418465"/>
            </a:xfrm>
            <a:custGeom>
              <a:avLst/>
              <a:gdLst/>
              <a:ahLst/>
              <a:cxnLst/>
              <a:rect l="l" t="t" r="r" b="b"/>
              <a:pathLst>
                <a:path h="418464">
                  <a:moveTo>
                    <a:pt x="0" y="418299"/>
                  </a:moveTo>
                  <a:lnTo>
                    <a:pt x="0" y="0"/>
                  </a:lnTo>
                </a:path>
              </a:pathLst>
            </a:custGeom>
            <a:ln w="7200">
              <a:solidFill>
                <a:srgbClr val="FFFFFF"/>
              </a:solidFill>
            </a:ln>
          </p:spPr>
          <p:txBody>
            <a:bodyPr wrap="square" lIns="0" tIns="0" rIns="0" bIns="0" rtlCol="0"/>
            <a:lstStyle/>
            <a:p>
              <a:endParaRPr/>
            </a:p>
          </p:txBody>
        </p:sp>
        <p:sp>
          <p:nvSpPr>
            <p:cNvPr id="48" name="object 48"/>
            <p:cNvSpPr/>
            <p:nvPr/>
          </p:nvSpPr>
          <p:spPr>
            <a:xfrm>
              <a:off x="1082700" y="2392506"/>
              <a:ext cx="1728470" cy="0"/>
            </a:xfrm>
            <a:custGeom>
              <a:avLst/>
              <a:gdLst/>
              <a:ahLst/>
              <a:cxnLst/>
              <a:rect l="l" t="t" r="r" b="b"/>
              <a:pathLst>
                <a:path w="1728470">
                  <a:moveTo>
                    <a:pt x="0" y="0"/>
                  </a:moveTo>
                  <a:lnTo>
                    <a:pt x="1728000" y="0"/>
                  </a:lnTo>
                </a:path>
              </a:pathLst>
            </a:custGeom>
            <a:ln w="7200">
              <a:solidFill>
                <a:srgbClr val="FFFFFF"/>
              </a:solidFill>
            </a:ln>
          </p:spPr>
          <p:txBody>
            <a:bodyPr wrap="square" lIns="0" tIns="0" rIns="0" bIns="0" rtlCol="0"/>
            <a:lstStyle/>
            <a:p>
              <a:endParaRPr/>
            </a:p>
          </p:txBody>
        </p:sp>
        <p:sp>
          <p:nvSpPr>
            <p:cNvPr id="49" name="object 49"/>
            <p:cNvSpPr/>
            <p:nvPr/>
          </p:nvSpPr>
          <p:spPr>
            <a:xfrm>
              <a:off x="1082700" y="2396106"/>
              <a:ext cx="0" cy="418465"/>
            </a:xfrm>
            <a:custGeom>
              <a:avLst/>
              <a:gdLst/>
              <a:ahLst/>
              <a:cxnLst/>
              <a:rect l="l" t="t" r="r" b="b"/>
              <a:pathLst>
                <a:path h="418464">
                  <a:moveTo>
                    <a:pt x="0" y="418299"/>
                  </a:moveTo>
                  <a:lnTo>
                    <a:pt x="0" y="0"/>
                  </a:lnTo>
                </a:path>
              </a:pathLst>
            </a:custGeom>
            <a:ln w="7200">
              <a:solidFill>
                <a:srgbClr val="FFFFFF"/>
              </a:solidFill>
            </a:ln>
          </p:spPr>
          <p:txBody>
            <a:bodyPr wrap="square" lIns="0" tIns="0" rIns="0" bIns="0" rtlCol="0"/>
            <a:lstStyle/>
            <a:p>
              <a:endParaRPr/>
            </a:p>
          </p:txBody>
        </p:sp>
        <p:sp>
          <p:nvSpPr>
            <p:cNvPr id="50" name="object 50"/>
            <p:cNvSpPr/>
            <p:nvPr/>
          </p:nvSpPr>
          <p:spPr>
            <a:xfrm>
              <a:off x="2810700" y="2392506"/>
              <a:ext cx="558165" cy="0"/>
            </a:xfrm>
            <a:custGeom>
              <a:avLst/>
              <a:gdLst/>
              <a:ahLst/>
              <a:cxnLst/>
              <a:rect l="l" t="t" r="r" b="b"/>
              <a:pathLst>
                <a:path w="558164">
                  <a:moveTo>
                    <a:pt x="0" y="0"/>
                  </a:moveTo>
                  <a:lnTo>
                    <a:pt x="557999" y="0"/>
                  </a:lnTo>
                </a:path>
              </a:pathLst>
            </a:custGeom>
            <a:ln w="7200">
              <a:solidFill>
                <a:srgbClr val="FFFFFF"/>
              </a:solidFill>
            </a:ln>
          </p:spPr>
          <p:txBody>
            <a:bodyPr wrap="square" lIns="0" tIns="0" rIns="0" bIns="0" rtlCol="0"/>
            <a:lstStyle/>
            <a:p>
              <a:endParaRPr/>
            </a:p>
          </p:txBody>
        </p:sp>
        <p:sp>
          <p:nvSpPr>
            <p:cNvPr id="51" name="object 51"/>
            <p:cNvSpPr/>
            <p:nvPr/>
          </p:nvSpPr>
          <p:spPr>
            <a:xfrm>
              <a:off x="2810700" y="2396106"/>
              <a:ext cx="0" cy="418465"/>
            </a:xfrm>
            <a:custGeom>
              <a:avLst/>
              <a:gdLst/>
              <a:ahLst/>
              <a:cxnLst/>
              <a:rect l="l" t="t" r="r" b="b"/>
              <a:pathLst>
                <a:path h="418464">
                  <a:moveTo>
                    <a:pt x="0" y="418299"/>
                  </a:moveTo>
                  <a:lnTo>
                    <a:pt x="0" y="0"/>
                  </a:lnTo>
                </a:path>
              </a:pathLst>
            </a:custGeom>
            <a:ln w="7200">
              <a:solidFill>
                <a:srgbClr val="FFFFFF"/>
              </a:solidFill>
            </a:ln>
          </p:spPr>
          <p:txBody>
            <a:bodyPr wrap="square" lIns="0" tIns="0" rIns="0" bIns="0" rtlCol="0"/>
            <a:lstStyle/>
            <a:p>
              <a:endParaRPr/>
            </a:p>
          </p:txBody>
        </p:sp>
        <p:sp>
          <p:nvSpPr>
            <p:cNvPr id="52" name="object 52"/>
            <p:cNvSpPr/>
            <p:nvPr/>
          </p:nvSpPr>
          <p:spPr>
            <a:xfrm>
              <a:off x="3368700" y="2392506"/>
              <a:ext cx="558165" cy="0"/>
            </a:xfrm>
            <a:custGeom>
              <a:avLst/>
              <a:gdLst/>
              <a:ahLst/>
              <a:cxnLst/>
              <a:rect l="l" t="t" r="r" b="b"/>
              <a:pathLst>
                <a:path w="558164">
                  <a:moveTo>
                    <a:pt x="0" y="0"/>
                  </a:moveTo>
                  <a:lnTo>
                    <a:pt x="557999" y="0"/>
                  </a:lnTo>
                </a:path>
              </a:pathLst>
            </a:custGeom>
            <a:ln w="7200">
              <a:solidFill>
                <a:srgbClr val="FFFFFF"/>
              </a:solidFill>
            </a:ln>
          </p:spPr>
          <p:txBody>
            <a:bodyPr wrap="square" lIns="0" tIns="0" rIns="0" bIns="0" rtlCol="0"/>
            <a:lstStyle/>
            <a:p>
              <a:endParaRPr/>
            </a:p>
          </p:txBody>
        </p:sp>
        <p:sp>
          <p:nvSpPr>
            <p:cNvPr id="53" name="object 53"/>
            <p:cNvSpPr/>
            <p:nvPr/>
          </p:nvSpPr>
          <p:spPr>
            <a:xfrm>
              <a:off x="3368700" y="2396106"/>
              <a:ext cx="0" cy="418465"/>
            </a:xfrm>
            <a:custGeom>
              <a:avLst/>
              <a:gdLst/>
              <a:ahLst/>
              <a:cxnLst/>
              <a:rect l="l" t="t" r="r" b="b"/>
              <a:pathLst>
                <a:path h="418464">
                  <a:moveTo>
                    <a:pt x="0" y="418299"/>
                  </a:moveTo>
                  <a:lnTo>
                    <a:pt x="0" y="0"/>
                  </a:lnTo>
                </a:path>
              </a:pathLst>
            </a:custGeom>
            <a:ln w="7200">
              <a:solidFill>
                <a:srgbClr val="FFFFFF"/>
              </a:solidFill>
            </a:ln>
          </p:spPr>
          <p:txBody>
            <a:bodyPr wrap="square" lIns="0" tIns="0" rIns="0" bIns="0" rtlCol="0"/>
            <a:lstStyle/>
            <a:p>
              <a:endParaRPr/>
            </a:p>
          </p:txBody>
        </p:sp>
        <p:sp>
          <p:nvSpPr>
            <p:cNvPr id="54" name="object 54"/>
            <p:cNvSpPr/>
            <p:nvPr/>
          </p:nvSpPr>
          <p:spPr>
            <a:xfrm>
              <a:off x="3926700" y="2392506"/>
              <a:ext cx="576580" cy="0"/>
            </a:xfrm>
            <a:custGeom>
              <a:avLst/>
              <a:gdLst/>
              <a:ahLst/>
              <a:cxnLst/>
              <a:rect l="l" t="t" r="r" b="b"/>
              <a:pathLst>
                <a:path w="576579">
                  <a:moveTo>
                    <a:pt x="0" y="0"/>
                  </a:moveTo>
                  <a:lnTo>
                    <a:pt x="575995" y="0"/>
                  </a:lnTo>
                </a:path>
              </a:pathLst>
            </a:custGeom>
            <a:ln w="7200">
              <a:solidFill>
                <a:srgbClr val="FFFFFF"/>
              </a:solidFill>
            </a:ln>
          </p:spPr>
          <p:txBody>
            <a:bodyPr wrap="square" lIns="0" tIns="0" rIns="0" bIns="0" rtlCol="0"/>
            <a:lstStyle/>
            <a:p>
              <a:endParaRPr/>
            </a:p>
          </p:txBody>
        </p:sp>
        <p:sp>
          <p:nvSpPr>
            <p:cNvPr id="55" name="object 55"/>
            <p:cNvSpPr/>
            <p:nvPr/>
          </p:nvSpPr>
          <p:spPr>
            <a:xfrm>
              <a:off x="3926700" y="2396106"/>
              <a:ext cx="0" cy="418465"/>
            </a:xfrm>
            <a:custGeom>
              <a:avLst/>
              <a:gdLst/>
              <a:ahLst/>
              <a:cxnLst/>
              <a:rect l="l" t="t" r="r" b="b"/>
              <a:pathLst>
                <a:path h="418464">
                  <a:moveTo>
                    <a:pt x="0" y="418299"/>
                  </a:moveTo>
                  <a:lnTo>
                    <a:pt x="0" y="0"/>
                  </a:lnTo>
                </a:path>
              </a:pathLst>
            </a:custGeom>
            <a:ln w="7200">
              <a:solidFill>
                <a:srgbClr val="FFFFFF"/>
              </a:solidFill>
            </a:ln>
          </p:spPr>
          <p:txBody>
            <a:bodyPr wrap="square" lIns="0" tIns="0" rIns="0" bIns="0" rtlCol="0"/>
            <a:lstStyle/>
            <a:p>
              <a:endParaRPr/>
            </a:p>
          </p:txBody>
        </p:sp>
        <p:sp>
          <p:nvSpPr>
            <p:cNvPr id="56" name="object 56"/>
            <p:cNvSpPr/>
            <p:nvPr/>
          </p:nvSpPr>
          <p:spPr>
            <a:xfrm>
              <a:off x="4502699" y="2392506"/>
              <a:ext cx="576580" cy="0"/>
            </a:xfrm>
            <a:custGeom>
              <a:avLst/>
              <a:gdLst/>
              <a:ahLst/>
              <a:cxnLst/>
              <a:rect l="l" t="t" r="r" b="b"/>
              <a:pathLst>
                <a:path w="576579">
                  <a:moveTo>
                    <a:pt x="0" y="0"/>
                  </a:moveTo>
                  <a:lnTo>
                    <a:pt x="575995" y="0"/>
                  </a:lnTo>
                </a:path>
              </a:pathLst>
            </a:custGeom>
            <a:ln w="7200">
              <a:solidFill>
                <a:srgbClr val="FFFFFF"/>
              </a:solidFill>
            </a:ln>
          </p:spPr>
          <p:txBody>
            <a:bodyPr wrap="square" lIns="0" tIns="0" rIns="0" bIns="0" rtlCol="0"/>
            <a:lstStyle/>
            <a:p>
              <a:endParaRPr/>
            </a:p>
          </p:txBody>
        </p:sp>
        <p:sp>
          <p:nvSpPr>
            <p:cNvPr id="57" name="object 57"/>
            <p:cNvSpPr/>
            <p:nvPr/>
          </p:nvSpPr>
          <p:spPr>
            <a:xfrm>
              <a:off x="4502699" y="2396106"/>
              <a:ext cx="0" cy="418465"/>
            </a:xfrm>
            <a:custGeom>
              <a:avLst/>
              <a:gdLst/>
              <a:ahLst/>
              <a:cxnLst/>
              <a:rect l="l" t="t" r="r" b="b"/>
              <a:pathLst>
                <a:path h="418464">
                  <a:moveTo>
                    <a:pt x="0" y="418299"/>
                  </a:moveTo>
                  <a:lnTo>
                    <a:pt x="0" y="0"/>
                  </a:lnTo>
                </a:path>
              </a:pathLst>
            </a:custGeom>
            <a:ln w="7200">
              <a:solidFill>
                <a:srgbClr val="FFFFFF"/>
              </a:solidFill>
            </a:ln>
          </p:spPr>
          <p:txBody>
            <a:bodyPr wrap="square" lIns="0" tIns="0" rIns="0" bIns="0" rtlCol="0"/>
            <a:lstStyle/>
            <a:p>
              <a:endParaRPr/>
            </a:p>
          </p:txBody>
        </p:sp>
        <p:sp>
          <p:nvSpPr>
            <p:cNvPr id="58" name="object 58"/>
            <p:cNvSpPr/>
            <p:nvPr/>
          </p:nvSpPr>
          <p:spPr>
            <a:xfrm>
              <a:off x="5078699" y="2392506"/>
              <a:ext cx="612140" cy="0"/>
            </a:xfrm>
            <a:custGeom>
              <a:avLst/>
              <a:gdLst/>
              <a:ahLst/>
              <a:cxnLst/>
              <a:rect l="l" t="t" r="r" b="b"/>
              <a:pathLst>
                <a:path w="612139">
                  <a:moveTo>
                    <a:pt x="0" y="0"/>
                  </a:moveTo>
                  <a:lnTo>
                    <a:pt x="612000" y="0"/>
                  </a:lnTo>
                </a:path>
              </a:pathLst>
            </a:custGeom>
            <a:ln w="7200">
              <a:solidFill>
                <a:srgbClr val="FFFFFF"/>
              </a:solidFill>
            </a:ln>
          </p:spPr>
          <p:txBody>
            <a:bodyPr wrap="square" lIns="0" tIns="0" rIns="0" bIns="0" rtlCol="0"/>
            <a:lstStyle/>
            <a:p>
              <a:endParaRPr/>
            </a:p>
          </p:txBody>
        </p:sp>
        <p:sp>
          <p:nvSpPr>
            <p:cNvPr id="59" name="object 59"/>
            <p:cNvSpPr/>
            <p:nvPr/>
          </p:nvSpPr>
          <p:spPr>
            <a:xfrm>
              <a:off x="5078699" y="2396106"/>
              <a:ext cx="0" cy="418465"/>
            </a:xfrm>
            <a:custGeom>
              <a:avLst/>
              <a:gdLst/>
              <a:ahLst/>
              <a:cxnLst/>
              <a:rect l="l" t="t" r="r" b="b"/>
              <a:pathLst>
                <a:path h="418464">
                  <a:moveTo>
                    <a:pt x="0" y="418299"/>
                  </a:moveTo>
                  <a:lnTo>
                    <a:pt x="0" y="0"/>
                  </a:lnTo>
                </a:path>
              </a:pathLst>
            </a:custGeom>
            <a:ln w="7200">
              <a:solidFill>
                <a:srgbClr val="FFFFFF"/>
              </a:solidFill>
            </a:ln>
          </p:spPr>
          <p:txBody>
            <a:bodyPr wrap="square" lIns="0" tIns="0" rIns="0" bIns="0" rtlCol="0"/>
            <a:lstStyle/>
            <a:p>
              <a:endParaRPr/>
            </a:p>
          </p:txBody>
        </p:sp>
        <p:sp>
          <p:nvSpPr>
            <p:cNvPr id="60" name="object 60"/>
            <p:cNvSpPr/>
            <p:nvPr/>
          </p:nvSpPr>
          <p:spPr>
            <a:xfrm>
              <a:off x="5690699" y="2392506"/>
              <a:ext cx="1008380" cy="0"/>
            </a:xfrm>
            <a:custGeom>
              <a:avLst/>
              <a:gdLst/>
              <a:ahLst/>
              <a:cxnLst/>
              <a:rect l="l" t="t" r="r" b="b"/>
              <a:pathLst>
                <a:path w="1008379">
                  <a:moveTo>
                    <a:pt x="0" y="0"/>
                  </a:moveTo>
                  <a:lnTo>
                    <a:pt x="1007999" y="0"/>
                  </a:lnTo>
                </a:path>
              </a:pathLst>
            </a:custGeom>
            <a:ln w="7200">
              <a:solidFill>
                <a:srgbClr val="FFFFFF"/>
              </a:solidFill>
            </a:ln>
          </p:spPr>
          <p:txBody>
            <a:bodyPr wrap="square" lIns="0" tIns="0" rIns="0" bIns="0" rtlCol="0"/>
            <a:lstStyle/>
            <a:p>
              <a:endParaRPr/>
            </a:p>
          </p:txBody>
        </p:sp>
        <p:sp>
          <p:nvSpPr>
            <p:cNvPr id="61" name="object 61"/>
            <p:cNvSpPr/>
            <p:nvPr/>
          </p:nvSpPr>
          <p:spPr>
            <a:xfrm>
              <a:off x="5690699" y="2396106"/>
              <a:ext cx="0" cy="418465"/>
            </a:xfrm>
            <a:custGeom>
              <a:avLst/>
              <a:gdLst/>
              <a:ahLst/>
              <a:cxnLst/>
              <a:rect l="l" t="t" r="r" b="b"/>
              <a:pathLst>
                <a:path h="418464">
                  <a:moveTo>
                    <a:pt x="0" y="418299"/>
                  </a:moveTo>
                  <a:lnTo>
                    <a:pt x="0" y="0"/>
                  </a:lnTo>
                </a:path>
              </a:pathLst>
            </a:custGeom>
            <a:ln w="7200">
              <a:solidFill>
                <a:srgbClr val="FFFFFF"/>
              </a:solidFill>
            </a:ln>
          </p:spPr>
          <p:txBody>
            <a:bodyPr wrap="square" lIns="0" tIns="0" rIns="0" bIns="0" rtlCol="0"/>
            <a:lstStyle/>
            <a:p>
              <a:endParaRPr/>
            </a:p>
          </p:txBody>
        </p:sp>
        <p:sp>
          <p:nvSpPr>
            <p:cNvPr id="62" name="object 62"/>
            <p:cNvSpPr/>
            <p:nvPr/>
          </p:nvSpPr>
          <p:spPr>
            <a:xfrm>
              <a:off x="6698700" y="2392506"/>
              <a:ext cx="1008380" cy="0"/>
            </a:xfrm>
            <a:custGeom>
              <a:avLst/>
              <a:gdLst/>
              <a:ahLst/>
              <a:cxnLst/>
              <a:rect l="l" t="t" r="r" b="b"/>
              <a:pathLst>
                <a:path w="1008379">
                  <a:moveTo>
                    <a:pt x="0" y="0"/>
                  </a:moveTo>
                  <a:lnTo>
                    <a:pt x="1007999" y="0"/>
                  </a:lnTo>
                </a:path>
              </a:pathLst>
            </a:custGeom>
            <a:ln w="7200">
              <a:solidFill>
                <a:srgbClr val="FFFFFF"/>
              </a:solidFill>
            </a:ln>
          </p:spPr>
          <p:txBody>
            <a:bodyPr wrap="square" lIns="0" tIns="0" rIns="0" bIns="0" rtlCol="0"/>
            <a:lstStyle/>
            <a:p>
              <a:endParaRPr/>
            </a:p>
          </p:txBody>
        </p:sp>
        <p:sp>
          <p:nvSpPr>
            <p:cNvPr id="63" name="object 63"/>
            <p:cNvSpPr/>
            <p:nvPr/>
          </p:nvSpPr>
          <p:spPr>
            <a:xfrm>
              <a:off x="6698700" y="2396106"/>
              <a:ext cx="0" cy="418465"/>
            </a:xfrm>
            <a:custGeom>
              <a:avLst/>
              <a:gdLst/>
              <a:ahLst/>
              <a:cxnLst/>
              <a:rect l="l" t="t" r="r" b="b"/>
              <a:pathLst>
                <a:path h="418464">
                  <a:moveTo>
                    <a:pt x="0" y="418299"/>
                  </a:moveTo>
                  <a:lnTo>
                    <a:pt x="0" y="0"/>
                  </a:lnTo>
                </a:path>
              </a:pathLst>
            </a:custGeom>
            <a:ln w="7200">
              <a:solidFill>
                <a:srgbClr val="FFFFFF"/>
              </a:solidFill>
            </a:ln>
          </p:spPr>
          <p:txBody>
            <a:bodyPr wrap="square" lIns="0" tIns="0" rIns="0" bIns="0" rtlCol="0"/>
            <a:lstStyle/>
            <a:p>
              <a:endParaRPr/>
            </a:p>
          </p:txBody>
        </p:sp>
        <p:sp>
          <p:nvSpPr>
            <p:cNvPr id="64" name="object 64"/>
            <p:cNvSpPr/>
            <p:nvPr/>
          </p:nvSpPr>
          <p:spPr>
            <a:xfrm>
              <a:off x="7706700" y="2392506"/>
              <a:ext cx="504190" cy="0"/>
            </a:xfrm>
            <a:custGeom>
              <a:avLst/>
              <a:gdLst/>
              <a:ahLst/>
              <a:cxnLst/>
              <a:rect l="l" t="t" r="r" b="b"/>
              <a:pathLst>
                <a:path w="504190">
                  <a:moveTo>
                    <a:pt x="0" y="0"/>
                  </a:moveTo>
                  <a:lnTo>
                    <a:pt x="503999" y="0"/>
                  </a:lnTo>
                </a:path>
              </a:pathLst>
            </a:custGeom>
            <a:ln w="7200">
              <a:solidFill>
                <a:srgbClr val="FFFFFF"/>
              </a:solidFill>
            </a:ln>
          </p:spPr>
          <p:txBody>
            <a:bodyPr wrap="square" lIns="0" tIns="0" rIns="0" bIns="0" rtlCol="0"/>
            <a:lstStyle/>
            <a:p>
              <a:endParaRPr/>
            </a:p>
          </p:txBody>
        </p:sp>
        <p:sp>
          <p:nvSpPr>
            <p:cNvPr id="65" name="object 65"/>
            <p:cNvSpPr/>
            <p:nvPr/>
          </p:nvSpPr>
          <p:spPr>
            <a:xfrm>
              <a:off x="7706700" y="2396106"/>
              <a:ext cx="0" cy="418465"/>
            </a:xfrm>
            <a:custGeom>
              <a:avLst/>
              <a:gdLst/>
              <a:ahLst/>
              <a:cxnLst/>
              <a:rect l="l" t="t" r="r" b="b"/>
              <a:pathLst>
                <a:path h="418464">
                  <a:moveTo>
                    <a:pt x="0" y="418299"/>
                  </a:moveTo>
                  <a:lnTo>
                    <a:pt x="0" y="0"/>
                  </a:lnTo>
                </a:path>
              </a:pathLst>
            </a:custGeom>
            <a:ln w="7200">
              <a:solidFill>
                <a:srgbClr val="FFFFFF"/>
              </a:solidFill>
            </a:ln>
          </p:spPr>
          <p:txBody>
            <a:bodyPr wrap="square" lIns="0" tIns="0" rIns="0" bIns="0" rtlCol="0"/>
            <a:lstStyle/>
            <a:p>
              <a:endParaRPr/>
            </a:p>
          </p:txBody>
        </p:sp>
        <p:sp>
          <p:nvSpPr>
            <p:cNvPr id="66" name="object 66"/>
            <p:cNvSpPr/>
            <p:nvPr/>
          </p:nvSpPr>
          <p:spPr>
            <a:xfrm>
              <a:off x="8210699" y="2392506"/>
              <a:ext cx="576580" cy="0"/>
            </a:xfrm>
            <a:custGeom>
              <a:avLst/>
              <a:gdLst/>
              <a:ahLst/>
              <a:cxnLst/>
              <a:rect l="l" t="t" r="r" b="b"/>
              <a:pathLst>
                <a:path w="576579">
                  <a:moveTo>
                    <a:pt x="0" y="0"/>
                  </a:moveTo>
                  <a:lnTo>
                    <a:pt x="575995" y="0"/>
                  </a:lnTo>
                </a:path>
              </a:pathLst>
            </a:custGeom>
            <a:ln w="7200">
              <a:solidFill>
                <a:srgbClr val="FFFFFF"/>
              </a:solidFill>
            </a:ln>
          </p:spPr>
          <p:txBody>
            <a:bodyPr wrap="square" lIns="0" tIns="0" rIns="0" bIns="0" rtlCol="0"/>
            <a:lstStyle/>
            <a:p>
              <a:endParaRPr/>
            </a:p>
          </p:txBody>
        </p:sp>
        <p:sp>
          <p:nvSpPr>
            <p:cNvPr id="67" name="object 67"/>
            <p:cNvSpPr/>
            <p:nvPr/>
          </p:nvSpPr>
          <p:spPr>
            <a:xfrm>
              <a:off x="8210699" y="2396106"/>
              <a:ext cx="0" cy="418465"/>
            </a:xfrm>
            <a:custGeom>
              <a:avLst/>
              <a:gdLst/>
              <a:ahLst/>
              <a:cxnLst/>
              <a:rect l="l" t="t" r="r" b="b"/>
              <a:pathLst>
                <a:path h="418464">
                  <a:moveTo>
                    <a:pt x="0" y="418299"/>
                  </a:moveTo>
                  <a:lnTo>
                    <a:pt x="0" y="0"/>
                  </a:lnTo>
                </a:path>
              </a:pathLst>
            </a:custGeom>
            <a:ln w="7200">
              <a:solidFill>
                <a:srgbClr val="FFFFFF"/>
              </a:solidFill>
            </a:ln>
          </p:spPr>
          <p:txBody>
            <a:bodyPr wrap="square" lIns="0" tIns="0" rIns="0" bIns="0" rtlCol="0"/>
            <a:lstStyle/>
            <a:p>
              <a:endParaRPr/>
            </a:p>
          </p:txBody>
        </p:sp>
        <p:sp>
          <p:nvSpPr>
            <p:cNvPr id="68" name="object 68"/>
            <p:cNvSpPr/>
            <p:nvPr/>
          </p:nvSpPr>
          <p:spPr>
            <a:xfrm>
              <a:off x="8786699" y="2392506"/>
              <a:ext cx="579755" cy="0"/>
            </a:xfrm>
            <a:custGeom>
              <a:avLst/>
              <a:gdLst/>
              <a:ahLst/>
              <a:cxnLst/>
              <a:rect l="l" t="t" r="r" b="b"/>
              <a:pathLst>
                <a:path w="579754">
                  <a:moveTo>
                    <a:pt x="0" y="0"/>
                  </a:moveTo>
                  <a:lnTo>
                    <a:pt x="579602" y="0"/>
                  </a:lnTo>
                </a:path>
              </a:pathLst>
            </a:custGeom>
            <a:ln w="7200">
              <a:solidFill>
                <a:srgbClr val="FFFFFF"/>
              </a:solidFill>
            </a:ln>
          </p:spPr>
          <p:txBody>
            <a:bodyPr wrap="square" lIns="0" tIns="0" rIns="0" bIns="0" rtlCol="0"/>
            <a:lstStyle/>
            <a:p>
              <a:endParaRPr/>
            </a:p>
          </p:txBody>
        </p:sp>
        <p:sp>
          <p:nvSpPr>
            <p:cNvPr id="69" name="object 69"/>
            <p:cNvSpPr/>
            <p:nvPr/>
          </p:nvSpPr>
          <p:spPr>
            <a:xfrm>
              <a:off x="8786699" y="2396106"/>
              <a:ext cx="0" cy="418465"/>
            </a:xfrm>
            <a:custGeom>
              <a:avLst/>
              <a:gdLst/>
              <a:ahLst/>
              <a:cxnLst/>
              <a:rect l="l" t="t" r="r" b="b"/>
              <a:pathLst>
                <a:path h="418464">
                  <a:moveTo>
                    <a:pt x="0" y="418299"/>
                  </a:moveTo>
                  <a:lnTo>
                    <a:pt x="0" y="0"/>
                  </a:lnTo>
                </a:path>
              </a:pathLst>
            </a:custGeom>
            <a:ln w="7200">
              <a:solidFill>
                <a:srgbClr val="FFFFFF"/>
              </a:solidFill>
            </a:ln>
          </p:spPr>
          <p:txBody>
            <a:bodyPr wrap="square" lIns="0" tIns="0" rIns="0" bIns="0" rtlCol="0"/>
            <a:lstStyle/>
            <a:p>
              <a:endParaRPr/>
            </a:p>
          </p:txBody>
        </p:sp>
        <p:sp>
          <p:nvSpPr>
            <p:cNvPr id="70" name="object 70"/>
            <p:cNvSpPr/>
            <p:nvPr/>
          </p:nvSpPr>
          <p:spPr>
            <a:xfrm>
              <a:off x="9362700" y="2396106"/>
              <a:ext cx="0" cy="418465"/>
            </a:xfrm>
            <a:custGeom>
              <a:avLst/>
              <a:gdLst/>
              <a:ahLst/>
              <a:cxnLst/>
              <a:rect l="l" t="t" r="r" b="b"/>
              <a:pathLst>
                <a:path h="418464">
                  <a:moveTo>
                    <a:pt x="0" y="418299"/>
                  </a:moveTo>
                  <a:lnTo>
                    <a:pt x="0" y="0"/>
                  </a:lnTo>
                </a:path>
              </a:pathLst>
            </a:custGeom>
            <a:ln w="7200">
              <a:solidFill>
                <a:srgbClr val="FFFFFF"/>
              </a:solidFill>
            </a:ln>
          </p:spPr>
          <p:txBody>
            <a:bodyPr wrap="square" lIns="0" tIns="0" rIns="0" bIns="0" rtlCol="0"/>
            <a:lstStyle/>
            <a:p>
              <a:endParaRPr/>
            </a:p>
          </p:txBody>
        </p:sp>
        <p:sp>
          <p:nvSpPr>
            <p:cNvPr id="71" name="object 71"/>
            <p:cNvSpPr/>
            <p:nvPr/>
          </p:nvSpPr>
          <p:spPr>
            <a:xfrm>
              <a:off x="1082700" y="2832399"/>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72" name="object 72"/>
            <p:cNvSpPr/>
            <p:nvPr/>
          </p:nvSpPr>
          <p:spPr>
            <a:xfrm>
              <a:off x="2810700" y="2832399"/>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73" name="object 73"/>
            <p:cNvSpPr/>
            <p:nvPr/>
          </p:nvSpPr>
          <p:spPr>
            <a:xfrm>
              <a:off x="3368700" y="2832399"/>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74" name="object 74"/>
            <p:cNvSpPr/>
            <p:nvPr/>
          </p:nvSpPr>
          <p:spPr>
            <a:xfrm>
              <a:off x="3926700" y="2832399"/>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75" name="object 75"/>
            <p:cNvSpPr/>
            <p:nvPr/>
          </p:nvSpPr>
          <p:spPr>
            <a:xfrm>
              <a:off x="4502699" y="2832399"/>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76" name="object 76"/>
            <p:cNvSpPr/>
            <p:nvPr/>
          </p:nvSpPr>
          <p:spPr>
            <a:xfrm>
              <a:off x="5078699" y="2832399"/>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77" name="object 77"/>
            <p:cNvSpPr/>
            <p:nvPr/>
          </p:nvSpPr>
          <p:spPr>
            <a:xfrm>
              <a:off x="5690699" y="2832399"/>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78" name="object 78"/>
            <p:cNvSpPr/>
            <p:nvPr/>
          </p:nvSpPr>
          <p:spPr>
            <a:xfrm>
              <a:off x="6698700" y="2832399"/>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79" name="object 79"/>
            <p:cNvSpPr/>
            <p:nvPr/>
          </p:nvSpPr>
          <p:spPr>
            <a:xfrm>
              <a:off x="7706700" y="2832399"/>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80" name="object 80"/>
            <p:cNvSpPr/>
            <p:nvPr/>
          </p:nvSpPr>
          <p:spPr>
            <a:xfrm>
              <a:off x="8210699" y="2832399"/>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81" name="object 81"/>
            <p:cNvSpPr/>
            <p:nvPr/>
          </p:nvSpPr>
          <p:spPr>
            <a:xfrm>
              <a:off x="8786699" y="2832399"/>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82" name="object 82"/>
            <p:cNvSpPr/>
            <p:nvPr/>
          </p:nvSpPr>
          <p:spPr>
            <a:xfrm>
              <a:off x="722699" y="3048318"/>
              <a:ext cx="360045" cy="0"/>
            </a:xfrm>
            <a:custGeom>
              <a:avLst/>
              <a:gdLst/>
              <a:ahLst/>
              <a:cxnLst/>
              <a:rect l="l" t="t" r="r" b="b"/>
              <a:pathLst>
                <a:path w="360044">
                  <a:moveTo>
                    <a:pt x="0" y="0"/>
                  </a:moveTo>
                  <a:lnTo>
                    <a:pt x="359994" y="0"/>
                  </a:lnTo>
                </a:path>
              </a:pathLst>
            </a:custGeom>
            <a:ln w="7200">
              <a:solidFill>
                <a:srgbClr val="000000"/>
              </a:solidFill>
            </a:ln>
          </p:spPr>
          <p:txBody>
            <a:bodyPr wrap="square" lIns="0" tIns="0" rIns="0" bIns="0" rtlCol="0"/>
            <a:lstStyle/>
            <a:p>
              <a:endParaRPr/>
            </a:p>
          </p:txBody>
        </p:sp>
        <p:sp>
          <p:nvSpPr>
            <p:cNvPr id="83" name="object 83"/>
            <p:cNvSpPr/>
            <p:nvPr/>
          </p:nvSpPr>
          <p:spPr>
            <a:xfrm>
              <a:off x="1082700" y="3048318"/>
              <a:ext cx="1728470" cy="0"/>
            </a:xfrm>
            <a:custGeom>
              <a:avLst/>
              <a:gdLst/>
              <a:ahLst/>
              <a:cxnLst/>
              <a:rect l="l" t="t" r="r" b="b"/>
              <a:pathLst>
                <a:path w="1728470">
                  <a:moveTo>
                    <a:pt x="0" y="0"/>
                  </a:moveTo>
                  <a:lnTo>
                    <a:pt x="1728000" y="0"/>
                  </a:lnTo>
                </a:path>
              </a:pathLst>
            </a:custGeom>
            <a:ln w="7200">
              <a:solidFill>
                <a:srgbClr val="000000"/>
              </a:solidFill>
            </a:ln>
          </p:spPr>
          <p:txBody>
            <a:bodyPr wrap="square" lIns="0" tIns="0" rIns="0" bIns="0" rtlCol="0"/>
            <a:lstStyle/>
            <a:p>
              <a:endParaRPr/>
            </a:p>
          </p:txBody>
        </p:sp>
        <p:sp>
          <p:nvSpPr>
            <p:cNvPr id="84" name="object 84"/>
            <p:cNvSpPr/>
            <p:nvPr/>
          </p:nvSpPr>
          <p:spPr>
            <a:xfrm>
              <a:off x="1082700" y="305191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85" name="object 85"/>
            <p:cNvSpPr/>
            <p:nvPr/>
          </p:nvSpPr>
          <p:spPr>
            <a:xfrm>
              <a:off x="2810700" y="3048318"/>
              <a:ext cx="558165" cy="0"/>
            </a:xfrm>
            <a:custGeom>
              <a:avLst/>
              <a:gdLst/>
              <a:ahLst/>
              <a:cxnLst/>
              <a:rect l="l" t="t" r="r" b="b"/>
              <a:pathLst>
                <a:path w="558164">
                  <a:moveTo>
                    <a:pt x="0" y="0"/>
                  </a:moveTo>
                  <a:lnTo>
                    <a:pt x="557999" y="0"/>
                  </a:lnTo>
                </a:path>
              </a:pathLst>
            </a:custGeom>
            <a:ln w="7200">
              <a:solidFill>
                <a:srgbClr val="000000"/>
              </a:solidFill>
            </a:ln>
          </p:spPr>
          <p:txBody>
            <a:bodyPr wrap="square" lIns="0" tIns="0" rIns="0" bIns="0" rtlCol="0"/>
            <a:lstStyle/>
            <a:p>
              <a:endParaRPr/>
            </a:p>
          </p:txBody>
        </p:sp>
        <p:sp>
          <p:nvSpPr>
            <p:cNvPr id="86" name="object 86"/>
            <p:cNvSpPr/>
            <p:nvPr/>
          </p:nvSpPr>
          <p:spPr>
            <a:xfrm>
              <a:off x="2810700" y="305191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87" name="object 87"/>
            <p:cNvSpPr/>
            <p:nvPr/>
          </p:nvSpPr>
          <p:spPr>
            <a:xfrm>
              <a:off x="3368700" y="3048318"/>
              <a:ext cx="558165" cy="0"/>
            </a:xfrm>
            <a:custGeom>
              <a:avLst/>
              <a:gdLst/>
              <a:ahLst/>
              <a:cxnLst/>
              <a:rect l="l" t="t" r="r" b="b"/>
              <a:pathLst>
                <a:path w="558164">
                  <a:moveTo>
                    <a:pt x="0" y="0"/>
                  </a:moveTo>
                  <a:lnTo>
                    <a:pt x="557999" y="0"/>
                  </a:lnTo>
                </a:path>
              </a:pathLst>
            </a:custGeom>
            <a:ln w="7200">
              <a:solidFill>
                <a:srgbClr val="000000"/>
              </a:solidFill>
            </a:ln>
          </p:spPr>
          <p:txBody>
            <a:bodyPr wrap="square" lIns="0" tIns="0" rIns="0" bIns="0" rtlCol="0"/>
            <a:lstStyle/>
            <a:p>
              <a:endParaRPr/>
            </a:p>
          </p:txBody>
        </p:sp>
        <p:sp>
          <p:nvSpPr>
            <p:cNvPr id="88" name="object 88"/>
            <p:cNvSpPr/>
            <p:nvPr/>
          </p:nvSpPr>
          <p:spPr>
            <a:xfrm>
              <a:off x="3368700" y="305191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89" name="object 89"/>
            <p:cNvSpPr/>
            <p:nvPr/>
          </p:nvSpPr>
          <p:spPr>
            <a:xfrm>
              <a:off x="3926700" y="3048318"/>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90" name="object 90"/>
            <p:cNvSpPr/>
            <p:nvPr/>
          </p:nvSpPr>
          <p:spPr>
            <a:xfrm>
              <a:off x="3926700" y="305191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91" name="object 91"/>
            <p:cNvSpPr/>
            <p:nvPr/>
          </p:nvSpPr>
          <p:spPr>
            <a:xfrm>
              <a:off x="4502699" y="3048318"/>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92" name="object 92"/>
            <p:cNvSpPr/>
            <p:nvPr/>
          </p:nvSpPr>
          <p:spPr>
            <a:xfrm>
              <a:off x="4502699" y="305191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93" name="object 93"/>
            <p:cNvSpPr/>
            <p:nvPr/>
          </p:nvSpPr>
          <p:spPr>
            <a:xfrm>
              <a:off x="5078699" y="3048318"/>
              <a:ext cx="612140" cy="0"/>
            </a:xfrm>
            <a:custGeom>
              <a:avLst/>
              <a:gdLst/>
              <a:ahLst/>
              <a:cxnLst/>
              <a:rect l="l" t="t" r="r" b="b"/>
              <a:pathLst>
                <a:path w="612139">
                  <a:moveTo>
                    <a:pt x="0" y="0"/>
                  </a:moveTo>
                  <a:lnTo>
                    <a:pt x="612000" y="0"/>
                  </a:lnTo>
                </a:path>
              </a:pathLst>
            </a:custGeom>
            <a:ln w="7200">
              <a:solidFill>
                <a:srgbClr val="000000"/>
              </a:solidFill>
            </a:ln>
          </p:spPr>
          <p:txBody>
            <a:bodyPr wrap="square" lIns="0" tIns="0" rIns="0" bIns="0" rtlCol="0"/>
            <a:lstStyle/>
            <a:p>
              <a:endParaRPr/>
            </a:p>
          </p:txBody>
        </p:sp>
        <p:sp>
          <p:nvSpPr>
            <p:cNvPr id="94" name="object 94"/>
            <p:cNvSpPr/>
            <p:nvPr/>
          </p:nvSpPr>
          <p:spPr>
            <a:xfrm>
              <a:off x="5078699" y="305191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95" name="object 95"/>
            <p:cNvSpPr/>
            <p:nvPr/>
          </p:nvSpPr>
          <p:spPr>
            <a:xfrm>
              <a:off x="5690699" y="3048318"/>
              <a:ext cx="1008380" cy="0"/>
            </a:xfrm>
            <a:custGeom>
              <a:avLst/>
              <a:gdLst/>
              <a:ahLst/>
              <a:cxnLst/>
              <a:rect l="l" t="t" r="r" b="b"/>
              <a:pathLst>
                <a:path w="1008379">
                  <a:moveTo>
                    <a:pt x="0" y="0"/>
                  </a:moveTo>
                  <a:lnTo>
                    <a:pt x="1007999" y="0"/>
                  </a:lnTo>
                </a:path>
              </a:pathLst>
            </a:custGeom>
            <a:ln w="7200">
              <a:solidFill>
                <a:srgbClr val="000000"/>
              </a:solidFill>
            </a:ln>
          </p:spPr>
          <p:txBody>
            <a:bodyPr wrap="square" lIns="0" tIns="0" rIns="0" bIns="0" rtlCol="0"/>
            <a:lstStyle/>
            <a:p>
              <a:endParaRPr/>
            </a:p>
          </p:txBody>
        </p:sp>
        <p:sp>
          <p:nvSpPr>
            <p:cNvPr id="96" name="object 96"/>
            <p:cNvSpPr/>
            <p:nvPr/>
          </p:nvSpPr>
          <p:spPr>
            <a:xfrm>
              <a:off x="5690699" y="305191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97" name="object 97"/>
            <p:cNvSpPr/>
            <p:nvPr/>
          </p:nvSpPr>
          <p:spPr>
            <a:xfrm>
              <a:off x="6698700" y="3048318"/>
              <a:ext cx="1008380" cy="0"/>
            </a:xfrm>
            <a:custGeom>
              <a:avLst/>
              <a:gdLst/>
              <a:ahLst/>
              <a:cxnLst/>
              <a:rect l="l" t="t" r="r" b="b"/>
              <a:pathLst>
                <a:path w="1008379">
                  <a:moveTo>
                    <a:pt x="0" y="0"/>
                  </a:moveTo>
                  <a:lnTo>
                    <a:pt x="1007999" y="0"/>
                  </a:lnTo>
                </a:path>
              </a:pathLst>
            </a:custGeom>
            <a:ln w="7200">
              <a:solidFill>
                <a:srgbClr val="000000"/>
              </a:solidFill>
            </a:ln>
          </p:spPr>
          <p:txBody>
            <a:bodyPr wrap="square" lIns="0" tIns="0" rIns="0" bIns="0" rtlCol="0"/>
            <a:lstStyle/>
            <a:p>
              <a:endParaRPr/>
            </a:p>
          </p:txBody>
        </p:sp>
        <p:sp>
          <p:nvSpPr>
            <p:cNvPr id="98" name="object 98"/>
            <p:cNvSpPr/>
            <p:nvPr/>
          </p:nvSpPr>
          <p:spPr>
            <a:xfrm>
              <a:off x="6698700" y="305191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99" name="object 99"/>
            <p:cNvSpPr/>
            <p:nvPr/>
          </p:nvSpPr>
          <p:spPr>
            <a:xfrm>
              <a:off x="7706700" y="3048318"/>
              <a:ext cx="504190" cy="0"/>
            </a:xfrm>
            <a:custGeom>
              <a:avLst/>
              <a:gdLst/>
              <a:ahLst/>
              <a:cxnLst/>
              <a:rect l="l" t="t" r="r" b="b"/>
              <a:pathLst>
                <a:path w="504190">
                  <a:moveTo>
                    <a:pt x="0" y="0"/>
                  </a:moveTo>
                  <a:lnTo>
                    <a:pt x="503999" y="0"/>
                  </a:lnTo>
                </a:path>
              </a:pathLst>
            </a:custGeom>
            <a:ln w="7200">
              <a:solidFill>
                <a:srgbClr val="000000"/>
              </a:solidFill>
            </a:ln>
          </p:spPr>
          <p:txBody>
            <a:bodyPr wrap="square" lIns="0" tIns="0" rIns="0" bIns="0" rtlCol="0"/>
            <a:lstStyle/>
            <a:p>
              <a:endParaRPr/>
            </a:p>
          </p:txBody>
        </p:sp>
        <p:sp>
          <p:nvSpPr>
            <p:cNvPr id="100" name="object 100"/>
            <p:cNvSpPr/>
            <p:nvPr/>
          </p:nvSpPr>
          <p:spPr>
            <a:xfrm>
              <a:off x="7706700" y="305191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01" name="object 101"/>
            <p:cNvSpPr/>
            <p:nvPr/>
          </p:nvSpPr>
          <p:spPr>
            <a:xfrm>
              <a:off x="8210699" y="3048318"/>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02" name="object 102"/>
            <p:cNvSpPr/>
            <p:nvPr/>
          </p:nvSpPr>
          <p:spPr>
            <a:xfrm>
              <a:off x="8210699" y="305191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03" name="object 103"/>
            <p:cNvSpPr/>
            <p:nvPr/>
          </p:nvSpPr>
          <p:spPr>
            <a:xfrm>
              <a:off x="8786699" y="3048318"/>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04" name="object 104"/>
            <p:cNvSpPr/>
            <p:nvPr/>
          </p:nvSpPr>
          <p:spPr>
            <a:xfrm>
              <a:off x="8786699" y="305191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05" name="object 105"/>
            <p:cNvSpPr/>
            <p:nvPr/>
          </p:nvSpPr>
          <p:spPr>
            <a:xfrm>
              <a:off x="722699" y="3267830"/>
              <a:ext cx="360045" cy="0"/>
            </a:xfrm>
            <a:custGeom>
              <a:avLst/>
              <a:gdLst/>
              <a:ahLst/>
              <a:cxnLst/>
              <a:rect l="l" t="t" r="r" b="b"/>
              <a:pathLst>
                <a:path w="360044">
                  <a:moveTo>
                    <a:pt x="0" y="0"/>
                  </a:moveTo>
                  <a:lnTo>
                    <a:pt x="359994" y="0"/>
                  </a:lnTo>
                </a:path>
              </a:pathLst>
            </a:custGeom>
            <a:ln w="7200">
              <a:solidFill>
                <a:srgbClr val="000000"/>
              </a:solidFill>
            </a:ln>
          </p:spPr>
          <p:txBody>
            <a:bodyPr wrap="square" lIns="0" tIns="0" rIns="0" bIns="0" rtlCol="0"/>
            <a:lstStyle/>
            <a:p>
              <a:endParaRPr/>
            </a:p>
          </p:txBody>
        </p:sp>
        <p:sp>
          <p:nvSpPr>
            <p:cNvPr id="106" name="object 106"/>
            <p:cNvSpPr/>
            <p:nvPr/>
          </p:nvSpPr>
          <p:spPr>
            <a:xfrm>
              <a:off x="1082700" y="3267830"/>
              <a:ext cx="1728470" cy="0"/>
            </a:xfrm>
            <a:custGeom>
              <a:avLst/>
              <a:gdLst/>
              <a:ahLst/>
              <a:cxnLst/>
              <a:rect l="l" t="t" r="r" b="b"/>
              <a:pathLst>
                <a:path w="1728470">
                  <a:moveTo>
                    <a:pt x="0" y="0"/>
                  </a:moveTo>
                  <a:lnTo>
                    <a:pt x="1728000" y="0"/>
                  </a:lnTo>
                </a:path>
              </a:pathLst>
            </a:custGeom>
            <a:ln w="7200">
              <a:solidFill>
                <a:srgbClr val="000000"/>
              </a:solidFill>
            </a:ln>
          </p:spPr>
          <p:txBody>
            <a:bodyPr wrap="square" lIns="0" tIns="0" rIns="0" bIns="0" rtlCol="0"/>
            <a:lstStyle/>
            <a:p>
              <a:endParaRPr/>
            </a:p>
          </p:txBody>
        </p:sp>
        <p:sp>
          <p:nvSpPr>
            <p:cNvPr id="107" name="object 107"/>
            <p:cNvSpPr/>
            <p:nvPr/>
          </p:nvSpPr>
          <p:spPr>
            <a:xfrm>
              <a:off x="1082700" y="3271424"/>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08" name="object 108"/>
            <p:cNvSpPr/>
            <p:nvPr/>
          </p:nvSpPr>
          <p:spPr>
            <a:xfrm>
              <a:off x="2810700" y="3267830"/>
              <a:ext cx="558165" cy="0"/>
            </a:xfrm>
            <a:custGeom>
              <a:avLst/>
              <a:gdLst/>
              <a:ahLst/>
              <a:cxnLst/>
              <a:rect l="l" t="t" r="r" b="b"/>
              <a:pathLst>
                <a:path w="558164">
                  <a:moveTo>
                    <a:pt x="0" y="0"/>
                  </a:moveTo>
                  <a:lnTo>
                    <a:pt x="557999" y="0"/>
                  </a:lnTo>
                </a:path>
              </a:pathLst>
            </a:custGeom>
            <a:ln w="7200">
              <a:solidFill>
                <a:srgbClr val="000000"/>
              </a:solidFill>
            </a:ln>
          </p:spPr>
          <p:txBody>
            <a:bodyPr wrap="square" lIns="0" tIns="0" rIns="0" bIns="0" rtlCol="0"/>
            <a:lstStyle/>
            <a:p>
              <a:endParaRPr/>
            </a:p>
          </p:txBody>
        </p:sp>
        <p:sp>
          <p:nvSpPr>
            <p:cNvPr id="109" name="object 109"/>
            <p:cNvSpPr/>
            <p:nvPr/>
          </p:nvSpPr>
          <p:spPr>
            <a:xfrm>
              <a:off x="2810700" y="3271424"/>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10" name="object 110"/>
            <p:cNvSpPr/>
            <p:nvPr/>
          </p:nvSpPr>
          <p:spPr>
            <a:xfrm>
              <a:off x="3368700" y="3267830"/>
              <a:ext cx="558165" cy="0"/>
            </a:xfrm>
            <a:custGeom>
              <a:avLst/>
              <a:gdLst/>
              <a:ahLst/>
              <a:cxnLst/>
              <a:rect l="l" t="t" r="r" b="b"/>
              <a:pathLst>
                <a:path w="558164">
                  <a:moveTo>
                    <a:pt x="0" y="0"/>
                  </a:moveTo>
                  <a:lnTo>
                    <a:pt x="557999" y="0"/>
                  </a:lnTo>
                </a:path>
              </a:pathLst>
            </a:custGeom>
            <a:ln w="7200">
              <a:solidFill>
                <a:srgbClr val="000000"/>
              </a:solidFill>
            </a:ln>
          </p:spPr>
          <p:txBody>
            <a:bodyPr wrap="square" lIns="0" tIns="0" rIns="0" bIns="0" rtlCol="0"/>
            <a:lstStyle/>
            <a:p>
              <a:endParaRPr/>
            </a:p>
          </p:txBody>
        </p:sp>
        <p:sp>
          <p:nvSpPr>
            <p:cNvPr id="111" name="object 111"/>
            <p:cNvSpPr/>
            <p:nvPr/>
          </p:nvSpPr>
          <p:spPr>
            <a:xfrm>
              <a:off x="3368700" y="3271424"/>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12" name="object 112"/>
            <p:cNvSpPr/>
            <p:nvPr/>
          </p:nvSpPr>
          <p:spPr>
            <a:xfrm>
              <a:off x="3926700" y="3267830"/>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13" name="object 113"/>
            <p:cNvSpPr/>
            <p:nvPr/>
          </p:nvSpPr>
          <p:spPr>
            <a:xfrm>
              <a:off x="3926700" y="3271424"/>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14" name="object 114"/>
            <p:cNvSpPr/>
            <p:nvPr/>
          </p:nvSpPr>
          <p:spPr>
            <a:xfrm>
              <a:off x="4502699" y="3267830"/>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15" name="object 115"/>
            <p:cNvSpPr/>
            <p:nvPr/>
          </p:nvSpPr>
          <p:spPr>
            <a:xfrm>
              <a:off x="4502699" y="3271424"/>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16" name="object 116"/>
            <p:cNvSpPr/>
            <p:nvPr/>
          </p:nvSpPr>
          <p:spPr>
            <a:xfrm>
              <a:off x="5078699" y="3267830"/>
              <a:ext cx="612140" cy="0"/>
            </a:xfrm>
            <a:custGeom>
              <a:avLst/>
              <a:gdLst/>
              <a:ahLst/>
              <a:cxnLst/>
              <a:rect l="l" t="t" r="r" b="b"/>
              <a:pathLst>
                <a:path w="612139">
                  <a:moveTo>
                    <a:pt x="0" y="0"/>
                  </a:moveTo>
                  <a:lnTo>
                    <a:pt x="612000" y="0"/>
                  </a:lnTo>
                </a:path>
              </a:pathLst>
            </a:custGeom>
            <a:ln w="7200">
              <a:solidFill>
                <a:srgbClr val="000000"/>
              </a:solidFill>
            </a:ln>
          </p:spPr>
          <p:txBody>
            <a:bodyPr wrap="square" lIns="0" tIns="0" rIns="0" bIns="0" rtlCol="0"/>
            <a:lstStyle/>
            <a:p>
              <a:endParaRPr/>
            </a:p>
          </p:txBody>
        </p:sp>
        <p:sp>
          <p:nvSpPr>
            <p:cNvPr id="117" name="object 117"/>
            <p:cNvSpPr/>
            <p:nvPr/>
          </p:nvSpPr>
          <p:spPr>
            <a:xfrm>
              <a:off x="5078699" y="3271424"/>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18" name="object 118"/>
            <p:cNvSpPr/>
            <p:nvPr/>
          </p:nvSpPr>
          <p:spPr>
            <a:xfrm>
              <a:off x="5690699" y="3267830"/>
              <a:ext cx="1008380" cy="0"/>
            </a:xfrm>
            <a:custGeom>
              <a:avLst/>
              <a:gdLst/>
              <a:ahLst/>
              <a:cxnLst/>
              <a:rect l="l" t="t" r="r" b="b"/>
              <a:pathLst>
                <a:path w="1008379">
                  <a:moveTo>
                    <a:pt x="0" y="0"/>
                  </a:moveTo>
                  <a:lnTo>
                    <a:pt x="1007999" y="0"/>
                  </a:lnTo>
                </a:path>
              </a:pathLst>
            </a:custGeom>
            <a:ln w="7200">
              <a:solidFill>
                <a:srgbClr val="000000"/>
              </a:solidFill>
            </a:ln>
          </p:spPr>
          <p:txBody>
            <a:bodyPr wrap="square" lIns="0" tIns="0" rIns="0" bIns="0" rtlCol="0"/>
            <a:lstStyle/>
            <a:p>
              <a:endParaRPr/>
            </a:p>
          </p:txBody>
        </p:sp>
        <p:sp>
          <p:nvSpPr>
            <p:cNvPr id="119" name="object 119"/>
            <p:cNvSpPr/>
            <p:nvPr/>
          </p:nvSpPr>
          <p:spPr>
            <a:xfrm>
              <a:off x="5690699" y="3271424"/>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20" name="object 120"/>
            <p:cNvSpPr/>
            <p:nvPr/>
          </p:nvSpPr>
          <p:spPr>
            <a:xfrm>
              <a:off x="6698700" y="3267830"/>
              <a:ext cx="1008380" cy="0"/>
            </a:xfrm>
            <a:custGeom>
              <a:avLst/>
              <a:gdLst/>
              <a:ahLst/>
              <a:cxnLst/>
              <a:rect l="l" t="t" r="r" b="b"/>
              <a:pathLst>
                <a:path w="1008379">
                  <a:moveTo>
                    <a:pt x="0" y="0"/>
                  </a:moveTo>
                  <a:lnTo>
                    <a:pt x="1007999" y="0"/>
                  </a:lnTo>
                </a:path>
              </a:pathLst>
            </a:custGeom>
            <a:ln w="7200">
              <a:solidFill>
                <a:srgbClr val="000000"/>
              </a:solidFill>
            </a:ln>
          </p:spPr>
          <p:txBody>
            <a:bodyPr wrap="square" lIns="0" tIns="0" rIns="0" bIns="0" rtlCol="0"/>
            <a:lstStyle/>
            <a:p>
              <a:endParaRPr/>
            </a:p>
          </p:txBody>
        </p:sp>
        <p:sp>
          <p:nvSpPr>
            <p:cNvPr id="121" name="object 121"/>
            <p:cNvSpPr/>
            <p:nvPr/>
          </p:nvSpPr>
          <p:spPr>
            <a:xfrm>
              <a:off x="6698700" y="3271424"/>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22" name="object 122"/>
            <p:cNvSpPr/>
            <p:nvPr/>
          </p:nvSpPr>
          <p:spPr>
            <a:xfrm>
              <a:off x="7706700" y="3267830"/>
              <a:ext cx="504190" cy="0"/>
            </a:xfrm>
            <a:custGeom>
              <a:avLst/>
              <a:gdLst/>
              <a:ahLst/>
              <a:cxnLst/>
              <a:rect l="l" t="t" r="r" b="b"/>
              <a:pathLst>
                <a:path w="504190">
                  <a:moveTo>
                    <a:pt x="0" y="0"/>
                  </a:moveTo>
                  <a:lnTo>
                    <a:pt x="503999" y="0"/>
                  </a:lnTo>
                </a:path>
              </a:pathLst>
            </a:custGeom>
            <a:ln w="7200">
              <a:solidFill>
                <a:srgbClr val="000000"/>
              </a:solidFill>
            </a:ln>
          </p:spPr>
          <p:txBody>
            <a:bodyPr wrap="square" lIns="0" tIns="0" rIns="0" bIns="0" rtlCol="0"/>
            <a:lstStyle/>
            <a:p>
              <a:endParaRPr/>
            </a:p>
          </p:txBody>
        </p:sp>
        <p:sp>
          <p:nvSpPr>
            <p:cNvPr id="123" name="object 123"/>
            <p:cNvSpPr/>
            <p:nvPr/>
          </p:nvSpPr>
          <p:spPr>
            <a:xfrm>
              <a:off x="7706700" y="3271424"/>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24" name="object 124"/>
            <p:cNvSpPr/>
            <p:nvPr/>
          </p:nvSpPr>
          <p:spPr>
            <a:xfrm>
              <a:off x="8210699" y="3267830"/>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25" name="object 125"/>
            <p:cNvSpPr/>
            <p:nvPr/>
          </p:nvSpPr>
          <p:spPr>
            <a:xfrm>
              <a:off x="8210699" y="3271424"/>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26" name="object 126"/>
            <p:cNvSpPr/>
            <p:nvPr/>
          </p:nvSpPr>
          <p:spPr>
            <a:xfrm>
              <a:off x="8786699" y="3267830"/>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27" name="object 127"/>
            <p:cNvSpPr/>
            <p:nvPr/>
          </p:nvSpPr>
          <p:spPr>
            <a:xfrm>
              <a:off x="8786699" y="3271424"/>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28" name="object 128"/>
            <p:cNvSpPr/>
            <p:nvPr/>
          </p:nvSpPr>
          <p:spPr>
            <a:xfrm>
              <a:off x="722699" y="3487343"/>
              <a:ext cx="360045" cy="0"/>
            </a:xfrm>
            <a:custGeom>
              <a:avLst/>
              <a:gdLst/>
              <a:ahLst/>
              <a:cxnLst/>
              <a:rect l="l" t="t" r="r" b="b"/>
              <a:pathLst>
                <a:path w="360044">
                  <a:moveTo>
                    <a:pt x="0" y="0"/>
                  </a:moveTo>
                  <a:lnTo>
                    <a:pt x="359994" y="0"/>
                  </a:lnTo>
                </a:path>
              </a:pathLst>
            </a:custGeom>
            <a:ln w="7200">
              <a:solidFill>
                <a:srgbClr val="000000"/>
              </a:solidFill>
            </a:ln>
          </p:spPr>
          <p:txBody>
            <a:bodyPr wrap="square" lIns="0" tIns="0" rIns="0" bIns="0" rtlCol="0"/>
            <a:lstStyle/>
            <a:p>
              <a:endParaRPr/>
            </a:p>
          </p:txBody>
        </p:sp>
        <p:sp>
          <p:nvSpPr>
            <p:cNvPr id="129" name="object 129"/>
            <p:cNvSpPr/>
            <p:nvPr/>
          </p:nvSpPr>
          <p:spPr>
            <a:xfrm>
              <a:off x="1082700" y="3487343"/>
              <a:ext cx="1728470" cy="0"/>
            </a:xfrm>
            <a:custGeom>
              <a:avLst/>
              <a:gdLst/>
              <a:ahLst/>
              <a:cxnLst/>
              <a:rect l="l" t="t" r="r" b="b"/>
              <a:pathLst>
                <a:path w="1728470">
                  <a:moveTo>
                    <a:pt x="0" y="0"/>
                  </a:moveTo>
                  <a:lnTo>
                    <a:pt x="1728000" y="0"/>
                  </a:lnTo>
                </a:path>
              </a:pathLst>
            </a:custGeom>
            <a:ln w="7200">
              <a:solidFill>
                <a:srgbClr val="000000"/>
              </a:solidFill>
            </a:ln>
          </p:spPr>
          <p:txBody>
            <a:bodyPr wrap="square" lIns="0" tIns="0" rIns="0" bIns="0" rtlCol="0"/>
            <a:lstStyle/>
            <a:p>
              <a:endParaRPr/>
            </a:p>
          </p:txBody>
        </p:sp>
        <p:sp>
          <p:nvSpPr>
            <p:cNvPr id="130" name="object 130"/>
            <p:cNvSpPr/>
            <p:nvPr/>
          </p:nvSpPr>
          <p:spPr>
            <a:xfrm>
              <a:off x="1082700" y="3490937"/>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31" name="object 131"/>
            <p:cNvSpPr/>
            <p:nvPr/>
          </p:nvSpPr>
          <p:spPr>
            <a:xfrm>
              <a:off x="2810700" y="3487343"/>
              <a:ext cx="558165" cy="0"/>
            </a:xfrm>
            <a:custGeom>
              <a:avLst/>
              <a:gdLst/>
              <a:ahLst/>
              <a:cxnLst/>
              <a:rect l="l" t="t" r="r" b="b"/>
              <a:pathLst>
                <a:path w="558164">
                  <a:moveTo>
                    <a:pt x="0" y="0"/>
                  </a:moveTo>
                  <a:lnTo>
                    <a:pt x="557999" y="0"/>
                  </a:lnTo>
                </a:path>
              </a:pathLst>
            </a:custGeom>
            <a:ln w="7200">
              <a:solidFill>
                <a:srgbClr val="000000"/>
              </a:solidFill>
            </a:ln>
          </p:spPr>
          <p:txBody>
            <a:bodyPr wrap="square" lIns="0" tIns="0" rIns="0" bIns="0" rtlCol="0"/>
            <a:lstStyle/>
            <a:p>
              <a:endParaRPr/>
            </a:p>
          </p:txBody>
        </p:sp>
        <p:sp>
          <p:nvSpPr>
            <p:cNvPr id="132" name="object 132"/>
            <p:cNvSpPr/>
            <p:nvPr/>
          </p:nvSpPr>
          <p:spPr>
            <a:xfrm>
              <a:off x="2810700" y="3490937"/>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33" name="object 133"/>
            <p:cNvSpPr/>
            <p:nvPr/>
          </p:nvSpPr>
          <p:spPr>
            <a:xfrm>
              <a:off x="3368700" y="3487343"/>
              <a:ext cx="558165" cy="0"/>
            </a:xfrm>
            <a:custGeom>
              <a:avLst/>
              <a:gdLst/>
              <a:ahLst/>
              <a:cxnLst/>
              <a:rect l="l" t="t" r="r" b="b"/>
              <a:pathLst>
                <a:path w="558164">
                  <a:moveTo>
                    <a:pt x="0" y="0"/>
                  </a:moveTo>
                  <a:lnTo>
                    <a:pt x="557999" y="0"/>
                  </a:lnTo>
                </a:path>
              </a:pathLst>
            </a:custGeom>
            <a:ln w="7200">
              <a:solidFill>
                <a:srgbClr val="000000"/>
              </a:solidFill>
            </a:ln>
          </p:spPr>
          <p:txBody>
            <a:bodyPr wrap="square" lIns="0" tIns="0" rIns="0" bIns="0" rtlCol="0"/>
            <a:lstStyle/>
            <a:p>
              <a:endParaRPr/>
            </a:p>
          </p:txBody>
        </p:sp>
        <p:sp>
          <p:nvSpPr>
            <p:cNvPr id="134" name="object 134"/>
            <p:cNvSpPr/>
            <p:nvPr/>
          </p:nvSpPr>
          <p:spPr>
            <a:xfrm>
              <a:off x="3368700" y="3490937"/>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35" name="object 135"/>
            <p:cNvSpPr/>
            <p:nvPr/>
          </p:nvSpPr>
          <p:spPr>
            <a:xfrm>
              <a:off x="3926700" y="3487343"/>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36" name="object 136"/>
            <p:cNvSpPr/>
            <p:nvPr/>
          </p:nvSpPr>
          <p:spPr>
            <a:xfrm>
              <a:off x="3926700" y="3490937"/>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37" name="object 137"/>
            <p:cNvSpPr/>
            <p:nvPr/>
          </p:nvSpPr>
          <p:spPr>
            <a:xfrm>
              <a:off x="4502699" y="3487343"/>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38" name="object 138"/>
            <p:cNvSpPr/>
            <p:nvPr/>
          </p:nvSpPr>
          <p:spPr>
            <a:xfrm>
              <a:off x="4502699" y="3490937"/>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39" name="object 139"/>
            <p:cNvSpPr/>
            <p:nvPr/>
          </p:nvSpPr>
          <p:spPr>
            <a:xfrm>
              <a:off x="5078699" y="3487343"/>
              <a:ext cx="612140" cy="0"/>
            </a:xfrm>
            <a:custGeom>
              <a:avLst/>
              <a:gdLst/>
              <a:ahLst/>
              <a:cxnLst/>
              <a:rect l="l" t="t" r="r" b="b"/>
              <a:pathLst>
                <a:path w="612139">
                  <a:moveTo>
                    <a:pt x="0" y="0"/>
                  </a:moveTo>
                  <a:lnTo>
                    <a:pt x="612000" y="0"/>
                  </a:lnTo>
                </a:path>
              </a:pathLst>
            </a:custGeom>
            <a:ln w="7200">
              <a:solidFill>
                <a:srgbClr val="000000"/>
              </a:solidFill>
            </a:ln>
          </p:spPr>
          <p:txBody>
            <a:bodyPr wrap="square" lIns="0" tIns="0" rIns="0" bIns="0" rtlCol="0"/>
            <a:lstStyle/>
            <a:p>
              <a:endParaRPr/>
            </a:p>
          </p:txBody>
        </p:sp>
        <p:sp>
          <p:nvSpPr>
            <p:cNvPr id="140" name="object 140"/>
            <p:cNvSpPr/>
            <p:nvPr/>
          </p:nvSpPr>
          <p:spPr>
            <a:xfrm>
              <a:off x="5078699" y="3490937"/>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41" name="object 141"/>
            <p:cNvSpPr/>
            <p:nvPr/>
          </p:nvSpPr>
          <p:spPr>
            <a:xfrm>
              <a:off x="5690699" y="3487343"/>
              <a:ext cx="1008380" cy="0"/>
            </a:xfrm>
            <a:custGeom>
              <a:avLst/>
              <a:gdLst/>
              <a:ahLst/>
              <a:cxnLst/>
              <a:rect l="l" t="t" r="r" b="b"/>
              <a:pathLst>
                <a:path w="1008379">
                  <a:moveTo>
                    <a:pt x="0" y="0"/>
                  </a:moveTo>
                  <a:lnTo>
                    <a:pt x="1007999" y="0"/>
                  </a:lnTo>
                </a:path>
              </a:pathLst>
            </a:custGeom>
            <a:ln w="7200">
              <a:solidFill>
                <a:srgbClr val="000000"/>
              </a:solidFill>
            </a:ln>
          </p:spPr>
          <p:txBody>
            <a:bodyPr wrap="square" lIns="0" tIns="0" rIns="0" bIns="0" rtlCol="0"/>
            <a:lstStyle/>
            <a:p>
              <a:endParaRPr/>
            </a:p>
          </p:txBody>
        </p:sp>
        <p:sp>
          <p:nvSpPr>
            <p:cNvPr id="142" name="object 142"/>
            <p:cNvSpPr/>
            <p:nvPr/>
          </p:nvSpPr>
          <p:spPr>
            <a:xfrm>
              <a:off x="5690699" y="3490937"/>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43" name="object 143"/>
            <p:cNvSpPr/>
            <p:nvPr/>
          </p:nvSpPr>
          <p:spPr>
            <a:xfrm>
              <a:off x="6698700" y="3487343"/>
              <a:ext cx="1008380" cy="0"/>
            </a:xfrm>
            <a:custGeom>
              <a:avLst/>
              <a:gdLst/>
              <a:ahLst/>
              <a:cxnLst/>
              <a:rect l="l" t="t" r="r" b="b"/>
              <a:pathLst>
                <a:path w="1008379">
                  <a:moveTo>
                    <a:pt x="0" y="0"/>
                  </a:moveTo>
                  <a:lnTo>
                    <a:pt x="1007999" y="0"/>
                  </a:lnTo>
                </a:path>
              </a:pathLst>
            </a:custGeom>
            <a:ln w="7200">
              <a:solidFill>
                <a:srgbClr val="000000"/>
              </a:solidFill>
            </a:ln>
          </p:spPr>
          <p:txBody>
            <a:bodyPr wrap="square" lIns="0" tIns="0" rIns="0" bIns="0" rtlCol="0"/>
            <a:lstStyle/>
            <a:p>
              <a:endParaRPr/>
            </a:p>
          </p:txBody>
        </p:sp>
        <p:sp>
          <p:nvSpPr>
            <p:cNvPr id="144" name="object 144"/>
            <p:cNvSpPr/>
            <p:nvPr/>
          </p:nvSpPr>
          <p:spPr>
            <a:xfrm>
              <a:off x="6698700" y="3490937"/>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45" name="object 145"/>
            <p:cNvSpPr/>
            <p:nvPr/>
          </p:nvSpPr>
          <p:spPr>
            <a:xfrm>
              <a:off x="7706700" y="3487343"/>
              <a:ext cx="504190" cy="0"/>
            </a:xfrm>
            <a:custGeom>
              <a:avLst/>
              <a:gdLst/>
              <a:ahLst/>
              <a:cxnLst/>
              <a:rect l="l" t="t" r="r" b="b"/>
              <a:pathLst>
                <a:path w="504190">
                  <a:moveTo>
                    <a:pt x="0" y="0"/>
                  </a:moveTo>
                  <a:lnTo>
                    <a:pt x="503999" y="0"/>
                  </a:lnTo>
                </a:path>
              </a:pathLst>
            </a:custGeom>
            <a:ln w="7200">
              <a:solidFill>
                <a:srgbClr val="000000"/>
              </a:solidFill>
            </a:ln>
          </p:spPr>
          <p:txBody>
            <a:bodyPr wrap="square" lIns="0" tIns="0" rIns="0" bIns="0" rtlCol="0"/>
            <a:lstStyle/>
            <a:p>
              <a:endParaRPr/>
            </a:p>
          </p:txBody>
        </p:sp>
        <p:sp>
          <p:nvSpPr>
            <p:cNvPr id="146" name="object 146"/>
            <p:cNvSpPr/>
            <p:nvPr/>
          </p:nvSpPr>
          <p:spPr>
            <a:xfrm>
              <a:off x="7706700" y="3490937"/>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47" name="object 147"/>
            <p:cNvSpPr/>
            <p:nvPr/>
          </p:nvSpPr>
          <p:spPr>
            <a:xfrm>
              <a:off x="8210699" y="3487343"/>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48" name="object 148"/>
            <p:cNvSpPr/>
            <p:nvPr/>
          </p:nvSpPr>
          <p:spPr>
            <a:xfrm>
              <a:off x="8210699" y="3490937"/>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49" name="object 149"/>
            <p:cNvSpPr/>
            <p:nvPr/>
          </p:nvSpPr>
          <p:spPr>
            <a:xfrm>
              <a:off x="8786699" y="3487343"/>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50" name="object 150"/>
            <p:cNvSpPr/>
            <p:nvPr/>
          </p:nvSpPr>
          <p:spPr>
            <a:xfrm>
              <a:off x="8786699" y="3490937"/>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51" name="object 151"/>
            <p:cNvSpPr/>
            <p:nvPr/>
          </p:nvSpPr>
          <p:spPr>
            <a:xfrm>
              <a:off x="722699" y="3706855"/>
              <a:ext cx="360045" cy="0"/>
            </a:xfrm>
            <a:custGeom>
              <a:avLst/>
              <a:gdLst/>
              <a:ahLst/>
              <a:cxnLst/>
              <a:rect l="l" t="t" r="r" b="b"/>
              <a:pathLst>
                <a:path w="360044">
                  <a:moveTo>
                    <a:pt x="0" y="0"/>
                  </a:moveTo>
                  <a:lnTo>
                    <a:pt x="359994" y="0"/>
                  </a:lnTo>
                </a:path>
              </a:pathLst>
            </a:custGeom>
            <a:ln w="7200">
              <a:solidFill>
                <a:srgbClr val="000000"/>
              </a:solidFill>
            </a:ln>
          </p:spPr>
          <p:txBody>
            <a:bodyPr wrap="square" lIns="0" tIns="0" rIns="0" bIns="0" rtlCol="0"/>
            <a:lstStyle/>
            <a:p>
              <a:endParaRPr/>
            </a:p>
          </p:txBody>
        </p:sp>
        <p:sp>
          <p:nvSpPr>
            <p:cNvPr id="152" name="object 152"/>
            <p:cNvSpPr/>
            <p:nvPr/>
          </p:nvSpPr>
          <p:spPr>
            <a:xfrm>
              <a:off x="1082700" y="3706855"/>
              <a:ext cx="1728470" cy="0"/>
            </a:xfrm>
            <a:custGeom>
              <a:avLst/>
              <a:gdLst/>
              <a:ahLst/>
              <a:cxnLst/>
              <a:rect l="l" t="t" r="r" b="b"/>
              <a:pathLst>
                <a:path w="1728470">
                  <a:moveTo>
                    <a:pt x="0" y="0"/>
                  </a:moveTo>
                  <a:lnTo>
                    <a:pt x="1728000" y="0"/>
                  </a:lnTo>
                </a:path>
              </a:pathLst>
            </a:custGeom>
            <a:ln w="7200">
              <a:solidFill>
                <a:srgbClr val="000000"/>
              </a:solidFill>
            </a:ln>
          </p:spPr>
          <p:txBody>
            <a:bodyPr wrap="square" lIns="0" tIns="0" rIns="0" bIns="0" rtlCol="0"/>
            <a:lstStyle/>
            <a:p>
              <a:endParaRPr/>
            </a:p>
          </p:txBody>
        </p:sp>
        <p:sp>
          <p:nvSpPr>
            <p:cNvPr id="153" name="object 153"/>
            <p:cNvSpPr/>
            <p:nvPr/>
          </p:nvSpPr>
          <p:spPr>
            <a:xfrm>
              <a:off x="1082700" y="3710462"/>
              <a:ext cx="0" cy="212725"/>
            </a:xfrm>
            <a:custGeom>
              <a:avLst/>
              <a:gdLst/>
              <a:ahLst/>
              <a:cxnLst/>
              <a:rect l="l" t="t" r="r" b="b"/>
              <a:pathLst>
                <a:path h="212725">
                  <a:moveTo>
                    <a:pt x="0" y="212305"/>
                  </a:moveTo>
                  <a:lnTo>
                    <a:pt x="0" y="0"/>
                  </a:lnTo>
                </a:path>
              </a:pathLst>
            </a:custGeom>
            <a:ln w="7200">
              <a:solidFill>
                <a:srgbClr val="000000"/>
              </a:solidFill>
            </a:ln>
          </p:spPr>
          <p:txBody>
            <a:bodyPr wrap="square" lIns="0" tIns="0" rIns="0" bIns="0" rtlCol="0"/>
            <a:lstStyle/>
            <a:p>
              <a:endParaRPr/>
            </a:p>
          </p:txBody>
        </p:sp>
        <p:sp>
          <p:nvSpPr>
            <p:cNvPr id="154" name="object 154"/>
            <p:cNvSpPr/>
            <p:nvPr/>
          </p:nvSpPr>
          <p:spPr>
            <a:xfrm>
              <a:off x="2810700" y="3706855"/>
              <a:ext cx="558165" cy="0"/>
            </a:xfrm>
            <a:custGeom>
              <a:avLst/>
              <a:gdLst/>
              <a:ahLst/>
              <a:cxnLst/>
              <a:rect l="l" t="t" r="r" b="b"/>
              <a:pathLst>
                <a:path w="558164">
                  <a:moveTo>
                    <a:pt x="0" y="0"/>
                  </a:moveTo>
                  <a:lnTo>
                    <a:pt x="557999" y="0"/>
                  </a:lnTo>
                </a:path>
              </a:pathLst>
            </a:custGeom>
            <a:ln w="7200">
              <a:solidFill>
                <a:srgbClr val="000000"/>
              </a:solidFill>
            </a:ln>
          </p:spPr>
          <p:txBody>
            <a:bodyPr wrap="square" lIns="0" tIns="0" rIns="0" bIns="0" rtlCol="0"/>
            <a:lstStyle/>
            <a:p>
              <a:endParaRPr/>
            </a:p>
          </p:txBody>
        </p:sp>
        <p:sp>
          <p:nvSpPr>
            <p:cNvPr id="155" name="object 155"/>
            <p:cNvSpPr/>
            <p:nvPr/>
          </p:nvSpPr>
          <p:spPr>
            <a:xfrm>
              <a:off x="2810700" y="3710462"/>
              <a:ext cx="0" cy="212725"/>
            </a:xfrm>
            <a:custGeom>
              <a:avLst/>
              <a:gdLst/>
              <a:ahLst/>
              <a:cxnLst/>
              <a:rect l="l" t="t" r="r" b="b"/>
              <a:pathLst>
                <a:path h="212725">
                  <a:moveTo>
                    <a:pt x="0" y="212305"/>
                  </a:moveTo>
                  <a:lnTo>
                    <a:pt x="0" y="0"/>
                  </a:lnTo>
                </a:path>
              </a:pathLst>
            </a:custGeom>
            <a:ln w="7200">
              <a:solidFill>
                <a:srgbClr val="000000"/>
              </a:solidFill>
            </a:ln>
          </p:spPr>
          <p:txBody>
            <a:bodyPr wrap="square" lIns="0" tIns="0" rIns="0" bIns="0" rtlCol="0"/>
            <a:lstStyle/>
            <a:p>
              <a:endParaRPr/>
            </a:p>
          </p:txBody>
        </p:sp>
        <p:sp>
          <p:nvSpPr>
            <p:cNvPr id="156" name="object 156"/>
            <p:cNvSpPr/>
            <p:nvPr/>
          </p:nvSpPr>
          <p:spPr>
            <a:xfrm>
              <a:off x="3368700" y="3706855"/>
              <a:ext cx="558165" cy="0"/>
            </a:xfrm>
            <a:custGeom>
              <a:avLst/>
              <a:gdLst/>
              <a:ahLst/>
              <a:cxnLst/>
              <a:rect l="l" t="t" r="r" b="b"/>
              <a:pathLst>
                <a:path w="558164">
                  <a:moveTo>
                    <a:pt x="0" y="0"/>
                  </a:moveTo>
                  <a:lnTo>
                    <a:pt x="557999" y="0"/>
                  </a:lnTo>
                </a:path>
              </a:pathLst>
            </a:custGeom>
            <a:ln w="7200">
              <a:solidFill>
                <a:srgbClr val="000000"/>
              </a:solidFill>
            </a:ln>
          </p:spPr>
          <p:txBody>
            <a:bodyPr wrap="square" lIns="0" tIns="0" rIns="0" bIns="0" rtlCol="0"/>
            <a:lstStyle/>
            <a:p>
              <a:endParaRPr/>
            </a:p>
          </p:txBody>
        </p:sp>
        <p:sp>
          <p:nvSpPr>
            <p:cNvPr id="157" name="object 157"/>
            <p:cNvSpPr/>
            <p:nvPr/>
          </p:nvSpPr>
          <p:spPr>
            <a:xfrm>
              <a:off x="3926700" y="3706855"/>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58" name="object 158"/>
            <p:cNvSpPr/>
            <p:nvPr/>
          </p:nvSpPr>
          <p:spPr>
            <a:xfrm>
              <a:off x="4502699" y="3706855"/>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59" name="object 159"/>
            <p:cNvSpPr/>
            <p:nvPr/>
          </p:nvSpPr>
          <p:spPr>
            <a:xfrm>
              <a:off x="4502699" y="3710462"/>
              <a:ext cx="0" cy="212725"/>
            </a:xfrm>
            <a:custGeom>
              <a:avLst/>
              <a:gdLst/>
              <a:ahLst/>
              <a:cxnLst/>
              <a:rect l="l" t="t" r="r" b="b"/>
              <a:pathLst>
                <a:path h="212725">
                  <a:moveTo>
                    <a:pt x="0" y="212305"/>
                  </a:moveTo>
                  <a:lnTo>
                    <a:pt x="0" y="0"/>
                  </a:lnTo>
                </a:path>
              </a:pathLst>
            </a:custGeom>
            <a:ln w="7200">
              <a:solidFill>
                <a:srgbClr val="000000"/>
              </a:solidFill>
            </a:ln>
          </p:spPr>
          <p:txBody>
            <a:bodyPr wrap="square" lIns="0" tIns="0" rIns="0" bIns="0" rtlCol="0"/>
            <a:lstStyle/>
            <a:p>
              <a:endParaRPr/>
            </a:p>
          </p:txBody>
        </p:sp>
        <p:sp>
          <p:nvSpPr>
            <p:cNvPr id="160" name="object 160"/>
            <p:cNvSpPr/>
            <p:nvPr/>
          </p:nvSpPr>
          <p:spPr>
            <a:xfrm>
              <a:off x="5078699" y="3706855"/>
              <a:ext cx="612140" cy="0"/>
            </a:xfrm>
            <a:custGeom>
              <a:avLst/>
              <a:gdLst/>
              <a:ahLst/>
              <a:cxnLst/>
              <a:rect l="l" t="t" r="r" b="b"/>
              <a:pathLst>
                <a:path w="612139">
                  <a:moveTo>
                    <a:pt x="0" y="0"/>
                  </a:moveTo>
                  <a:lnTo>
                    <a:pt x="612000" y="0"/>
                  </a:lnTo>
                </a:path>
              </a:pathLst>
            </a:custGeom>
            <a:ln w="7200">
              <a:solidFill>
                <a:srgbClr val="000000"/>
              </a:solidFill>
            </a:ln>
          </p:spPr>
          <p:txBody>
            <a:bodyPr wrap="square" lIns="0" tIns="0" rIns="0" bIns="0" rtlCol="0"/>
            <a:lstStyle/>
            <a:p>
              <a:endParaRPr/>
            </a:p>
          </p:txBody>
        </p:sp>
        <p:sp>
          <p:nvSpPr>
            <p:cNvPr id="161" name="object 161"/>
            <p:cNvSpPr/>
            <p:nvPr/>
          </p:nvSpPr>
          <p:spPr>
            <a:xfrm>
              <a:off x="5078699" y="3710462"/>
              <a:ext cx="0" cy="212725"/>
            </a:xfrm>
            <a:custGeom>
              <a:avLst/>
              <a:gdLst/>
              <a:ahLst/>
              <a:cxnLst/>
              <a:rect l="l" t="t" r="r" b="b"/>
              <a:pathLst>
                <a:path h="212725">
                  <a:moveTo>
                    <a:pt x="0" y="212305"/>
                  </a:moveTo>
                  <a:lnTo>
                    <a:pt x="0" y="0"/>
                  </a:lnTo>
                </a:path>
              </a:pathLst>
            </a:custGeom>
            <a:ln w="7200">
              <a:solidFill>
                <a:srgbClr val="000000"/>
              </a:solidFill>
            </a:ln>
          </p:spPr>
          <p:txBody>
            <a:bodyPr wrap="square" lIns="0" tIns="0" rIns="0" bIns="0" rtlCol="0"/>
            <a:lstStyle/>
            <a:p>
              <a:endParaRPr/>
            </a:p>
          </p:txBody>
        </p:sp>
        <p:sp>
          <p:nvSpPr>
            <p:cNvPr id="162" name="object 162"/>
            <p:cNvSpPr/>
            <p:nvPr/>
          </p:nvSpPr>
          <p:spPr>
            <a:xfrm>
              <a:off x="5690699" y="3706855"/>
              <a:ext cx="1008380" cy="0"/>
            </a:xfrm>
            <a:custGeom>
              <a:avLst/>
              <a:gdLst/>
              <a:ahLst/>
              <a:cxnLst/>
              <a:rect l="l" t="t" r="r" b="b"/>
              <a:pathLst>
                <a:path w="1008379">
                  <a:moveTo>
                    <a:pt x="0" y="0"/>
                  </a:moveTo>
                  <a:lnTo>
                    <a:pt x="1007999" y="0"/>
                  </a:lnTo>
                </a:path>
              </a:pathLst>
            </a:custGeom>
            <a:ln w="7200">
              <a:solidFill>
                <a:srgbClr val="000000"/>
              </a:solidFill>
            </a:ln>
          </p:spPr>
          <p:txBody>
            <a:bodyPr wrap="square" lIns="0" tIns="0" rIns="0" bIns="0" rtlCol="0"/>
            <a:lstStyle/>
            <a:p>
              <a:endParaRPr/>
            </a:p>
          </p:txBody>
        </p:sp>
        <p:sp>
          <p:nvSpPr>
            <p:cNvPr id="163" name="object 163"/>
            <p:cNvSpPr/>
            <p:nvPr/>
          </p:nvSpPr>
          <p:spPr>
            <a:xfrm>
              <a:off x="5690699" y="3710462"/>
              <a:ext cx="0" cy="212725"/>
            </a:xfrm>
            <a:custGeom>
              <a:avLst/>
              <a:gdLst/>
              <a:ahLst/>
              <a:cxnLst/>
              <a:rect l="l" t="t" r="r" b="b"/>
              <a:pathLst>
                <a:path h="212725">
                  <a:moveTo>
                    <a:pt x="0" y="212305"/>
                  </a:moveTo>
                  <a:lnTo>
                    <a:pt x="0" y="0"/>
                  </a:lnTo>
                </a:path>
              </a:pathLst>
            </a:custGeom>
            <a:ln w="7200">
              <a:solidFill>
                <a:srgbClr val="000000"/>
              </a:solidFill>
            </a:ln>
          </p:spPr>
          <p:txBody>
            <a:bodyPr wrap="square" lIns="0" tIns="0" rIns="0" bIns="0" rtlCol="0"/>
            <a:lstStyle/>
            <a:p>
              <a:endParaRPr/>
            </a:p>
          </p:txBody>
        </p:sp>
        <p:sp>
          <p:nvSpPr>
            <p:cNvPr id="164" name="object 164"/>
            <p:cNvSpPr/>
            <p:nvPr/>
          </p:nvSpPr>
          <p:spPr>
            <a:xfrm>
              <a:off x="6698700" y="3706855"/>
              <a:ext cx="1008380" cy="0"/>
            </a:xfrm>
            <a:custGeom>
              <a:avLst/>
              <a:gdLst/>
              <a:ahLst/>
              <a:cxnLst/>
              <a:rect l="l" t="t" r="r" b="b"/>
              <a:pathLst>
                <a:path w="1008379">
                  <a:moveTo>
                    <a:pt x="0" y="0"/>
                  </a:moveTo>
                  <a:lnTo>
                    <a:pt x="1007999" y="0"/>
                  </a:lnTo>
                </a:path>
              </a:pathLst>
            </a:custGeom>
            <a:ln w="7200">
              <a:solidFill>
                <a:srgbClr val="000000"/>
              </a:solidFill>
            </a:ln>
          </p:spPr>
          <p:txBody>
            <a:bodyPr wrap="square" lIns="0" tIns="0" rIns="0" bIns="0" rtlCol="0"/>
            <a:lstStyle/>
            <a:p>
              <a:endParaRPr/>
            </a:p>
          </p:txBody>
        </p:sp>
        <p:sp>
          <p:nvSpPr>
            <p:cNvPr id="165" name="object 165"/>
            <p:cNvSpPr/>
            <p:nvPr/>
          </p:nvSpPr>
          <p:spPr>
            <a:xfrm>
              <a:off x="6698700" y="3710462"/>
              <a:ext cx="0" cy="212725"/>
            </a:xfrm>
            <a:custGeom>
              <a:avLst/>
              <a:gdLst/>
              <a:ahLst/>
              <a:cxnLst/>
              <a:rect l="l" t="t" r="r" b="b"/>
              <a:pathLst>
                <a:path h="212725">
                  <a:moveTo>
                    <a:pt x="0" y="212305"/>
                  </a:moveTo>
                  <a:lnTo>
                    <a:pt x="0" y="0"/>
                  </a:lnTo>
                </a:path>
              </a:pathLst>
            </a:custGeom>
            <a:ln w="7200">
              <a:solidFill>
                <a:srgbClr val="000000"/>
              </a:solidFill>
            </a:ln>
          </p:spPr>
          <p:txBody>
            <a:bodyPr wrap="square" lIns="0" tIns="0" rIns="0" bIns="0" rtlCol="0"/>
            <a:lstStyle/>
            <a:p>
              <a:endParaRPr/>
            </a:p>
          </p:txBody>
        </p:sp>
        <p:sp>
          <p:nvSpPr>
            <p:cNvPr id="166" name="object 166"/>
            <p:cNvSpPr/>
            <p:nvPr/>
          </p:nvSpPr>
          <p:spPr>
            <a:xfrm>
              <a:off x="7706700" y="3706855"/>
              <a:ext cx="504190" cy="0"/>
            </a:xfrm>
            <a:custGeom>
              <a:avLst/>
              <a:gdLst/>
              <a:ahLst/>
              <a:cxnLst/>
              <a:rect l="l" t="t" r="r" b="b"/>
              <a:pathLst>
                <a:path w="504190">
                  <a:moveTo>
                    <a:pt x="0" y="0"/>
                  </a:moveTo>
                  <a:lnTo>
                    <a:pt x="503999" y="0"/>
                  </a:lnTo>
                </a:path>
              </a:pathLst>
            </a:custGeom>
            <a:ln w="7200">
              <a:solidFill>
                <a:srgbClr val="000000"/>
              </a:solidFill>
            </a:ln>
          </p:spPr>
          <p:txBody>
            <a:bodyPr wrap="square" lIns="0" tIns="0" rIns="0" bIns="0" rtlCol="0"/>
            <a:lstStyle/>
            <a:p>
              <a:endParaRPr/>
            </a:p>
          </p:txBody>
        </p:sp>
        <p:sp>
          <p:nvSpPr>
            <p:cNvPr id="167" name="object 167"/>
            <p:cNvSpPr/>
            <p:nvPr/>
          </p:nvSpPr>
          <p:spPr>
            <a:xfrm>
              <a:off x="7706700" y="3710462"/>
              <a:ext cx="0" cy="212725"/>
            </a:xfrm>
            <a:custGeom>
              <a:avLst/>
              <a:gdLst/>
              <a:ahLst/>
              <a:cxnLst/>
              <a:rect l="l" t="t" r="r" b="b"/>
              <a:pathLst>
                <a:path h="212725">
                  <a:moveTo>
                    <a:pt x="0" y="212305"/>
                  </a:moveTo>
                  <a:lnTo>
                    <a:pt x="0" y="0"/>
                  </a:lnTo>
                </a:path>
              </a:pathLst>
            </a:custGeom>
            <a:ln w="7200">
              <a:solidFill>
                <a:srgbClr val="000000"/>
              </a:solidFill>
            </a:ln>
          </p:spPr>
          <p:txBody>
            <a:bodyPr wrap="square" lIns="0" tIns="0" rIns="0" bIns="0" rtlCol="0"/>
            <a:lstStyle/>
            <a:p>
              <a:endParaRPr/>
            </a:p>
          </p:txBody>
        </p:sp>
        <p:sp>
          <p:nvSpPr>
            <p:cNvPr id="168" name="object 168"/>
            <p:cNvSpPr/>
            <p:nvPr/>
          </p:nvSpPr>
          <p:spPr>
            <a:xfrm>
              <a:off x="8210699" y="3706855"/>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69" name="object 169"/>
            <p:cNvSpPr/>
            <p:nvPr/>
          </p:nvSpPr>
          <p:spPr>
            <a:xfrm>
              <a:off x="8210699" y="3710462"/>
              <a:ext cx="0" cy="212725"/>
            </a:xfrm>
            <a:custGeom>
              <a:avLst/>
              <a:gdLst/>
              <a:ahLst/>
              <a:cxnLst/>
              <a:rect l="l" t="t" r="r" b="b"/>
              <a:pathLst>
                <a:path h="212725">
                  <a:moveTo>
                    <a:pt x="0" y="212305"/>
                  </a:moveTo>
                  <a:lnTo>
                    <a:pt x="0" y="0"/>
                  </a:lnTo>
                </a:path>
              </a:pathLst>
            </a:custGeom>
            <a:ln w="7200">
              <a:solidFill>
                <a:srgbClr val="000000"/>
              </a:solidFill>
            </a:ln>
          </p:spPr>
          <p:txBody>
            <a:bodyPr wrap="square" lIns="0" tIns="0" rIns="0" bIns="0" rtlCol="0"/>
            <a:lstStyle/>
            <a:p>
              <a:endParaRPr/>
            </a:p>
          </p:txBody>
        </p:sp>
        <p:sp>
          <p:nvSpPr>
            <p:cNvPr id="170" name="object 170"/>
            <p:cNvSpPr/>
            <p:nvPr/>
          </p:nvSpPr>
          <p:spPr>
            <a:xfrm>
              <a:off x="8786699" y="3706855"/>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71" name="object 171"/>
            <p:cNvSpPr/>
            <p:nvPr/>
          </p:nvSpPr>
          <p:spPr>
            <a:xfrm>
              <a:off x="8786699" y="3710462"/>
              <a:ext cx="0" cy="212725"/>
            </a:xfrm>
            <a:custGeom>
              <a:avLst/>
              <a:gdLst/>
              <a:ahLst/>
              <a:cxnLst/>
              <a:rect l="l" t="t" r="r" b="b"/>
              <a:pathLst>
                <a:path h="212725">
                  <a:moveTo>
                    <a:pt x="0" y="212305"/>
                  </a:moveTo>
                  <a:lnTo>
                    <a:pt x="0" y="0"/>
                  </a:lnTo>
                </a:path>
              </a:pathLst>
            </a:custGeom>
            <a:ln w="7200">
              <a:solidFill>
                <a:srgbClr val="000000"/>
              </a:solidFill>
            </a:ln>
          </p:spPr>
          <p:txBody>
            <a:bodyPr wrap="square" lIns="0" tIns="0" rIns="0" bIns="0" rtlCol="0"/>
            <a:lstStyle/>
            <a:p>
              <a:endParaRPr/>
            </a:p>
          </p:txBody>
        </p:sp>
        <p:sp>
          <p:nvSpPr>
            <p:cNvPr id="172" name="object 172"/>
            <p:cNvSpPr/>
            <p:nvPr/>
          </p:nvSpPr>
          <p:spPr>
            <a:xfrm>
              <a:off x="722699" y="3926368"/>
              <a:ext cx="360045" cy="0"/>
            </a:xfrm>
            <a:custGeom>
              <a:avLst/>
              <a:gdLst/>
              <a:ahLst/>
              <a:cxnLst/>
              <a:rect l="l" t="t" r="r" b="b"/>
              <a:pathLst>
                <a:path w="360044">
                  <a:moveTo>
                    <a:pt x="0" y="0"/>
                  </a:moveTo>
                  <a:lnTo>
                    <a:pt x="359994" y="0"/>
                  </a:lnTo>
                </a:path>
              </a:pathLst>
            </a:custGeom>
            <a:ln w="7200">
              <a:solidFill>
                <a:srgbClr val="000000"/>
              </a:solidFill>
            </a:ln>
          </p:spPr>
          <p:txBody>
            <a:bodyPr wrap="square" lIns="0" tIns="0" rIns="0" bIns="0" rtlCol="0"/>
            <a:lstStyle/>
            <a:p>
              <a:endParaRPr/>
            </a:p>
          </p:txBody>
        </p:sp>
        <p:sp>
          <p:nvSpPr>
            <p:cNvPr id="173" name="object 173"/>
            <p:cNvSpPr/>
            <p:nvPr/>
          </p:nvSpPr>
          <p:spPr>
            <a:xfrm>
              <a:off x="1082700" y="3926368"/>
              <a:ext cx="1728470" cy="0"/>
            </a:xfrm>
            <a:custGeom>
              <a:avLst/>
              <a:gdLst/>
              <a:ahLst/>
              <a:cxnLst/>
              <a:rect l="l" t="t" r="r" b="b"/>
              <a:pathLst>
                <a:path w="1728470">
                  <a:moveTo>
                    <a:pt x="0" y="0"/>
                  </a:moveTo>
                  <a:lnTo>
                    <a:pt x="1728000" y="0"/>
                  </a:lnTo>
                </a:path>
              </a:pathLst>
            </a:custGeom>
            <a:ln w="7200">
              <a:solidFill>
                <a:srgbClr val="000000"/>
              </a:solidFill>
            </a:ln>
          </p:spPr>
          <p:txBody>
            <a:bodyPr wrap="square" lIns="0" tIns="0" rIns="0" bIns="0" rtlCol="0"/>
            <a:lstStyle/>
            <a:p>
              <a:endParaRPr/>
            </a:p>
          </p:txBody>
        </p:sp>
        <p:sp>
          <p:nvSpPr>
            <p:cNvPr id="174" name="object 174"/>
            <p:cNvSpPr/>
            <p:nvPr/>
          </p:nvSpPr>
          <p:spPr>
            <a:xfrm>
              <a:off x="1082700" y="392996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75" name="object 175"/>
            <p:cNvSpPr/>
            <p:nvPr/>
          </p:nvSpPr>
          <p:spPr>
            <a:xfrm>
              <a:off x="2810700" y="3926368"/>
              <a:ext cx="558165" cy="0"/>
            </a:xfrm>
            <a:custGeom>
              <a:avLst/>
              <a:gdLst/>
              <a:ahLst/>
              <a:cxnLst/>
              <a:rect l="l" t="t" r="r" b="b"/>
              <a:pathLst>
                <a:path w="558164">
                  <a:moveTo>
                    <a:pt x="0" y="0"/>
                  </a:moveTo>
                  <a:lnTo>
                    <a:pt x="557999" y="0"/>
                  </a:lnTo>
                </a:path>
              </a:pathLst>
            </a:custGeom>
            <a:ln w="7200">
              <a:solidFill>
                <a:srgbClr val="000000"/>
              </a:solidFill>
            </a:ln>
          </p:spPr>
          <p:txBody>
            <a:bodyPr wrap="square" lIns="0" tIns="0" rIns="0" bIns="0" rtlCol="0"/>
            <a:lstStyle/>
            <a:p>
              <a:endParaRPr/>
            </a:p>
          </p:txBody>
        </p:sp>
        <p:sp>
          <p:nvSpPr>
            <p:cNvPr id="176" name="object 176"/>
            <p:cNvSpPr/>
            <p:nvPr/>
          </p:nvSpPr>
          <p:spPr>
            <a:xfrm>
              <a:off x="2810700" y="392996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77" name="object 177"/>
            <p:cNvSpPr/>
            <p:nvPr/>
          </p:nvSpPr>
          <p:spPr>
            <a:xfrm>
              <a:off x="3368700" y="3926368"/>
              <a:ext cx="558165" cy="0"/>
            </a:xfrm>
            <a:custGeom>
              <a:avLst/>
              <a:gdLst/>
              <a:ahLst/>
              <a:cxnLst/>
              <a:rect l="l" t="t" r="r" b="b"/>
              <a:pathLst>
                <a:path w="558164">
                  <a:moveTo>
                    <a:pt x="0" y="0"/>
                  </a:moveTo>
                  <a:lnTo>
                    <a:pt x="557999" y="0"/>
                  </a:lnTo>
                </a:path>
              </a:pathLst>
            </a:custGeom>
            <a:ln w="7200">
              <a:solidFill>
                <a:srgbClr val="000000"/>
              </a:solidFill>
            </a:ln>
          </p:spPr>
          <p:txBody>
            <a:bodyPr wrap="square" lIns="0" tIns="0" rIns="0" bIns="0" rtlCol="0"/>
            <a:lstStyle/>
            <a:p>
              <a:endParaRPr/>
            </a:p>
          </p:txBody>
        </p:sp>
        <p:sp>
          <p:nvSpPr>
            <p:cNvPr id="178" name="object 178"/>
            <p:cNvSpPr/>
            <p:nvPr/>
          </p:nvSpPr>
          <p:spPr>
            <a:xfrm>
              <a:off x="3926700" y="3926368"/>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79" name="object 179"/>
            <p:cNvSpPr/>
            <p:nvPr/>
          </p:nvSpPr>
          <p:spPr>
            <a:xfrm>
              <a:off x="4502699" y="3926368"/>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80" name="object 180"/>
            <p:cNvSpPr/>
            <p:nvPr/>
          </p:nvSpPr>
          <p:spPr>
            <a:xfrm>
              <a:off x="4502699" y="392996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81" name="object 181"/>
            <p:cNvSpPr/>
            <p:nvPr/>
          </p:nvSpPr>
          <p:spPr>
            <a:xfrm>
              <a:off x="5078699" y="3926368"/>
              <a:ext cx="612140" cy="0"/>
            </a:xfrm>
            <a:custGeom>
              <a:avLst/>
              <a:gdLst/>
              <a:ahLst/>
              <a:cxnLst/>
              <a:rect l="l" t="t" r="r" b="b"/>
              <a:pathLst>
                <a:path w="612139">
                  <a:moveTo>
                    <a:pt x="0" y="0"/>
                  </a:moveTo>
                  <a:lnTo>
                    <a:pt x="612000" y="0"/>
                  </a:lnTo>
                </a:path>
              </a:pathLst>
            </a:custGeom>
            <a:ln w="7200">
              <a:solidFill>
                <a:srgbClr val="000000"/>
              </a:solidFill>
            </a:ln>
          </p:spPr>
          <p:txBody>
            <a:bodyPr wrap="square" lIns="0" tIns="0" rIns="0" bIns="0" rtlCol="0"/>
            <a:lstStyle/>
            <a:p>
              <a:endParaRPr/>
            </a:p>
          </p:txBody>
        </p:sp>
        <p:sp>
          <p:nvSpPr>
            <p:cNvPr id="182" name="object 182"/>
            <p:cNvSpPr/>
            <p:nvPr/>
          </p:nvSpPr>
          <p:spPr>
            <a:xfrm>
              <a:off x="5078699" y="392996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83" name="object 183"/>
            <p:cNvSpPr/>
            <p:nvPr/>
          </p:nvSpPr>
          <p:spPr>
            <a:xfrm>
              <a:off x="5690699" y="3926368"/>
              <a:ext cx="1008380" cy="0"/>
            </a:xfrm>
            <a:custGeom>
              <a:avLst/>
              <a:gdLst/>
              <a:ahLst/>
              <a:cxnLst/>
              <a:rect l="l" t="t" r="r" b="b"/>
              <a:pathLst>
                <a:path w="1008379">
                  <a:moveTo>
                    <a:pt x="0" y="0"/>
                  </a:moveTo>
                  <a:lnTo>
                    <a:pt x="1007999" y="0"/>
                  </a:lnTo>
                </a:path>
              </a:pathLst>
            </a:custGeom>
            <a:ln w="7200">
              <a:solidFill>
                <a:srgbClr val="000000"/>
              </a:solidFill>
            </a:ln>
          </p:spPr>
          <p:txBody>
            <a:bodyPr wrap="square" lIns="0" tIns="0" rIns="0" bIns="0" rtlCol="0"/>
            <a:lstStyle/>
            <a:p>
              <a:endParaRPr/>
            </a:p>
          </p:txBody>
        </p:sp>
        <p:sp>
          <p:nvSpPr>
            <p:cNvPr id="184" name="object 184"/>
            <p:cNvSpPr/>
            <p:nvPr/>
          </p:nvSpPr>
          <p:spPr>
            <a:xfrm>
              <a:off x="5690699" y="392996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85" name="object 185"/>
            <p:cNvSpPr/>
            <p:nvPr/>
          </p:nvSpPr>
          <p:spPr>
            <a:xfrm>
              <a:off x="6698700" y="3926368"/>
              <a:ext cx="1008380" cy="0"/>
            </a:xfrm>
            <a:custGeom>
              <a:avLst/>
              <a:gdLst/>
              <a:ahLst/>
              <a:cxnLst/>
              <a:rect l="l" t="t" r="r" b="b"/>
              <a:pathLst>
                <a:path w="1008379">
                  <a:moveTo>
                    <a:pt x="0" y="0"/>
                  </a:moveTo>
                  <a:lnTo>
                    <a:pt x="1007999" y="0"/>
                  </a:lnTo>
                </a:path>
              </a:pathLst>
            </a:custGeom>
            <a:ln w="7200">
              <a:solidFill>
                <a:srgbClr val="000000"/>
              </a:solidFill>
            </a:ln>
          </p:spPr>
          <p:txBody>
            <a:bodyPr wrap="square" lIns="0" tIns="0" rIns="0" bIns="0" rtlCol="0"/>
            <a:lstStyle/>
            <a:p>
              <a:endParaRPr/>
            </a:p>
          </p:txBody>
        </p:sp>
        <p:sp>
          <p:nvSpPr>
            <p:cNvPr id="186" name="object 186"/>
            <p:cNvSpPr/>
            <p:nvPr/>
          </p:nvSpPr>
          <p:spPr>
            <a:xfrm>
              <a:off x="6698700" y="392996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87" name="object 187"/>
            <p:cNvSpPr/>
            <p:nvPr/>
          </p:nvSpPr>
          <p:spPr>
            <a:xfrm>
              <a:off x="7706700" y="3926368"/>
              <a:ext cx="504190" cy="0"/>
            </a:xfrm>
            <a:custGeom>
              <a:avLst/>
              <a:gdLst/>
              <a:ahLst/>
              <a:cxnLst/>
              <a:rect l="l" t="t" r="r" b="b"/>
              <a:pathLst>
                <a:path w="504190">
                  <a:moveTo>
                    <a:pt x="0" y="0"/>
                  </a:moveTo>
                  <a:lnTo>
                    <a:pt x="503999" y="0"/>
                  </a:lnTo>
                </a:path>
              </a:pathLst>
            </a:custGeom>
            <a:ln w="7200">
              <a:solidFill>
                <a:srgbClr val="000000"/>
              </a:solidFill>
            </a:ln>
          </p:spPr>
          <p:txBody>
            <a:bodyPr wrap="square" lIns="0" tIns="0" rIns="0" bIns="0" rtlCol="0"/>
            <a:lstStyle/>
            <a:p>
              <a:endParaRPr/>
            </a:p>
          </p:txBody>
        </p:sp>
        <p:sp>
          <p:nvSpPr>
            <p:cNvPr id="188" name="object 188"/>
            <p:cNvSpPr/>
            <p:nvPr/>
          </p:nvSpPr>
          <p:spPr>
            <a:xfrm>
              <a:off x="7706700" y="392996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89" name="object 189"/>
            <p:cNvSpPr/>
            <p:nvPr/>
          </p:nvSpPr>
          <p:spPr>
            <a:xfrm>
              <a:off x="8210699" y="3926368"/>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90" name="object 190"/>
            <p:cNvSpPr/>
            <p:nvPr/>
          </p:nvSpPr>
          <p:spPr>
            <a:xfrm>
              <a:off x="8210699" y="392996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91" name="object 191"/>
            <p:cNvSpPr/>
            <p:nvPr/>
          </p:nvSpPr>
          <p:spPr>
            <a:xfrm>
              <a:off x="8786699" y="3926368"/>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92" name="object 192"/>
            <p:cNvSpPr/>
            <p:nvPr/>
          </p:nvSpPr>
          <p:spPr>
            <a:xfrm>
              <a:off x="8786699" y="392996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193" name="object 193"/>
            <p:cNvSpPr/>
            <p:nvPr/>
          </p:nvSpPr>
          <p:spPr>
            <a:xfrm>
              <a:off x="722699" y="4145880"/>
              <a:ext cx="360045" cy="0"/>
            </a:xfrm>
            <a:custGeom>
              <a:avLst/>
              <a:gdLst/>
              <a:ahLst/>
              <a:cxnLst/>
              <a:rect l="l" t="t" r="r" b="b"/>
              <a:pathLst>
                <a:path w="360044">
                  <a:moveTo>
                    <a:pt x="0" y="0"/>
                  </a:moveTo>
                  <a:lnTo>
                    <a:pt x="359994" y="0"/>
                  </a:lnTo>
                </a:path>
              </a:pathLst>
            </a:custGeom>
            <a:ln w="7200">
              <a:solidFill>
                <a:srgbClr val="000000"/>
              </a:solidFill>
            </a:ln>
          </p:spPr>
          <p:txBody>
            <a:bodyPr wrap="square" lIns="0" tIns="0" rIns="0" bIns="0" rtlCol="0"/>
            <a:lstStyle/>
            <a:p>
              <a:endParaRPr/>
            </a:p>
          </p:txBody>
        </p:sp>
        <p:sp>
          <p:nvSpPr>
            <p:cNvPr id="194" name="object 194"/>
            <p:cNvSpPr/>
            <p:nvPr/>
          </p:nvSpPr>
          <p:spPr>
            <a:xfrm>
              <a:off x="1082700" y="4145880"/>
              <a:ext cx="1728470" cy="0"/>
            </a:xfrm>
            <a:custGeom>
              <a:avLst/>
              <a:gdLst/>
              <a:ahLst/>
              <a:cxnLst/>
              <a:rect l="l" t="t" r="r" b="b"/>
              <a:pathLst>
                <a:path w="1728470">
                  <a:moveTo>
                    <a:pt x="0" y="0"/>
                  </a:moveTo>
                  <a:lnTo>
                    <a:pt x="1728000" y="0"/>
                  </a:lnTo>
                </a:path>
              </a:pathLst>
            </a:custGeom>
            <a:ln w="7200">
              <a:solidFill>
                <a:srgbClr val="000000"/>
              </a:solidFill>
            </a:ln>
          </p:spPr>
          <p:txBody>
            <a:bodyPr wrap="square" lIns="0" tIns="0" rIns="0" bIns="0" rtlCol="0"/>
            <a:lstStyle/>
            <a:p>
              <a:endParaRPr/>
            </a:p>
          </p:txBody>
        </p:sp>
        <p:sp>
          <p:nvSpPr>
            <p:cNvPr id="195" name="object 195"/>
            <p:cNvSpPr/>
            <p:nvPr/>
          </p:nvSpPr>
          <p:spPr>
            <a:xfrm>
              <a:off x="2810700" y="4145880"/>
              <a:ext cx="558165" cy="0"/>
            </a:xfrm>
            <a:custGeom>
              <a:avLst/>
              <a:gdLst/>
              <a:ahLst/>
              <a:cxnLst/>
              <a:rect l="l" t="t" r="r" b="b"/>
              <a:pathLst>
                <a:path w="558164">
                  <a:moveTo>
                    <a:pt x="0" y="0"/>
                  </a:moveTo>
                  <a:lnTo>
                    <a:pt x="557999" y="0"/>
                  </a:lnTo>
                </a:path>
              </a:pathLst>
            </a:custGeom>
            <a:ln w="7200">
              <a:solidFill>
                <a:srgbClr val="000000"/>
              </a:solidFill>
            </a:ln>
          </p:spPr>
          <p:txBody>
            <a:bodyPr wrap="square" lIns="0" tIns="0" rIns="0" bIns="0" rtlCol="0"/>
            <a:lstStyle/>
            <a:p>
              <a:endParaRPr/>
            </a:p>
          </p:txBody>
        </p:sp>
        <p:sp>
          <p:nvSpPr>
            <p:cNvPr id="196" name="object 196"/>
            <p:cNvSpPr/>
            <p:nvPr/>
          </p:nvSpPr>
          <p:spPr>
            <a:xfrm>
              <a:off x="3368700" y="4145880"/>
              <a:ext cx="558165" cy="0"/>
            </a:xfrm>
            <a:custGeom>
              <a:avLst/>
              <a:gdLst/>
              <a:ahLst/>
              <a:cxnLst/>
              <a:rect l="l" t="t" r="r" b="b"/>
              <a:pathLst>
                <a:path w="558164">
                  <a:moveTo>
                    <a:pt x="0" y="0"/>
                  </a:moveTo>
                  <a:lnTo>
                    <a:pt x="557999" y="0"/>
                  </a:lnTo>
                </a:path>
              </a:pathLst>
            </a:custGeom>
            <a:ln w="7200">
              <a:solidFill>
                <a:srgbClr val="000000"/>
              </a:solidFill>
            </a:ln>
          </p:spPr>
          <p:txBody>
            <a:bodyPr wrap="square" lIns="0" tIns="0" rIns="0" bIns="0" rtlCol="0"/>
            <a:lstStyle/>
            <a:p>
              <a:endParaRPr/>
            </a:p>
          </p:txBody>
        </p:sp>
        <p:sp>
          <p:nvSpPr>
            <p:cNvPr id="197" name="object 197"/>
            <p:cNvSpPr/>
            <p:nvPr/>
          </p:nvSpPr>
          <p:spPr>
            <a:xfrm>
              <a:off x="3926700" y="4145880"/>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98" name="object 198"/>
            <p:cNvSpPr/>
            <p:nvPr/>
          </p:nvSpPr>
          <p:spPr>
            <a:xfrm>
              <a:off x="4502699" y="4145880"/>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199" name="object 199"/>
            <p:cNvSpPr/>
            <p:nvPr/>
          </p:nvSpPr>
          <p:spPr>
            <a:xfrm>
              <a:off x="5078699" y="4145880"/>
              <a:ext cx="612140" cy="0"/>
            </a:xfrm>
            <a:custGeom>
              <a:avLst/>
              <a:gdLst/>
              <a:ahLst/>
              <a:cxnLst/>
              <a:rect l="l" t="t" r="r" b="b"/>
              <a:pathLst>
                <a:path w="612139">
                  <a:moveTo>
                    <a:pt x="0" y="0"/>
                  </a:moveTo>
                  <a:lnTo>
                    <a:pt x="612000" y="0"/>
                  </a:lnTo>
                </a:path>
              </a:pathLst>
            </a:custGeom>
            <a:ln w="7200">
              <a:solidFill>
                <a:srgbClr val="000000"/>
              </a:solidFill>
            </a:ln>
          </p:spPr>
          <p:txBody>
            <a:bodyPr wrap="square" lIns="0" tIns="0" rIns="0" bIns="0" rtlCol="0"/>
            <a:lstStyle/>
            <a:p>
              <a:endParaRPr/>
            </a:p>
          </p:txBody>
        </p:sp>
        <p:sp>
          <p:nvSpPr>
            <p:cNvPr id="200" name="object 200"/>
            <p:cNvSpPr/>
            <p:nvPr/>
          </p:nvSpPr>
          <p:spPr>
            <a:xfrm>
              <a:off x="5690699" y="4145880"/>
              <a:ext cx="1008380" cy="0"/>
            </a:xfrm>
            <a:custGeom>
              <a:avLst/>
              <a:gdLst/>
              <a:ahLst/>
              <a:cxnLst/>
              <a:rect l="l" t="t" r="r" b="b"/>
              <a:pathLst>
                <a:path w="1008379">
                  <a:moveTo>
                    <a:pt x="0" y="0"/>
                  </a:moveTo>
                  <a:lnTo>
                    <a:pt x="1007999" y="0"/>
                  </a:lnTo>
                </a:path>
              </a:pathLst>
            </a:custGeom>
            <a:ln w="7200">
              <a:solidFill>
                <a:srgbClr val="000000"/>
              </a:solidFill>
            </a:ln>
          </p:spPr>
          <p:txBody>
            <a:bodyPr wrap="square" lIns="0" tIns="0" rIns="0" bIns="0" rtlCol="0"/>
            <a:lstStyle/>
            <a:p>
              <a:endParaRPr/>
            </a:p>
          </p:txBody>
        </p:sp>
        <p:sp>
          <p:nvSpPr>
            <p:cNvPr id="201" name="object 201"/>
            <p:cNvSpPr/>
            <p:nvPr/>
          </p:nvSpPr>
          <p:spPr>
            <a:xfrm>
              <a:off x="6698700" y="4145880"/>
              <a:ext cx="1008380" cy="0"/>
            </a:xfrm>
            <a:custGeom>
              <a:avLst/>
              <a:gdLst/>
              <a:ahLst/>
              <a:cxnLst/>
              <a:rect l="l" t="t" r="r" b="b"/>
              <a:pathLst>
                <a:path w="1008379">
                  <a:moveTo>
                    <a:pt x="0" y="0"/>
                  </a:moveTo>
                  <a:lnTo>
                    <a:pt x="1007999" y="0"/>
                  </a:lnTo>
                </a:path>
              </a:pathLst>
            </a:custGeom>
            <a:ln w="7200">
              <a:solidFill>
                <a:srgbClr val="000000"/>
              </a:solidFill>
            </a:ln>
          </p:spPr>
          <p:txBody>
            <a:bodyPr wrap="square" lIns="0" tIns="0" rIns="0" bIns="0" rtlCol="0"/>
            <a:lstStyle/>
            <a:p>
              <a:endParaRPr/>
            </a:p>
          </p:txBody>
        </p:sp>
        <p:sp>
          <p:nvSpPr>
            <p:cNvPr id="202" name="object 202"/>
            <p:cNvSpPr/>
            <p:nvPr/>
          </p:nvSpPr>
          <p:spPr>
            <a:xfrm>
              <a:off x="7706700" y="4145880"/>
              <a:ext cx="504190" cy="0"/>
            </a:xfrm>
            <a:custGeom>
              <a:avLst/>
              <a:gdLst/>
              <a:ahLst/>
              <a:cxnLst/>
              <a:rect l="l" t="t" r="r" b="b"/>
              <a:pathLst>
                <a:path w="504190">
                  <a:moveTo>
                    <a:pt x="0" y="0"/>
                  </a:moveTo>
                  <a:lnTo>
                    <a:pt x="503999" y="0"/>
                  </a:lnTo>
                </a:path>
              </a:pathLst>
            </a:custGeom>
            <a:ln w="7200">
              <a:solidFill>
                <a:srgbClr val="000000"/>
              </a:solidFill>
            </a:ln>
          </p:spPr>
          <p:txBody>
            <a:bodyPr wrap="square" lIns="0" tIns="0" rIns="0" bIns="0" rtlCol="0"/>
            <a:lstStyle/>
            <a:p>
              <a:endParaRPr/>
            </a:p>
          </p:txBody>
        </p:sp>
        <p:sp>
          <p:nvSpPr>
            <p:cNvPr id="203" name="object 203"/>
            <p:cNvSpPr/>
            <p:nvPr/>
          </p:nvSpPr>
          <p:spPr>
            <a:xfrm>
              <a:off x="8210699" y="4145880"/>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204" name="object 204"/>
            <p:cNvSpPr/>
            <p:nvPr/>
          </p:nvSpPr>
          <p:spPr>
            <a:xfrm>
              <a:off x="8210699" y="4149481"/>
              <a:ext cx="0" cy="216535"/>
            </a:xfrm>
            <a:custGeom>
              <a:avLst/>
              <a:gdLst/>
              <a:ahLst/>
              <a:cxnLst/>
              <a:rect l="l" t="t" r="r" b="b"/>
              <a:pathLst>
                <a:path h="216535">
                  <a:moveTo>
                    <a:pt x="0" y="215912"/>
                  </a:moveTo>
                  <a:lnTo>
                    <a:pt x="0" y="0"/>
                  </a:lnTo>
                </a:path>
              </a:pathLst>
            </a:custGeom>
            <a:ln w="7200">
              <a:solidFill>
                <a:srgbClr val="000000"/>
              </a:solidFill>
            </a:ln>
          </p:spPr>
          <p:txBody>
            <a:bodyPr wrap="square" lIns="0" tIns="0" rIns="0" bIns="0" rtlCol="0"/>
            <a:lstStyle/>
            <a:p>
              <a:endParaRPr/>
            </a:p>
          </p:txBody>
        </p:sp>
        <p:sp>
          <p:nvSpPr>
            <p:cNvPr id="205" name="object 205"/>
            <p:cNvSpPr/>
            <p:nvPr/>
          </p:nvSpPr>
          <p:spPr>
            <a:xfrm>
              <a:off x="8786699" y="4145880"/>
              <a:ext cx="576580" cy="0"/>
            </a:xfrm>
            <a:custGeom>
              <a:avLst/>
              <a:gdLst/>
              <a:ahLst/>
              <a:cxnLst/>
              <a:rect l="l" t="t" r="r" b="b"/>
              <a:pathLst>
                <a:path w="576579">
                  <a:moveTo>
                    <a:pt x="0" y="0"/>
                  </a:moveTo>
                  <a:lnTo>
                    <a:pt x="575995" y="0"/>
                  </a:lnTo>
                </a:path>
              </a:pathLst>
            </a:custGeom>
            <a:ln w="7200">
              <a:solidFill>
                <a:srgbClr val="000000"/>
              </a:solidFill>
            </a:ln>
          </p:spPr>
          <p:txBody>
            <a:bodyPr wrap="square" lIns="0" tIns="0" rIns="0" bIns="0" rtlCol="0"/>
            <a:lstStyle/>
            <a:p>
              <a:endParaRPr/>
            </a:p>
          </p:txBody>
        </p:sp>
        <p:sp>
          <p:nvSpPr>
            <p:cNvPr id="206" name="object 206"/>
            <p:cNvSpPr/>
            <p:nvPr/>
          </p:nvSpPr>
          <p:spPr>
            <a:xfrm>
              <a:off x="8786699" y="4149481"/>
              <a:ext cx="0" cy="216535"/>
            </a:xfrm>
            <a:custGeom>
              <a:avLst/>
              <a:gdLst/>
              <a:ahLst/>
              <a:cxnLst/>
              <a:rect l="l" t="t" r="r" b="b"/>
              <a:pathLst>
                <a:path h="216535">
                  <a:moveTo>
                    <a:pt x="0" y="215912"/>
                  </a:moveTo>
                  <a:lnTo>
                    <a:pt x="0" y="0"/>
                  </a:lnTo>
                </a:path>
              </a:pathLst>
            </a:custGeom>
            <a:ln w="7200">
              <a:solidFill>
                <a:srgbClr val="000000"/>
              </a:solidFill>
            </a:ln>
          </p:spPr>
          <p:txBody>
            <a:bodyPr wrap="square" lIns="0" tIns="0" rIns="0" bIns="0" rtlCol="0"/>
            <a:lstStyle/>
            <a:p>
              <a:endParaRPr/>
            </a:p>
          </p:txBody>
        </p:sp>
        <p:sp>
          <p:nvSpPr>
            <p:cNvPr id="207" name="object 207"/>
            <p:cNvSpPr/>
            <p:nvPr/>
          </p:nvSpPr>
          <p:spPr>
            <a:xfrm>
              <a:off x="719099" y="2814408"/>
              <a:ext cx="8647430" cy="18415"/>
            </a:xfrm>
            <a:custGeom>
              <a:avLst/>
              <a:gdLst/>
              <a:ahLst/>
              <a:cxnLst/>
              <a:rect l="l" t="t" r="r" b="b"/>
              <a:pathLst>
                <a:path w="8647430" h="18414">
                  <a:moveTo>
                    <a:pt x="8067586" y="0"/>
                  </a:moveTo>
                  <a:lnTo>
                    <a:pt x="8067586" y="0"/>
                  </a:lnTo>
                  <a:lnTo>
                    <a:pt x="0" y="0"/>
                  </a:lnTo>
                  <a:lnTo>
                    <a:pt x="0" y="17995"/>
                  </a:lnTo>
                  <a:lnTo>
                    <a:pt x="8067586" y="17995"/>
                  </a:lnTo>
                  <a:lnTo>
                    <a:pt x="8067586" y="0"/>
                  </a:lnTo>
                  <a:close/>
                </a:path>
                <a:path w="8647430" h="18414">
                  <a:moveTo>
                    <a:pt x="8647201" y="0"/>
                  </a:moveTo>
                  <a:lnTo>
                    <a:pt x="8067599" y="0"/>
                  </a:lnTo>
                  <a:lnTo>
                    <a:pt x="8067599" y="17995"/>
                  </a:lnTo>
                  <a:lnTo>
                    <a:pt x="8647201" y="17995"/>
                  </a:lnTo>
                  <a:lnTo>
                    <a:pt x="8647201" y="0"/>
                  </a:lnTo>
                  <a:close/>
                </a:path>
              </a:pathLst>
            </a:custGeom>
            <a:solidFill>
              <a:srgbClr val="FFFFFF"/>
            </a:solidFill>
          </p:spPr>
          <p:txBody>
            <a:bodyPr wrap="square" lIns="0" tIns="0" rIns="0" bIns="0" rtlCol="0"/>
            <a:lstStyle/>
            <a:p>
              <a:endParaRPr/>
            </a:p>
          </p:txBody>
        </p:sp>
        <p:sp>
          <p:nvSpPr>
            <p:cNvPr id="208" name="object 208"/>
            <p:cNvSpPr/>
            <p:nvPr/>
          </p:nvSpPr>
          <p:spPr>
            <a:xfrm>
              <a:off x="3368700" y="3710462"/>
              <a:ext cx="0" cy="212725"/>
            </a:xfrm>
            <a:custGeom>
              <a:avLst/>
              <a:gdLst/>
              <a:ahLst/>
              <a:cxnLst/>
              <a:rect l="l" t="t" r="r" b="b"/>
              <a:pathLst>
                <a:path h="212725">
                  <a:moveTo>
                    <a:pt x="0" y="212305"/>
                  </a:moveTo>
                  <a:lnTo>
                    <a:pt x="0" y="0"/>
                  </a:lnTo>
                </a:path>
              </a:pathLst>
            </a:custGeom>
            <a:ln w="7200">
              <a:solidFill>
                <a:srgbClr val="000000"/>
              </a:solidFill>
            </a:ln>
          </p:spPr>
          <p:txBody>
            <a:bodyPr wrap="square" lIns="0" tIns="0" rIns="0" bIns="0" rtlCol="0"/>
            <a:lstStyle/>
            <a:p>
              <a:endParaRPr/>
            </a:p>
          </p:txBody>
        </p:sp>
        <p:sp>
          <p:nvSpPr>
            <p:cNvPr id="209" name="object 209"/>
            <p:cNvSpPr/>
            <p:nvPr/>
          </p:nvSpPr>
          <p:spPr>
            <a:xfrm>
              <a:off x="3368700" y="392996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sp>
          <p:nvSpPr>
            <p:cNvPr id="210" name="object 210"/>
            <p:cNvSpPr/>
            <p:nvPr/>
          </p:nvSpPr>
          <p:spPr>
            <a:xfrm>
              <a:off x="3926700" y="3710462"/>
              <a:ext cx="0" cy="212725"/>
            </a:xfrm>
            <a:custGeom>
              <a:avLst/>
              <a:gdLst/>
              <a:ahLst/>
              <a:cxnLst/>
              <a:rect l="l" t="t" r="r" b="b"/>
              <a:pathLst>
                <a:path h="212725">
                  <a:moveTo>
                    <a:pt x="0" y="212305"/>
                  </a:moveTo>
                  <a:lnTo>
                    <a:pt x="0" y="0"/>
                  </a:lnTo>
                </a:path>
              </a:pathLst>
            </a:custGeom>
            <a:ln w="7200">
              <a:solidFill>
                <a:srgbClr val="000000"/>
              </a:solidFill>
            </a:ln>
          </p:spPr>
          <p:txBody>
            <a:bodyPr wrap="square" lIns="0" tIns="0" rIns="0" bIns="0" rtlCol="0"/>
            <a:lstStyle/>
            <a:p>
              <a:endParaRPr/>
            </a:p>
          </p:txBody>
        </p:sp>
        <p:sp>
          <p:nvSpPr>
            <p:cNvPr id="211" name="object 211"/>
            <p:cNvSpPr/>
            <p:nvPr/>
          </p:nvSpPr>
          <p:spPr>
            <a:xfrm>
              <a:off x="3926700" y="3929962"/>
              <a:ext cx="0" cy="212725"/>
            </a:xfrm>
            <a:custGeom>
              <a:avLst/>
              <a:gdLst/>
              <a:ahLst/>
              <a:cxnLst/>
              <a:rect l="l" t="t" r="r" b="b"/>
              <a:pathLst>
                <a:path h="212725">
                  <a:moveTo>
                    <a:pt x="0" y="212318"/>
                  </a:moveTo>
                  <a:lnTo>
                    <a:pt x="0" y="0"/>
                  </a:lnTo>
                </a:path>
              </a:pathLst>
            </a:custGeom>
            <a:ln w="7200">
              <a:solidFill>
                <a:srgbClr val="000000"/>
              </a:solidFill>
            </a:ln>
          </p:spPr>
          <p:txBody>
            <a:bodyPr wrap="square" lIns="0" tIns="0" rIns="0" bIns="0" rtlCol="0"/>
            <a:lstStyle/>
            <a:p>
              <a:endParaRPr/>
            </a:p>
          </p:txBody>
        </p:sp>
      </p:grpSp>
      <p:sp>
        <p:nvSpPr>
          <p:cNvPr id="212" name="object 212"/>
          <p:cNvSpPr txBox="1"/>
          <p:nvPr/>
        </p:nvSpPr>
        <p:spPr>
          <a:xfrm>
            <a:off x="5427700" y="2790825"/>
            <a:ext cx="1932939" cy="177800"/>
          </a:xfrm>
          <a:prstGeom prst="rect">
            <a:avLst/>
          </a:prstGeom>
        </p:spPr>
        <p:txBody>
          <a:bodyPr vert="horz" wrap="square" lIns="0" tIns="12700" rIns="0" bIns="0" rtlCol="0">
            <a:spAutoFit/>
          </a:bodyPr>
          <a:lstStyle/>
          <a:p>
            <a:pPr marL="12700">
              <a:lnSpc>
                <a:spcPct val="100000"/>
              </a:lnSpc>
              <a:spcBef>
                <a:spcPts val="100"/>
              </a:spcBef>
            </a:pPr>
            <a:r>
              <a:rPr sz="1000" b="1" dirty="0">
                <a:solidFill>
                  <a:srgbClr val="DE002E"/>
                </a:solidFill>
                <a:latin typeface="FedEx Sans Cd"/>
                <a:cs typeface="FedEx Sans Cd"/>
              </a:rPr>
              <a:t>New</a:t>
            </a:r>
            <a:r>
              <a:rPr sz="1000" b="1" spc="10" dirty="0">
                <a:solidFill>
                  <a:srgbClr val="DE002E"/>
                </a:solidFill>
                <a:latin typeface="FedEx Sans Cd"/>
                <a:cs typeface="FedEx Sans Cd"/>
              </a:rPr>
              <a:t> </a:t>
            </a:r>
            <a:r>
              <a:rPr sz="1000" b="1" spc="-10" dirty="0">
                <a:solidFill>
                  <a:srgbClr val="DE002E"/>
                </a:solidFill>
                <a:latin typeface="FedEx Sans Cd"/>
                <a:cs typeface="FedEx Sans Cd"/>
              </a:rPr>
              <a:t>requirements:</a:t>
            </a:r>
            <a:r>
              <a:rPr sz="1000" b="1" spc="10" dirty="0">
                <a:solidFill>
                  <a:srgbClr val="DE002E"/>
                </a:solidFill>
                <a:latin typeface="FedEx Sans Cd"/>
                <a:cs typeface="FedEx Sans Cd"/>
              </a:rPr>
              <a:t> </a:t>
            </a:r>
            <a:r>
              <a:rPr sz="1000" b="1" spc="-10" dirty="0">
                <a:solidFill>
                  <a:srgbClr val="DE002E"/>
                </a:solidFill>
                <a:latin typeface="FedEx Sans Cd"/>
                <a:cs typeface="FedEx Sans Cd"/>
              </a:rPr>
              <a:t>Product</a:t>
            </a:r>
            <a:r>
              <a:rPr sz="1000" b="1" spc="15" dirty="0">
                <a:solidFill>
                  <a:srgbClr val="DE002E"/>
                </a:solidFill>
                <a:latin typeface="FedEx Sans Cd"/>
                <a:cs typeface="FedEx Sans Cd"/>
              </a:rPr>
              <a:t> </a:t>
            </a:r>
            <a:r>
              <a:rPr sz="1000" b="1" spc="-10" dirty="0">
                <a:solidFill>
                  <a:srgbClr val="DE002E"/>
                </a:solidFill>
                <a:latin typeface="FedEx Sans Cd"/>
                <a:cs typeface="FedEx Sans Cd"/>
              </a:rPr>
              <a:t>Identifiers</a:t>
            </a:r>
            <a:endParaRPr sz="1000" dirty="0">
              <a:latin typeface="FedEx Sans Cd"/>
              <a:cs typeface="FedEx Sans Cd"/>
            </a:endParaRPr>
          </a:p>
        </p:txBody>
      </p:sp>
      <p:sp>
        <p:nvSpPr>
          <p:cNvPr id="213" name="object 213"/>
          <p:cNvSpPr txBox="1"/>
          <p:nvPr/>
        </p:nvSpPr>
        <p:spPr>
          <a:xfrm>
            <a:off x="786617" y="3092886"/>
            <a:ext cx="232410" cy="299720"/>
          </a:xfrm>
          <a:prstGeom prst="rect">
            <a:avLst/>
          </a:prstGeom>
        </p:spPr>
        <p:txBody>
          <a:bodyPr vert="horz" wrap="square" lIns="0" tIns="12700" rIns="0" bIns="0" rtlCol="0">
            <a:spAutoFit/>
          </a:bodyPr>
          <a:lstStyle/>
          <a:p>
            <a:pPr marL="12700" marR="5080" indent="7620">
              <a:lnSpc>
                <a:spcPct val="100000"/>
              </a:lnSpc>
              <a:spcBef>
                <a:spcPts val="100"/>
              </a:spcBef>
            </a:pPr>
            <a:r>
              <a:rPr sz="900" b="1" spc="-20">
                <a:solidFill>
                  <a:srgbClr val="FFFFFF"/>
                </a:solidFill>
                <a:latin typeface="FedEx Sans Cd"/>
                <a:cs typeface="FedEx Sans Cd"/>
              </a:rPr>
              <a:t>Line</a:t>
            </a:r>
            <a:r>
              <a:rPr sz="900" b="1" spc="500">
                <a:solidFill>
                  <a:srgbClr val="FFFFFF"/>
                </a:solidFill>
                <a:latin typeface="FedEx Sans Cd"/>
                <a:cs typeface="FedEx Sans Cd"/>
              </a:rPr>
              <a:t> </a:t>
            </a:r>
            <a:r>
              <a:rPr sz="900" b="1" spc="-15">
                <a:solidFill>
                  <a:srgbClr val="FFFFFF"/>
                </a:solidFill>
                <a:latin typeface="FedEx Sans Cd"/>
                <a:cs typeface="FedEx Sans Cd"/>
              </a:rPr>
              <a:t>Item</a:t>
            </a:r>
            <a:endParaRPr sz="900">
              <a:latin typeface="FedEx Sans Cd"/>
              <a:cs typeface="FedEx Sans Cd"/>
            </a:endParaRPr>
          </a:p>
        </p:txBody>
      </p:sp>
      <p:sp>
        <p:nvSpPr>
          <p:cNvPr id="214" name="object 214"/>
          <p:cNvSpPr txBox="1"/>
          <p:nvPr/>
        </p:nvSpPr>
        <p:spPr>
          <a:xfrm>
            <a:off x="1670042" y="3161465"/>
            <a:ext cx="553720" cy="162560"/>
          </a:xfrm>
          <a:prstGeom prst="rect">
            <a:avLst/>
          </a:prstGeom>
        </p:spPr>
        <p:txBody>
          <a:bodyPr vert="horz" wrap="square" lIns="0" tIns="12700" rIns="0" bIns="0" rtlCol="0">
            <a:spAutoFit/>
          </a:bodyPr>
          <a:lstStyle/>
          <a:p>
            <a:pPr marL="12700">
              <a:lnSpc>
                <a:spcPct val="100000"/>
              </a:lnSpc>
              <a:spcBef>
                <a:spcPts val="100"/>
              </a:spcBef>
            </a:pPr>
            <a:r>
              <a:rPr sz="900" b="1" spc="-10">
                <a:solidFill>
                  <a:srgbClr val="FFFFFF"/>
                </a:solidFill>
                <a:latin typeface="FedEx Sans Cd"/>
                <a:cs typeface="FedEx Sans Cd"/>
              </a:rPr>
              <a:t>Description</a:t>
            </a:r>
            <a:endParaRPr sz="900">
              <a:latin typeface="FedEx Sans Cd"/>
              <a:cs typeface="FedEx Sans Cd"/>
            </a:endParaRPr>
          </a:p>
        </p:txBody>
      </p:sp>
      <p:sp>
        <p:nvSpPr>
          <p:cNvPr id="215" name="object 215"/>
          <p:cNvSpPr txBox="1"/>
          <p:nvPr/>
        </p:nvSpPr>
        <p:spPr>
          <a:xfrm>
            <a:off x="2961518" y="3092886"/>
            <a:ext cx="256540" cy="299720"/>
          </a:xfrm>
          <a:prstGeom prst="rect">
            <a:avLst/>
          </a:prstGeom>
        </p:spPr>
        <p:txBody>
          <a:bodyPr vert="horz" wrap="square" lIns="0" tIns="12700" rIns="0" bIns="0" rtlCol="0">
            <a:spAutoFit/>
          </a:bodyPr>
          <a:lstStyle/>
          <a:p>
            <a:pPr marL="64769">
              <a:lnSpc>
                <a:spcPct val="100000"/>
              </a:lnSpc>
              <a:spcBef>
                <a:spcPts val="100"/>
              </a:spcBef>
            </a:pPr>
            <a:r>
              <a:rPr sz="900" b="1" spc="-25">
                <a:solidFill>
                  <a:srgbClr val="FFFFFF"/>
                </a:solidFill>
                <a:latin typeface="FedEx Sans Cd"/>
                <a:cs typeface="FedEx Sans Cd"/>
              </a:rPr>
              <a:t>HS</a:t>
            </a:r>
            <a:endParaRPr sz="900">
              <a:latin typeface="FedEx Sans Cd"/>
              <a:cs typeface="FedEx Sans Cd"/>
            </a:endParaRPr>
          </a:p>
          <a:p>
            <a:pPr marL="12700">
              <a:lnSpc>
                <a:spcPct val="100000"/>
              </a:lnSpc>
            </a:pPr>
            <a:r>
              <a:rPr sz="900" b="1" spc="-20">
                <a:solidFill>
                  <a:srgbClr val="FFFFFF"/>
                </a:solidFill>
                <a:latin typeface="FedEx Sans Cd"/>
                <a:cs typeface="FedEx Sans Cd"/>
              </a:rPr>
              <a:t>Code</a:t>
            </a:r>
            <a:endParaRPr sz="900">
              <a:latin typeface="FedEx Sans Cd"/>
              <a:cs typeface="FedEx Sans Cd"/>
            </a:endParaRPr>
          </a:p>
        </p:txBody>
      </p:sp>
      <p:sp>
        <p:nvSpPr>
          <p:cNvPr id="216" name="object 216"/>
          <p:cNvSpPr txBox="1"/>
          <p:nvPr/>
        </p:nvSpPr>
        <p:spPr>
          <a:xfrm>
            <a:off x="3435520" y="3092886"/>
            <a:ext cx="424815" cy="299720"/>
          </a:xfrm>
          <a:prstGeom prst="rect">
            <a:avLst/>
          </a:prstGeom>
        </p:spPr>
        <p:txBody>
          <a:bodyPr vert="horz" wrap="square" lIns="0" tIns="12700" rIns="0" bIns="0" rtlCol="0">
            <a:spAutoFit/>
          </a:bodyPr>
          <a:lstStyle/>
          <a:p>
            <a:pPr marL="12700" marR="5080" indent="14604">
              <a:lnSpc>
                <a:spcPct val="100000"/>
              </a:lnSpc>
              <a:spcBef>
                <a:spcPts val="100"/>
              </a:spcBef>
            </a:pPr>
            <a:r>
              <a:rPr sz="900" b="1" spc="-10">
                <a:solidFill>
                  <a:srgbClr val="FFFFFF"/>
                </a:solidFill>
                <a:latin typeface="FedEx Sans Cd"/>
                <a:cs typeface="FedEx Sans Cd"/>
              </a:rPr>
              <a:t>Country</a:t>
            </a:r>
            <a:r>
              <a:rPr sz="900" b="1" spc="500">
                <a:solidFill>
                  <a:srgbClr val="FFFFFF"/>
                </a:solidFill>
                <a:latin typeface="FedEx Sans Cd"/>
                <a:cs typeface="FedEx Sans Cd"/>
              </a:rPr>
              <a:t> </a:t>
            </a:r>
            <a:r>
              <a:rPr sz="900" b="1">
                <a:solidFill>
                  <a:srgbClr val="FFFFFF"/>
                </a:solidFill>
                <a:latin typeface="FedEx Sans Cd"/>
                <a:cs typeface="FedEx Sans Cd"/>
              </a:rPr>
              <a:t>of </a:t>
            </a:r>
            <a:r>
              <a:rPr sz="900" b="1" spc="-10">
                <a:solidFill>
                  <a:srgbClr val="FFFFFF"/>
                </a:solidFill>
                <a:latin typeface="FedEx Sans Cd"/>
                <a:cs typeface="FedEx Sans Cd"/>
              </a:rPr>
              <a:t>Origin</a:t>
            </a:r>
            <a:endParaRPr sz="900">
              <a:latin typeface="FedEx Sans Cd"/>
              <a:cs typeface="FedEx Sans Cd"/>
            </a:endParaRPr>
          </a:p>
        </p:txBody>
      </p:sp>
      <p:sp>
        <p:nvSpPr>
          <p:cNvPr id="217" name="object 217"/>
          <p:cNvSpPr txBox="1"/>
          <p:nvPr/>
        </p:nvSpPr>
        <p:spPr>
          <a:xfrm>
            <a:off x="4052625" y="3161465"/>
            <a:ext cx="324485" cy="162560"/>
          </a:xfrm>
          <a:prstGeom prst="rect">
            <a:avLst/>
          </a:prstGeom>
        </p:spPr>
        <p:txBody>
          <a:bodyPr vert="horz" wrap="square" lIns="0" tIns="12700" rIns="0" bIns="0" rtlCol="0">
            <a:spAutoFit/>
          </a:bodyPr>
          <a:lstStyle/>
          <a:p>
            <a:pPr marL="12700">
              <a:lnSpc>
                <a:spcPct val="100000"/>
              </a:lnSpc>
              <a:spcBef>
                <a:spcPts val="100"/>
              </a:spcBef>
            </a:pPr>
            <a:r>
              <a:rPr sz="900" b="1" spc="-10">
                <a:solidFill>
                  <a:srgbClr val="FFFFFF"/>
                </a:solidFill>
                <a:latin typeface="FedEx Sans Cd"/>
                <a:cs typeface="FedEx Sans Cd"/>
              </a:rPr>
              <a:t>Colour</a:t>
            </a:r>
            <a:endParaRPr sz="900">
              <a:latin typeface="FedEx Sans Cd"/>
              <a:cs typeface="FedEx Sans Cd"/>
            </a:endParaRPr>
          </a:p>
        </p:txBody>
      </p:sp>
      <p:sp>
        <p:nvSpPr>
          <p:cNvPr id="218" name="object 218"/>
          <p:cNvSpPr txBox="1"/>
          <p:nvPr/>
        </p:nvSpPr>
        <p:spPr>
          <a:xfrm>
            <a:off x="4686533" y="3161465"/>
            <a:ext cx="208279" cy="162560"/>
          </a:xfrm>
          <a:prstGeom prst="rect">
            <a:avLst/>
          </a:prstGeom>
        </p:spPr>
        <p:txBody>
          <a:bodyPr vert="horz" wrap="square" lIns="0" tIns="12700" rIns="0" bIns="0" rtlCol="0">
            <a:spAutoFit/>
          </a:bodyPr>
          <a:lstStyle/>
          <a:p>
            <a:pPr marL="12700">
              <a:lnSpc>
                <a:spcPct val="100000"/>
              </a:lnSpc>
              <a:spcBef>
                <a:spcPts val="100"/>
              </a:spcBef>
            </a:pPr>
            <a:r>
              <a:rPr sz="900" b="1" spc="-20">
                <a:solidFill>
                  <a:srgbClr val="FFFFFF"/>
                </a:solidFill>
                <a:latin typeface="FedEx Sans Cd"/>
                <a:cs typeface="FedEx Sans Cd"/>
              </a:rPr>
              <a:t>Size</a:t>
            </a:r>
            <a:endParaRPr sz="900">
              <a:latin typeface="FedEx Sans Cd"/>
              <a:cs typeface="FedEx Sans Cd"/>
            </a:endParaRPr>
          </a:p>
        </p:txBody>
      </p:sp>
      <p:sp>
        <p:nvSpPr>
          <p:cNvPr id="219" name="object 219"/>
          <p:cNvSpPr txBox="1"/>
          <p:nvPr/>
        </p:nvSpPr>
        <p:spPr>
          <a:xfrm>
            <a:off x="5134704" y="3092886"/>
            <a:ext cx="499745" cy="299720"/>
          </a:xfrm>
          <a:prstGeom prst="rect">
            <a:avLst/>
          </a:prstGeom>
        </p:spPr>
        <p:txBody>
          <a:bodyPr vert="horz" wrap="square" lIns="0" tIns="12700" rIns="0" bIns="0" rtlCol="0">
            <a:spAutoFit/>
          </a:bodyPr>
          <a:lstStyle/>
          <a:p>
            <a:pPr marL="12700" marR="5080" indent="22225">
              <a:lnSpc>
                <a:spcPct val="100000"/>
              </a:lnSpc>
              <a:spcBef>
                <a:spcPts val="100"/>
              </a:spcBef>
            </a:pPr>
            <a:r>
              <a:rPr sz="900" b="1" spc="-10">
                <a:solidFill>
                  <a:srgbClr val="FFFFFF"/>
                </a:solidFill>
                <a:latin typeface="FedEx Sans Cd"/>
                <a:cs typeface="FedEx Sans Cd"/>
              </a:rPr>
              <a:t>Merchant</a:t>
            </a:r>
            <a:r>
              <a:rPr sz="900" b="1" spc="500">
                <a:solidFill>
                  <a:srgbClr val="FFFFFF"/>
                </a:solidFill>
                <a:latin typeface="FedEx Sans Cd"/>
                <a:cs typeface="FedEx Sans Cd"/>
              </a:rPr>
              <a:t> </a:t>
            </a:r>
            <a:r>
              <a:rPr sz="900" b="1" spc="-10">
                <a:solidFill>
                  <a:srgbClr val="FFFFFF"/>
                </a:solidFill>
                <a:latin typeface="FedEx Sans Cd"/>
                <a:cs typeface="FedEx Sans Cd"/>
              </a:rPr>
              <a:t>Product</a:t>
            </a:r>
            <a:r>
              <a:rPr sz="900" b="1" spc="25">
                <a:solidFill>
                  <a:srgbClr val="FFFFFF"/>
                </a:solidFill>
                <a:latin typeface="FedEx Sans Cd"/>
                <a:cs typeface="FedEx Sans Cd"/>
              </a:rPr>
              <a:t> </a:t>
            </a:r>
            <a:r>
              <a:rPr sz="900" b="1" spc="-25">
                <a:solidFill>
                  <a:srgbClr val="FFFFFF"/>
                </a:solidFill>
                <a:latin typeface="FedEx Sans Cd"/>
                <a:cs typeface="FedEx Sans Cd"/>
              </a:rPr>
              <a:t>ID</a:t>
            </a:r>
            <a:endParaRPr sz="900">
              <a:latin typeface="FedEx Sans Cd"/>
              <a:cs typeface="FedEx Sans Cd"/>
            </a:endParaRPr>
          </a:p>
        </p:txBody>
      </p:sp>
      <p:sp>
        <p:nvSpPr>
          <p:cNvPr id="220" name="object 220"/>
          <p:cNvSpPr txBox="1"/>
          <p:nvPr/>
        </p:nvSpPr>
        <p:spPr>
          <a:xfrm>
            <a:off x="5771126" y="3024306"/>
            <a:ext cx="847090" cy="436880"/>
          </a:xfrm>
          <a:prstGeom prst="rect">
            <a:avLst/>
          </a:prstGeom>
        </p:spPr>
        <p:txBody>
          <a:bodyPr vert="horz" wrap="square" lIns="0" tIns="12700" rIns="0" bIns="0" rtlCol="0">
            <a:spAutoFit/>
          </a:bodyPr>
          <a:lstStyle/>
          <a:p>
            <a:pPr marL="12700" marR="5080" algn="ctr">
              <a:lnSpc>
                <a:spcPct val="100000"/>
              </a:lnSpc>
              <a:spcBef>
                <a:spcPts val="100"/>
              </a:spcBef>
            </a:pPr>
            <a:r>
              <a:rPr sz="900" b="1">
                <a:solidFill>
                  <a:srgbClr val="FFFFFF"/>
                </a:solidFill>
                <a:latin typeface="FedEx Sans Cd"/>
                <a:cs typeface="FedEx Sans Cd"/>
              </a:rPr>
              <a:t>Non-</a:t>
            </a:r>
            <a:r>
              <a:rPr sz="900" b="1" spc="-10">
                <a:solidFill>
                  <a:srgbClr val="FFFFFF"/>
                </a:solidFill>
                <a:latin typeface="FedEx Sans Cd"/>
                <a:cs typeface="FedEx Sans Cd"/>
              </a:rPr>
              <a:t>Standardi</a:t>
            </a:r>
            <a:r>
              <a:rPr lang="en-US" sz="900" b="1" spc="-10">
                <a:solidFill>
                  <a:srgbClr val="FFFFFF"/>
                </a:solidFill>
                <a:latin typeface="FedEx Sans Cd"/>
                <a:cs typeface="FedEx Sans Cd"/>
              </a:rPr>
              <a:t>z</a:t>
            </a:r>
            <a:r>
              <a:rPr sz="900" b="1" spc="-10">
                <a:solidFill>
                  <a:srgbClr val="FFFFFF"/>
                </a:solidFill>
                <a:latin typeface="FedEx Sans Cd"/>
                <a:cs typeface="FedEx Sans Cd"/>
              </a:rPr>
              <a:t>ed</a:t>
            </a:r>
            <a:r>
              <a:rPr sz="900" b="1" spc="500">
                <a:solidFill>
                  <a:srgbClr val="FFFFFF"/>
                </a:solidFill>
                <a:latin typeface="FedEx Sans Cd"/>
                <a:cs typeface="FedEx Sans Cd"/>
              </a:rPr>
              <a:t> </a:t>
            </a:r>
            <a:r>
              <a:rPr sz="900" b="1" spc="-10">
                <a:solidFill>
                  <a:srgbClr val="FFFFFF"/>
                </a:solidFill>
                <a:latin typeface="FedEx Sans Cd"/>
                <a:cs typeface="FedEx Sans Cd"/>
              </a:rPr>
              <a:t>Manufacturer</a:t>
            </a:r>
            <a:r>
              <a:rPr sz="900" b="1" spc="500">
                <a:solidFill>
                  <a:srgbClr val="FFFFFF"/>
                </a:solidFill>
                <a:latin typeface="FedEx Sans Cd"/>
                <a:cs typeface="FedEx Sans Cd"/>
              </a:rPr>
              <a:t> </a:t>
            </a:r>
            <a:r>
              <a:rPr sz="900" b="1" spc="-10">
                <a:solidFill>
                  <a:srgbClr val="FFFFFF"/>
                </a:solidFill>
                <a:latin typeface="FedEx Sans Cd"/>
                <a:cs typeface="FedEx Sans Cd"/>
              </a:rPr>
              <a:t>Product</a:t>
            </a:r>
            <a:r>
              <a:rPr sz="900" b="1" spc="25">
                <a:solidFill>
                  <a:srgbClr val="FFFFFF"/>
                </a:solidFill>
                <a:latin typeface="FedEx Sans Cd"/>
                <a:cs typeface="FedEx Sans Cd"/>
              </a:rPr>
              <a:t> </a:t>
            </a:r>
            <a:r>
              <a:rPr sz="900" b="1" spc="-25">
                <a:solidFill>
                  <a:srgbClr val="FFFFFF"/>
                </a:solidFill>
                <a:latin typeface="FedEx Sans Cd"/>
                <a:cs typeface="FedEx Sans Cd"/>
              </a:rPr>
              <a:t>ID</a:t>
            </a:r>
            <a:endParaRPr sz="900">
              <a:latin typeface="FedEx Sans Cd"/>
              <a:cs typeface="FedEx Sans Cd"/>
            </a:endParaRPr>
          </a:p>
        </p:txBody>
      </p:sp>
      <p:sp>
        <p:nvSpPr>
          <p:cNvPr id="221" name="object 221"/>
          <p:cNvSpPr txBox="1"/>
          <p:nvPr/>
        </p:nvSpPr>
        <p:spPr>
          <a:xfrm>
            <a:off x="6880179" y="3024306"/>
            <a:ext cx="644525" cy="428322"/>
          </a:xfrm>
          <a:prstGeom prst="rect">
            <a:avLst/>
          </a:prstGeom>
        </p:spPr>
        <p:txBody>
          <a:bodyPr vert="horz" wrap="square" lIns="0" tIns="12700" rIns="0" bIns="0" rtlCol="0">
            <a:spAutoFit/>
          </a:bodyPr>
          <a:lstStyle/>
          <a:p>
            <a:pPr marL="12065" marR="5080" algn="ctr">
              <a:lnSpc>
                <a:spcPct val="100000"/>
              </a:lnSpc>
              <a:spcBef>
                <a:spcPts val="100"/>
              </a:spcBef>
            </a:pPr>
            <a:r>
              <a:rPr sz="900" b="1" spc="-10">
                <a:solidFill>
                  <a:srgbClr val="FFFFFF"/>
                </a:solidFill>
                <a:latin typeface="FedEx Sans Cd"/>
                <a:cs typeface="FedEx Sans Cd"/>
              </a:rPr>
              <a:t>Standardi</a:t>
            </a:r>
            <a:r>
              <a:rPr lang="en-US" sz="900" b="1" spc="-10">
                <a:solidFill>
                  <a:srgbClr val="FFFFFF"/>
                </a:solidFill>
                <a:latin typeface="FedEx Sans Cd"/>
                <a:cs typeface="FedEx Sans Cd"/>
              </a:rPr>
              <a:t>z</a:t>
            </a:r>
            <a:r>
              <a:rPr sz="900" b="1" spc="-10">
                <a:solidFill>
                  <a:srgbClr val="FFFFFF"/>
                </a:solidFill>
                <a:latin typeface="FedEx Sans Cd"/>
                <a:cs typeface="FedEx Sans Cd"/>
              </a:rPr>
              <a:t>ed</a:t>
            </a:r>
            <a:r>
              <a:rPr sz="900" b="1" spc="500">
                <a:solidFill>
                  <a:srgbClr val="FFFFFF"/>
                </a:solidFill>
                <a:latin typeface="FedEx Sans Cd"/>
                <a:cs typeface="FedEx Sans Cd"/>
              </a:rPr>
              <a:t> </a:t>
            </a:r>
            <a:r>
              <a:rPr sz="900" b="1" spc="-10">
                <a:solidFill>
                  <a:srgbClr val="FFFFFF"/>
                </a:solidFill>
                <a:latin typeface="FedEx Sans Cd"/>
                <a:cs typeface="FedEx Sans Cd"/>
              </a:rPr>
              <a:t>Manufacturer</a:t>
            </a:r>
            <a:r>
              <a:rPr sz="900" b="1" spc="500">
                <a:solidFill>
                  <a:srgbClr val="FFFFFF"/>
                </a:solidFill>
                <a:latin typeface="FedEx Sans Cd"/>
                <a:cs typeface="FedEx Sans Cd"/>
              </a:rPr>
              <a:t> </a:t>
            </a:r>
            <a:r>
              <a:rPr sz="900" b="1" spc="-10">
                <a:solidFill>
                  <a:srgbClr val="FFFFFF"/>
                </a:solidFill>
                <a:latin typeface="FedEx Sans Cd"/>
                <a:cs typeface="FedEx Sans Cd"/>
              </a:rPr>
              <a:t>Product</a:t>
            </a:r>
            <a:r>
              <a:rPr sz="900" b="1" spc="25">
                <a:solidFill>
                  <a:srgbClr val="FFFFFF"/>
                </a:solidFill>
                <a:latin typeface="FedEx Sans Cd"/>
                <a:cs typeface="FedEx Sans Cd"/>
              </a:rPr>
              <a:t> </a:t>
            </a:r>
            <a:r>
              <a:rPr sz="900" b="1" spc="-25">
                <a:solidFill>
                  <a:srgbClr val="FFFFFF"/>
                </a:solidFill>
                <a:latin typeface="FedEx Sans Cd"/>
                <a:cs typeface="FedEx Sans Cd"/>
              </a:rPr>
              <a:t>ID</a:t>
            </a:r>
            <a:endParaRPr sz="900">
              <a:latin typeface="FedEx Sans Cd"/>
              <a:cs typeface="FedEx Sans Cd"/>
            </a:endParaRPr>
          </a:p>
        </p:txBody>
      </p:sp>
      <p:sp>
        <p:nvSpPr>
          <p:cNvPr id="222" name="object 222"/>
          <p:cNvSpPr txBox="1"/>
          <p:nvPr/>
        </p:nvSpPr>
        <p:spPr>
          <a:xfrm>
            <a:off x="7742229" y="3161465"/>
            <a:ext cx="432434" cy="162560"/>
          </a:xfrm>
          <a:prstGeom prst="rect">
            <a:avLst/>
          </a:prstGeom>
        </p:spPr>
        <p:txBody>
          <a:bodyPr vert="horz" wrap="square" lIns="0" tIns="12700" rIns="0" bIns="0" rtlCol="0">
            <a:spAutoFit/>
          </a:bodyPr>
          <a:lstStyle/>
          <a:p>
            <a:pPr marL="12700">
              <a:lnSpc>
                <a:spcPct val="100000"/>
              </a:lnSpc>
              <a:spcBef>
                <a:spcPts val="100"/>
              </a:spcBef>
            </a:pPr>
            <a:r>
              <a:rPr sz="900" b="1" spc="-10">
                <a:solidFill>
                  <a:srgbClr val="FFFFFF"/>
                </a:solidFill>
                <a:latin typeface="FedEx Sans Cd"/>
                <a:cs typeface="FedEx Sans Cd"/>
              </a:rPr>
              <a:t>Quantity</a:t>
            </a:r>
            <a:endParaRPr sz="900">
              <a:latin typeface="FedEx Sans Cd"/>
              <a:cs typeface="FedEx Sans Cd"/>
            </a:endParaRPr>
          </a:p>
        </p:txBody>
      </p:sp>
      <p:sp>
        <p:nvSpPr>
          <p:cNvPr id="223" name="object 223"/>
          <p:cNvSpPr txBox="1"/>
          <p:nvPr/>
        </p:nvSpPr>
        <p:spPr>
          <a:xfrm>
            <a:off x="8317387" y="3092886"/>
            <a:ext cx="362585" cy="299720"/>
          </a:xfrm>
          <a:prstGeom prst="rect">
            <a:avLst/>
          </a:prstGeom>
        </p:spPr>
        <p:txBody>
          <a:bodyPr vert="horz" wrap="square" lIns="0" tIns="12700" rIns="0" bIns="0" rtlCol="0">
            <a:spAutoFit/>
          </a:bodyPr>
          <a:lstStyle/>
          <a:p>
            <a:pPr marL="12700" marR="5080" indent="41910">
              <a:lnSpc>
                <a:spcPct val="100000"/>
              </a:lnSpc>
              <a:spcBef>
                <a:spcPts val="100"/>
              </a:spcBef>
            </a:pPr>
            <a:r>
              <a:rPr sz="900" b="1" spc="-10">
                <a:solidFill>
                  <a:srgbClr val="FFFFFF"/>
                </a:solidFill>
                <a:latin typeface="FedEx Sans Cd"/>
                <a:cs typeface="FedEx Sans Cd"/>
              </a:rPr>
              <a:t>Value</a:t>
            </a:r>
            <a:r>
              <a:rPr sz="900" b="1" spc="500">
                <a:solidFill>
                  <a:srgbClr val="FFFFFF"/>
                </a:solidFill>
                <a:latin typeface="FedEx Sans Cd"/>
                <a:cs typeface="FedEx Sans Cd"/>
              </a:rPr>
              <a:t> </a:t>
            </a:r>
            <a:r>
              <a:rPr sz="900" b="1">
                <a:solidFill>
                  <a:srgbClr val="FFFFFF"/>
                </a:solidFill>
                <a:latin typeface="FedEx Sans Cd"/>
                <a:cs typeface="FedEx Sans Cd"/>
              </a:rPr>
              <a:t>($) </a:t>
            </a:r>
            <a:r>
              <a:rPr sz="900" b="1" spc="-25">
                <a:solidFill>
                  <a:srgbClr val="FFFFFF"/>
                </a:solidFill>
                <a:latin typeface="FedEx Sans Cd"/>
                <a:cs typeface="FedEx Sans Cd"/>
              </a:rPr>
              <a:t>USD</a:t>
            </a:r>
            <a:endParaRPr sz="900">
              <a:latin typeface="FedEx Sans Cd"/>
              <a:cs typeface="FedEx Sans Cd"/>
            </a:endParaRPr>
          </a:p>
        </p:txBody>
      </p:sp>
      <p:sp>
        <p:nvSpPr>
          <p:cNvPr id="224" name="object 224"/>
          <p:cNvSpPr txBox="1"/>
          <p:nvPr/>
        </p:nvSpPr>
        <p:spPr>
          <a:xfrm>
            <a:off x="8812649" y="3092886"/>
            <a:ext cx="523875" cy="299720"/>
          </a:xfrm>
          <a:prstGeom prst="rect">
            <a:avLst/>
          </a:prstGeom>
        </p:spPr>
        <p:txBody>
          <a:bodyPr vert="horz" wrap="square" lIns="0" tIns="12700" rIns="0" bIns="0" rtlCol="0">
            <a:spAutoFit/>
          </a:bodyPr>
          <a:lstStyle/>
          <a:p>
            <a:pPr marL="93345" marR="5080" indent="-81280">
              <a:lnSpc>
                <a:spcPct val="100000"/>
              </a:lnSpc>
              <a:spcBef>
                <a:spcPts val="100"/>
              </a:spcBef>
            </a:pPr>
            <a:r>
              <a:rPr sz="900" b="1" spc="-20">
                <a:solidFill>
                  <a:srgbClr val="FFFFFF"/>
                </a:solidFill>
                <a:latin typeface="FedEx Sans Cd"/>
                <a:cs typeface="FedEx Sans Cd"/>
              </a:rPr>
              <a:t>Total</a:t>
            </a:r>
            <a:r>
              <a:rPr sz="900" b="1">
                <a:solidFill>
                  <a:srgbClr val="FFFFFF"/>
                </a:solidFill>
                <a:latin typeface="FedEx Sans Cd"/>
                <a:cs typeface="FedEx Sans Cd"/>
              </a:rPr>
              <a:t> </a:t>
            </a:r>
            <a:r>
              <a:rPr sz="900" b="1" spc="-20">
                <a:solidFill>
                  <a:srgbClr val="FFFFFF"/>
                </a:solidFill>
                <a:latin typeface="FedEx Sans Cd"/>
                <a:cs typeface="FedEx Sans Cd"/>
              </a:rPr>
              <a:t>Value</a:t>
            </a:r>
            <a:r>
              <a:rPr sz="900" b="1" spc="500">
                <a:solidFill>
                  <a:srgbClr val="FFFFFF"/>
                </a:solidFill>
                <a:latin typeface="FedEx Sans Cd"/>
                <a:cs typeface="FedEx Sans Cd"/>
              </a:rPr>
              <a:t> </a:t>
            </a:r>
            <a:r>
              <a:rPr sz="900" b="1">
                <a:solidFill>
                  <a:srgbClr val="FFFFFF"/>
                </a:solidFill>
                <a:latin typeface="FedEx Sans Cd"/>
                <a:cs typeface="FedEx Sans Cd"/>
              </a:rPr>
              <a:t>($) </a:t>
            </a:r>
            <a:r>
              <a:rPr sz="900" b="1" spc="-25">
                <a:solidFill>
                  <a:srgbClr val="FFFFFF"/>
                </a:solidFill>
                <a:latin typeface="FedEx Sans Cd"/>
                <a:cs typeface="FedEx Sans Cd"/>
              </a:rPr>
              <a:t>USD</a:t>
            </a:r>
            <a:endParaRPr sz="900">
              <a:latin typeface="FedEx Sans Cd"/>
              <a:cs typeface="FedEx Sans Cd"/>
            </a:endParaRPr>
          </a:p>
        </p:txBody>
      </p:sp>
      <p:sp>
        <p:nvSpPr>
          <p:cNvPr id="225" name="object 225"/>
          <p:cNvSpPr txBox="1"/>
          <p:nvPr/>
        </p:nvSpPr>
        <p:spPr>
          <a:xfrm>
            <a:off x="861941" y="3492021"/>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1</a:t>
            </a:r>
            <a:endParaRPr sz="900">
              <a:latin typeface="FedEx Sans Cd"/>
              <a:cs typeface="FedEx Sans Cd"/>
            </a:endParaRPr>
          </a:p>
        </p:txBody>
      </p:sp>
      <p:sp>
        <p:nvSpPr>
          <p:cNvPr id="226" name="object 226"/>
          <p:cNvSpPr txBox="1"/>
          <p:nvPr/>
        </p:nvSpPr>
        <p:spPr>
          <a:xfrm>
            <a:off x="1285880" y="3492021"/>
            <a:ext cx="132143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Women’s</a:t>
            </a:r>
            <a:r>
              <a:rPr sz="900" spc="-5">
                <a:latin typeface="FedEx Sans Cd"/>
                <a:cs typeface="FedEx Sans Cd"/>
              </a:rPr>
              <a:t> </a:t>
            </a:r>
            <a:r>
              <a:rPr sz="900">
                <a:latin typeface="FedEx Sans Cd"/>
                <a:cs typeface="FedEx Sans Cd"/>
              </a:rPr>
              <a:t>100% </a:t>
            </a:r>
            <a:r>
              <a:rPr sz="900" spc="-10">
                <a:latin typeface="FedEx Sans Cd"/>
                <a:cs typeface="FedEx Sans Cd"/>
              </a:rPr>
              <a:t>Cotton</a:t>
            </a:r>
            <a:r>
              <a:rPr sz="900">
                <a:latin typeface="FedEx Sans Cd"/>
                <a:cs typeface="FedEx Sans Cd"/>
              </a:rPr>
              <a:t> </a:t>
            </a:r>
            <a:r>
              <a:rPr sz="900" spc="-30">
                <a:latin typeface="FedEx Sans Cd"/>
                <a:cs typeface="FedEx Sans Cd"/>
              </a:rPr>
              <a:t>T-</a:t>
            </a:r>
            <a:r>
              <a:rPr sz="900" spc="-10">
                <a:latin typeface="FedEx Sans Cd"/>
                <a:cs typeface="FedEx Sans Cd"/>
              </a:rPr>
              <a:t>Shirt</a:t>
            </a:r>
            <a:endParaRPr sz="900">
              <a:latin typeface="FedEx Sans Cd"/>
              <a:cs typeface="FedEx Sans Cd"/>
            </a:endParaRPr>
          </a:p>
        </p:txBody>
      </p:sp>
      <p:sp>
        <p:nvSpPr>
          <p:cNvPr id="227" name="object 227"/>
          <p:cNvSpPr txBox="1"/>
          <p:nvPr/>
        </p:nvSpPr>
        <p:spPr>
          <a:xfrm>
            <a:off x="2910654" y="3492021"/>
            <a:ext cx="35750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621142</a:t>
            </a:r>
            <a:endParaRPr sz="900">
              <a:latin typeface="FedEx Sans Cd"/>
              <a:cs typeface="FedEx Sans Cd"/>
            </a:endParaRPr>
          </a:p>
        </p:txBody>
      </p:sp>
      <p:sp>
        <p:nvSpPr>
          <p:cNvPr id="228" name="object 228"/>
          <p:cNvSpPr txBox="1"/>
          <p:nvPr/>
        </p:nvSpPr>
        <p:spPr>
          <a:xfrm>
            <a:off x="3574051" y="3492021"/>
            <a:ext cx="146685" cy="162560"/>
          </a:xfrm>
          <a:prstGeom prst="rect">
            <a:avLst/>
          </a:prstGeom>
        </p:spPr>
        <p:txBody>
          <a:bodyPr vert="horz" wrap="square" lIns="0" tIns="12700" rIns="0" bIns="0" rtlCol="0">
            <a:spAutoFit/>
          </a:bodyPr>
          <a:lstStyle/>
          <a:p>
            <a:pPr marL="12700">
              <a:lnSpc>
                <a:spcPct val="100000"/>
              </a:lnSpc>
              <a:spcBef>
                <a:spcPts val="100"/>
              </a:spcBef>
            </a:pPr>
            <a:r>
              <a:rPr sz="900" spc="-25">
                <a:latin typeface="FedEx Sans Cd"/>
                <a:cs typeface="FedEx Sans Cd"/>
              </a:rPr>
              <a:t>US</a:t>
            </a:r>
            <a:endParaRPr sz="900">
              <a:latin typeface="FedEx Sans Cd"/>
              <a:cs typeface="FedEx Sans Cd"/>
            </a:endParaRPr>
          </a:p>
        </p:txBody>
      </p:sp>
      <p:sp>
        <p:nvSpPr>
          <p:cNvPr id="229" name="object 229"/>
          <p:cNvSpPr txBox="1"/>
          <p:nvPr/>
        </p:nvSpPr>
        <p:spPr>
          <a:xfrm>
            <a:off x="4092745" y="3492021"/>
            <a:ext cx="243204" cy="162560"/>
          </a:xfrm>
          <a:prstGeom prst="rect">
            <a:avLst/>
          </a:prstGeom>
        </p:spPr>
        <p:txBody>
          <a:bodyPr vert="horz" wrap="square" lIns="0" tIns="12700" rIns="0" bIns="0" rtlCol="0">
            <a:spAutoFit/>
          </a:bodyPr>
          <a:lstStyle/>
          <a:p>
            <a:pPr marL="12700">
              <a:lnSpc>
                <a:spcPct val="100000"/>
              </a:lnSpc>
              <a:spcBef>
                <a:spcPts val="100"/>
              </a:spcBef>
            </a:pPr>
            <a:r>
              <a:rPr sz="900" spc="-20">
                <a:latin typeface="FedEx Sans Cd"/>
                <a:cs typeface="FedEx Sans Cd"/>
              </a:rPr>
              <a:t>Navy</a:t>
            </a:r>
            <a:endParaRPr sz="900">
              <a:latin typeface="FedEx Sans Cd"/>
              <a:cs typeface="FedEx Sans Cd"/>
            </a:endParaRPr>
          </a:p>
        </p:txBody>
      </p:sp>
      <p:sp>
        <p:nvSpPr>
          <p:cNvPr id="230" name="object 230"/>
          <p:cNvSpPr txBox="1"/>
          <p:nvPr/>
        </p:nvSpPr>
        <p:spPr>
          <a:xfrm>
            <a:off x="4654529" y="3492021"/>
            <a:ext cx="271780"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Large</a:t>
            </a:r>
            <a:endParaRPr sz="900">
              <a:latin typeface="FedEx Sans Cd"/>
              <a:cs typeface="FedEx Sans Cd"/>
            </a:endParaRPr>
          </a:p>
        </p:txBody>
      </p:sp>
      <p:sp>
        <p:nvSpPr>
          <p:cNvPr id="231" name="object 231"/>
          <p:cNvSpPr txBox="1"/>
          <p:nvPr/>
        </p:nvSpPr>
        <p:spPr>
          <a:xfrm>
            <a:off x="5205684" y="3492021"/>
            <a:ext cx="35750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123456</a:t>
            </a:r>
            <a:endParaRPr sz="900">
              <a:latin typeface="FedEx Sans Cd"/>
              <a:cs typeface="FedEx Sans Cd"/>
            </a:endParaRPr>
          </a:p>
        </p:txBody>
      </p:sp>
      <p:sp>
        <p:nvSpPr>
          <p:cNvPr id="232" name="object 232"/>
          <p:cNvSpPr txBox="1"/>
          <p:nvPr/>
        </p:nvSpPr>
        <p:spPr>
          <a:xfrm>
            <a:off x="5954692" y="3492021"/>
            <a:ext cx="47942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SH123456</a:t>
            </a:r>
            <a:endParaRPr sz="900">
              <a:latin typeface="FedEx Sans Cd"/>
              <a:cs typeface="FedEx Sans Cd"/>
            </a:endParaRPr>
          </a:p>
        </p:txBody>
      </p:sp>
      <p:sp>
        <p:nvSpPr>
          <p:cNvPr id="233" name="object 233"/>
          <p:cNvSpPr txBox="1"/>
          <p:nvPr/>
        </p:nvSpPr>
        <p:spPr>
          <a:xfrm>
            <a:off x="6851718" y="3492021"/>
            <a:ext cx="701675" cy="162560"/>
          </a:xfrm>
          <a:prstGeom prst="rect">
            <a:avLst/>
          </a:prstGeom>
        </p:spPr>
        <p:txBody>
          <a:bodyPr vert="horz" wrap="square" lIns="0" tIns="12700" rIns="0" bIns="0" rtlCol="0">
            <a:spAutoFit/>
          </a:bodyPr>
          <a:lstStyle/>
          <a:p>
            <a:pPr marL="12700">
              <a:lnSpc>
                <a:spcPct val="100000"/>
              </a:lnSpc>
              <a:spcBef>
                <a:spcPts val="100"/>
              </a:spcBef>
            </a:pPr>
            <a:r>
              <a:rPr sz="900">
                <a:latin typeface="FedEx Sans Cd"/>
                <a:cs typeface="FedEx Sans Cd"/>
              </a:rPr>
              <a:t>GTIN</a:t>
            </a:r>
            <a:r>
              <a:rPr sz="900" spc="-40">
                <a:latin typeface="FedEx Sans Cd"/>
                <a:cs typeface="FedEx Sans Cd"/>
              </a:rPr>
              <a:t> </a:t>
            </a:r>
            <a:r>
              <a:rPr sz="900" spc="-10">
                <a:latin typeface="FedEx Sans Cd"/>
                <a:cs typeface="FedEx Sans Cd"/>
              </a:rPr>
              <a:t>00000006</a:t>
            </a:r>
            <a:endParaRPr sz="900">
              <a:latin typeface="FedEx Sans Cd"/>
              <a:cs typeface="FedEx Sans Cd"/>
            </a:endParaRPr>
          </a:p>
        </p:txBody>
      </p:sp>
      <p:sp>
        <p:nvSpPr>
          <p:cNvPr id="234" name="object 234"/>
          <p:cNvSpPr txBox="1"/>
          <p:nvPr/>
        </p:nvSpPr>
        <p:spPr>
          <a:xfrm>
            <a:off x="7918022" y="3492021"/>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1</a:t>
            </a:r>
            <a:endParaRPr sz="900">
              <a:latin typeface="FedEx Sans Cd"/>
              <a:cs typeface="FedEx Sans Cd"/>
            </a:endParaRPr>
          </a:p>
        </p:txBody>
      </p:sp>
      <p:sp>
        <p:nvSpPr>
          <p:cNvPr id="235" name="object 235"/>
          <p:cNvSpPr txBox="1"/>
          <p:nvPr/>
        </p:nvSpPr>
        <p:spPr>
          <a:xfrm>
            <a:off x="8457976" y="3492021"/>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5</a:t>
            </a:r>
            <a:endParaRPr sz="900">
              <a:latin typeface="FedEx Sans Cd"/>
              <a:cs typeface="FedEx Sans Cd"/>
            </a:endParaRPr>
          </a:p>
        </p:txBody>
      </p:sp>
      <p:sp>
        <p:nvSpPr>
          <p:cNvPr id="236" name="object 236"/>
          <p:cNvSpPr txBox="1"/>
          <p:nvPr/>
        </p:nvSpPr>
        <p:spPr>
          <a:xfrm>
            <a:off x="9033933" y="3492021"/>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5</a:t>
            </a:r>
            <a:endParaRPr sz="900">
              <a:latin typeface="FedEx Sans Cd"/>
              <a:cs typeface="FedEx Sans Cd"/>
            </a:endParaRPr>
          </a:p>
        </p:txBody>
      </p:sp>
      <p:sp>
        <p:nvSpPr>
          <p:cNvPr id="237" name="object 237"/>
          <p:cNvSpPr txBox="1"/>
          <p:nvPr/>
        </p:nvSpPr>
        <p:spPr>
          <a:xfrm>
            <a:off x="861941" y="3711477"/>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2</a:t>
            </a:r>
            <a:endParaRPr sz="900">
              <a:latin typeface="FedEx Sans Cd"/>
              <a:cs typeface="FedEx Sans Cd"/>
            </a:endParaRPr>
          </a:p>
        </p:txBody>
      </p:sp>
      <p:sp>
        <p:nvSpPr>
          <p:cNvPr id="238" name="object 238"/>
          <p:cNvSpPr txBox="1"/>
          <p:nvPr/>
        </p:nvSpPr>
        <p:spPr>
          <a:xfrm>
            <a:off x="1285880" y="3711477"/>
            <a:ext cx="132143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Women’s</a:t>
            </a:r>
            <a:r>
              <a:rPr sz="900" spc="-5">
                <a:latin typeface="FedEx Sans Cd"/>
                <a:cs typeface="FedEx Sans Cd"/>
              </a:rPr>
              <a:t> </a:t>
            </a:r>
            <a:r>
              <a:rPr sz="900">
                <a:latin typeface="FedEx Sans Cd"/>
                <a:cs typeface="FedEx Sans Cd"/>
              </a:rPr>
              <a:t>100% </a:t>
            </a:r>
            <a:r>
              <a:rPr sz="900" spc="-10">
                <a:latin typeface="FedEx Sans Cd"/>
                <a:cs typeface="FedEx Sans Cd"/>
              </a:rPr>
              <a:t>Cotton</a:t>
            </a:r>
            <a:r>
              <a:rPr sz="900">
                <a:latin typeface="FedEx Sans Cd"/>
                <a:cs typeface="FedEx Sans Cd"/>
              </a:rPr>
              <a:t> </a:t>
            </a:r>
            <a:r>
              <a:rPr sz="900" spc="-30">
                <a:latin typeface="FedEx Sans Cd"/>
                <a:cs typeface="FedEx Sans Cd"/>
              </a:rPr>
              <a:t>T-</a:t>
            </a:r>
            <a:r>
              <a:rPr sz="900" spc="-10">
                <a:latin typeface="FedEx Sans Cd"/>
                <a:cs typeface="FedEx Sans Cd"/>
              </a:rPr>
              <a:t>Shirt</a:t>
            </a:r>
            <a:endParaRPr sz="900">
              <a:latin typeface="FedEx Sans Cd"/>
              <a:cs typeface="FedEx Sans Cd"/>
            </a:endParaRPr>
          </a:p>
        </p:txBody>
      </p:sp>
      <p:sp>
        <p:nvSpPr>
          <p:cNvPr id="239" name="object 239"/>
          <p:cNvSpPr txBox="1"/>
          <p:nvPr/>
        </p:nvSpPr>
        <p:spPr>
          <a:xfrm>
            <a:off x="2910654" y="3711477"/>
            <a:ext cx="35750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621142</a:t>
            </a:r>
            <a:endParaRPr sz="900">
              <a:latin typeface="FedEx Sans Cd"/>
              <a:cs typeface="FedEx Sans Cd"/>
            </a:endParaRPr>
          </a:p>
        </p:txBody>
      </p:sp>
      <p:sp>
        <p:nvSpPr>
          <p:cNvPr id="240" name="object 240"/>
          <p:cNvSpPr txBox="1"/>
          <p:nvPr/>
        </p:nvSpPr>
        <p:spPr>
          <a:xfrm>
            <a:off x="3574051" y="3711477"/>
            <a:ext cx="146685" cy="162560"/>
          </a:xfrm>
          <a:prstGeom prst="rect">
            <a:avLst/>
          </a:prstGeom>
        </p:spPr>
        <p:txBody>
          <a:bodyPr vert="horz" wrap="square" lIns="0" tIns="12700" rIns="0" bIns="0" rtlCol="0">
            <a:spAutoFit/>
          </a:bodyPr>
          <a:lstStyle/>
          <a:p>
            <a:pPr marL="12700">
              <a:lnSpc>
                <a:spcPct val="100000"/>
              </a:lnSpc>
              <a:spcBef>
                <a:spcPts val="100"/>
              </a:spcBef>
            </a:pPr>
            <a:r>
              <a:rPr sz="900" spc="-25">
                <a:latin typeface="FedEx Sans Cd"/>
                <a:cs typeface="FedEx Sans Cd"/>
              </a:rPr>
              <a:t>US</a:t>
            </a:r>
            <a:endParaRPr sz="900">
              <a:latin typeface="FedEx Sans Cd"/>
              <a:cs typeface="FedEx Sans Cd"/>
            </a:endParaRPr>
          </a:p>
        </p:txBody>
      </p:sp>
      <p:sp>
        <p:nvSpPr>
          <p:cNvPr id="241" name="object 241"/>
          <p:cNvSpPr txBox="1"/>
          <p:nvPr/>
        </p:nvSpPr>
        <p:spPr>
          <a:xfrm>
            <a:off x="4092745" y="3711477"/>
            <a:ext cx="243204" cy="162560"/>
          </a:xfrm>
          <a:prstGeom prst="rect">
            <a:avLst/>
          </a:prstGeom>
        </p:spPr>
        <p:txBody>
          <a:bodyPr vert="horz" wrap="square" lIns="0" tIns="12700" rIns="0" bIns="0" rtlCol="0">
            <a:spAutoFit/>
          </a:bodyPr>
          <a:lstStyle/>
          <a:p>
            <a:pPr marL="12700">
              <a:lnSpc>
                <a:spcPct val="100000"/>
              </a:lnSpc>
              <a:spcBef>
                <a:spcPts val="100"/>
              </a:spcBef>
            </a:pPr>
            <a:r>
              <a:rPr sz="900" spc="-20">
                <a:latin typeface="FedEx Sans Cd"/>
                <a:cs typeface="FedEx Sans Cd"/>
              </a:rPr>
              <a:t>Navy</a:t>
            </a:r>
            <a:endParaRPr sz="900">
              <a:latin typeface="FedEx Sans Cd"/>
              <a:cs typeface="FedEx Sans Cd"/>
            </a:endParaRPr>
          </a:p>
        </p:txBody>
      </p:sp>
      <p:sp>
        <p:nvSpPr>
          <p:cNvPr id="242" name="object 242"/>
          <p:cNvSpPr txBox="1"/>
          <p:nvPr/>
        </p:nvSpPr>
        <p:spPr>
          <a:xfrm>
            <a:off x="4603094" y="3711477"/>
            <a:ext cx="374650"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Medium</a:t>
            </a:r>
            <a:endParaRPr sz="900">
              <a:latin typeface="FedEx Sans Cd"/>
              <a:cs typeface="FedEx Sans Cd"/>
            </a:endParaRPr>
          </a:p>
        </p:txBody>
      </p:sp>
      <p:sp>
        <p:nvSpPr>
          <p:cNvPr id="243" name="object 243"/>
          <p:cNvSpPr txBox="1"/>
          <p:nvPr/>
        </p:nvSpPr>
        <p:spPr>
          <a:xfrm>
            <a:off x="5205569" y="3711477"/>
            <a:ext cx="35750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123457</a:t>
            </a:r>
            <a:endParaRPr sz="900">
              <a:latin typeface="FedEx Sans Cd"/>
              <a:cs typeface="FedEx Sans Cd"/>
            </a:endParaRPr>
          </a:p>
        </p:txBody>
      </p:sp>
      <p:sp>
        <p:nvSpPr>
          <p:cNvPr id="244" name="object 244"/>
          <p:cNvSpPr txBox="1"/>
          <p:nvPr/>
        </p:nvSpPr>
        <p:spPr>
          <a:xfrm>
            <a:off x="5954578" y="3711477"/>
            <a:ext cx="47942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SH123457</a:t>
            </a:r>
            <a:endParaRPr sz="900">
              <a:latin typeface="FedEx Sans Cd"/>
              <a:cs typeface="FedEx Sans Cd"/>
            </a:endParaRPr>
          </a:p>
        </p:txBody>
      </p:sp>
      <p:sp>
        <p:nvSpPr>
          <p:cNvPr id="245" name="object 245"/>
          <p:cNvSpPr txBox="1"/>
          <p:nvPr/>
        </p:nvSpPr>
        <p:spPr>
          <a:xfrm>
            <a:off x="6851604" y="3711477"/>
            <a:ext cx="701675" cy="162560"/>
          </a:xfrm>
          <a:prstGeom prst="rect">
            <a:avLst/>
          </a:prstGeom>
        </p:spPr>
        <p:txBody>
          <a:bodyPr vert="horz" wrap="square" lIns="0" tIns="12700" rIns="0" bIns="0" rtlCol="0">
            <a:spAutoFit/>
          </a:bodyPr>
          <a:lstStyle/>
          <a:p>
            <a:pPr marL="12700">
              <a:lnSpc>
                <a:spcPct val="100000"/>
              </a:lnSpc>
              <a:spcBef>
                <a:spcPts val="100"/>
              </a:spcBef>
            </a:pPr>
            <a:r>
              <a:rPr sz="900">
                <a:latin typeface="FedEx Sans Cd"/>
                <a:cs typeface="FedEx Sans Cd"/>
              </a:rPr>
              <a:t>GTIN</a:t>
            </a:r>
            <a:r>
              <a:rPr sz="900" spc="-40">
                <a:latin typeface="FedEx Sans Cd"/>
                <a:cs typeface="FedEx Sans Cd"/>
              </a:rPr>
              <a:t> </a:t>
            </a:r>
            <a:r>
              <a:rPr sz="900" spc="-10">
                <a:latin typeface="FedEx Sans Cd"/>
                <a:cs typeface="FedEx Sans Cd"/>
              </a:rPr>
              <a:t>00000007</a:t>
            </a:r>
            <a:endParaRPr sz="900">
              <a:latin typeface="FedEx Sans Cd"/>
              <a:cs typeface="FedEx Sans Cd"/>
            </a:endParaRPr>
          </a:p>
        </p:txBody>
      </p:sp>
      <p:sp>
        <p:nvSpPr>
          <p:cNvPr id="246" name="object 246"/>
          <p:cNvSpPr txBox="1"/>
          <p:nvPr/>
        </p:nvSpPr>
        <p:spPr>
          <a:xfrm>
            <a:off x="7890248" y="3711477"/>
            <a:ext cx="136525" cy="162560"/>
          </a:xfrm>
          <a:prstGeom prst="rect">
            <a:avLst/>
          </a:prstGeom>
        </p:spPr>
        <p:txBody>
          <a:bodyPr vert="horz" wrap="square" lIns="0" tIns="12700" rIns="0" bIns="0" rtlCol="0">
            <a:spAutoFit/>
          </a:bodyPr>
          <a:lstStyle/>
          <a:p>
            <a:pPr marL="12700">
              <a:lnSpc>
                <a:spcPct val="100000"/>
              </a:lnSpc>
              <a:spcBef>
                <a:spcPts val="100"/>
              </a:spcBef>
            </a:pPr>
            <a:r>
              <a:rPr sz="900" spc="-25">
                <a:latin typeface="FedEx Sans Cd"/>
                <a:cs typeface="FedEx Sans Cd"/>
              </a:rPr>
              <a:t>10</a:t>
            </a:r>
            <a:endParaRPr sz="900">
              <a:latin typeface="FedEx Sans Cd"/>
              <a:cs typeface="FedEx Sans Cd"/>
            </a:endParaRPr>
          </a:p>
        </p:txBody>
      </p:sp>
      <p:sp>
        <p:nvSpPr>
          <p:cNvPr id="247" name="object 247"/>
          <p:cNvSpPr txBox="1"/>
          <p:nvPr/>
        </p:nvSpPr>
        <p:spPr>
          <a:xfrm>
            <a:off x="8457862" y="3711477"/>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5</a:t>
            </a:r>
            <a:endParaRPr sz="900">
              <a:latin typeface="FedEx Sans Cd"/>
              <a:cs typeface="FedEx Sans Cd"/>
            </a:endParaRPr>
          </a:p>
        </p:txBody>
      </p:sp>
      <p:sp>
        <p:nvSpPr>
          <p:cNvPr id="248" name="object 248"/>
          <p:cNvSpPr txBox="1"/>
          <p:nvPr/>
        </p:nvSpPr>
        <p:spPr>
          <a:xfrm>
            <a:off x="9006159" y="3711477"/>
            <a:ext cx="136525" cy="162560"/>
          </a:xfrm>
          <a:prstGeom prst="rect">
            <a:avLst/>
          </a:prstGeom>
        </p:spPr>
        <p:txBody>
          <a:bodyPr vert="horz" wrap="square" lIns="0" tIns="12700" rIns="0" bIns="0" rtlCol="0">
            <a:spAutoFit/>
          </a:bodyPr>
          <a:lstStyle/>
          <a:p>
            <a:pPr marL="12700">
              <a:lnSpc>
                <a:spcPct val="100000"/>
              </a:lnSpc>
              <a:spcBef>
                <a:spcPts val="100"/>
              </a:spcBef>
            </a:pPr>
            <a:r>
              <a:rPr sz="900" spc="-25">
                <a:latin typeface="FedEx Sans Cd"/>
                <a:cs typeface="FedEx Sans Cd"/>
              </a:rPr>
              <a:t>50</a:t>
            </a:r>
            <a:endParaRPr sz="900">
              <a:latin typeface="FedEx Sans Cd"/>
              <a:cs typeface="FedEx Sans Cd"/>
            </a:endParaRPr>
          </a:p>
        </p:txBody>
      </p:sp>
      <p:sp>
        <p:nvSpPr>
          <p:cNvPr id="249" name="object 249"/>
          <p:cNvSpPr txBox="1"/>
          <p:nvPr/>
        </p:nvSpPr>
        <p:spPr>
          <a:xfrm>
            <a:off x="861827" y="3931048"/>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3</a:t>
            </a:r>
            <a:endParaRPr sz="900">
              <a:latin typeface="FedEx Sans Cd"/>
              <a:cs typeface="FedEx Sans Cd"/>
            </a:endParaRPr>
          </a:p>
        </p:txBody>
      </p:sp>
      <p:sp>
        <p:nvSpPr>
          <p:cNvPr id="250" name="object 250"/>
          <p:cNvSpPr txBox="1"/>
          <p:nvPr/>
        </p:nvSpPr>
        <p:spPr>
          <a:xfrm>
            <a:off x="1285765" y="3931048"/>
            <a:ext cx="132143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Women’s</a:t>
            </a:r>
            <a:r>
              <a:rPr sz="900" spc="-5">
                <a:latin typeface="FedEx Sans Cd"/>
                <a:cs typeface="FedEx Sans Cd"/>
              </a:rPr>
              <a:t> </a:t>
            </a:r>
            <a:r>
              <a:rPr sz="900">
                <a:latin typeface="FedEx Sans Cd"/>
                <a:cs typeface="FedEx Sans Cd"/>
              </a:rPr>
              <a:t>100% </a:t>
            </a:r>
            <a:r>
              <a:rPr sz="900" spc="-10">
                <a:latin typeface="FedEx Sans Cd"/>
                <a:cs typeface="FedEx Sans Cd"/>
              </a:rPr>
              <a:t>Cotton</a:t>
            </a:r>
            <a:r>
              <a:rPr sz="900">
                <a:latin typeface="FedEx Sans Cd"/>
                <a:cs typeface="FedEx Sans Cd"/>
              </a:rPr>
              <a:t> </a:t>
            </a:r>
            <a:r>
              <a:rPr sz="900" spc="-30">
                <a:latin typeface="FedEx Sans Cd"/>
                <a:cs typeface="FedEx Sans Cd"/>
              </a:rPr>
              <a:t>T-</a:t>
            </a:r>
            <a:r>
              <a:rPr sz="900" spc="-10">
                <a:latin typeface="FedEx Sans Cd"/>
                <a:cs typeface="FedEx Sans Cd"/>
              </a:rPr>
              <a:t>Shirt</a:t>
            </a:r>
            <a:endParaRPr sz="900">
              <a:latin typeface="FedEx Sans Cd"/>
              <a:cs typeface="FedEx Sans Cd"/>
            </a:endParaRPr>
          </a:p>
        </p:txBody>
      </p:sp>
      <p:sp>
        <p:nvSpPr>
          <p:cNvPr id="251" name="object 251"/>
          <p:cNvSpPr txBox="1"/>
          <p:nvPr/>
        </p:nvSpPr>
        <p:spPr>
          <a:xfrm>
            <a:off x="2910540" y="3931048"/>
            <a:ext cx="35750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621142</a:t>
            </a:r>
            <a:endParaRPr sz="900">
              <a:latin typeface="FedEx Sans Cd"/>
              <a:cs typeface="FedEx Sans Cd"/>
            </a:endParaRPr>
          </a:p>
        </p:txBody>
      </p:sp>
      <p:sp>
        <p:nvSpPr>
          <p:cNvPr id="252" name="object 252"/>
          <p:cNvSpPr txBox="1"/>
          <p:nvPr/>
        </p:nvSpPr>
        <p:spPr>
          <a:xfrm>
            <a:off x="3573937" y="3931048"/>
            <a:ext cx="146685" cy="162560"/>
          </a:xfrm>
          <a:prstGeom prst="rect">
            <a:avLst/>
          </a:prstGeom>
        </p:spPr>
        <p:txBody>
          <a:bodyPr vert="horz" wrap="square" lIns="0" tIns="12700" rIns="0" bIns="0" rtlCol="0">
            <a:spAutoFit/>
          </a:bodyPr>
          <a:lstStyle/>
          <a:p>
            <a:pPr marL="12700">
              <a:lnSpc>
                <a:spcPct val="100000"/>
              </a:lnSpc>
              <a:spcBef>
                <a:spcPts val="100"/>
              </a:spcBef>
            </a:pPr>
            <a:r>
              <a:rPr sz="900" spc="-25">
                <a:latin typeface="FedEx Sans Cd"/>
                <a:cs typeface="FedEx Sans Cd"/>
              </a:rPr>
              <a:t>US</a:t>
            </a:r>
            <a:endParaRPr sz="900">
              <a:latin typeface="FedEx Sans Cd"/>
              <a:cs typeface="FedEx Sans Cd"/>
            </a:endParaRPr>
          </a:p>
        </p:txBody>
      </p:sp>
      <p:sp>
        <p:nvSpPr>
          <p:cNvPr id="253" name="object 253"/>
          <p:cNvSpPr txBox="1"/>
          <p:nvPr/>
        </p:nvSpPr>
        <p:spPr>
          <a:xfrm>
            <a:off x="4073199" y="3931048"/>
            <a:ext cx="281940"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White</a:t>
            </a:r>
            <a:endParaRPr sz="900">
              <a:latin typeface="FedEx Sans Cd"/>
              <a:cs typeface="FedEx Sans Cd"/>
            </a:endParaRPr>
          </a:p>
        </p:txBody>
      </p:sp>
      <p:sp>
        <p:nvSpPr>
          <p:cNvPr id="254" name="object 254"/>
          <p:cNvSpPr txBox="1"/>
          <p:nvPr/>
        </p:nvSpPr>
        <p:spPr>
          <a:xfrm>
            <a:off x="4654301" y="3931048"/>
            <a:ext cx="271780"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Large</a:t>
            </a:r>
            <a:endParaRPr sz="900">
              <a:latin typeface="FedEx Sans Cd"/>
              <a:cs typeface="FedEx Sans Cd"/>
            </a:endParaRPr>
          </a:p>
        </p:txBody>
      </p:sp>
      <p:sp>
        <p:nvSpPr>
          <p:cNvPr id="255" name="object 255"/>
          <p:cNvSpPr txBox="1"/>
          <p:nvPr/>
        </p:nvSpPr>
        <p:spPr>
          <a:xfrm>
            <a:off x="5205455" y="3931048"/>
            <a:ext cx="35750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123458</a:t>
            </a:r>
            <a:endParaRPr sz="900">
              <a:latin typeface="FedEx Sans Cd"/>
              <a:cs typeface="FedEx Sans Cd"/>
            </a:endParaRPr>
          </a:p>
        </p:txBody>
      </p:sp>
      <p:sp>
        <p:nvSpPr>
          <p:cNvPr id="256" name="object 256"/>
          <p:cNvSpPr txBox="1"/>
          <p:nvPr/>
        </p:nvSpPr>
        <p:spPr>
          <a:xfrm>
            <a:off x="5954463" y="3931048"/>
            <a:ext cx="47942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SH123458</a:t>
            </a:r>
            <a:endParaRPr sz="900">
              <a:latin typeface="FedEx Sans Cd"/>
              <a:cs typeface="FedEx Sans Cd"/>
            </a:endParaRPr>
          </a:p>
        </p:txBody>
      </p:sp>
      <p:sp>
        <p:nvSpPr>
          <p:cNvPr id="257" name="object 257"/>
          <p:cNvSpPr txBox="1"/>
          <p:nvPr/>
        </p:nvSpPr>
        <p:spPr>
          <a:xfrm>
            <a:off x="6809770" y="3931048"/>
            <a:ext cx="784860" cy="162560"/>
          </a:xfrm>
          <a:prstGeom prst="rect">
            <a:avLst/>
          </a:prstGeom>
        </p:spPr>
        <p:txBody>
          <a:bodyPr vert="horz" wrap="square" lIns="0" tIns="12700" rIns="0" bIns="0" rtlCol="0">
            <a:spAutoFit/>
          </a:bodyPr>
          <a:lstStyle/>
          <a:p>
            <a:pPr marL="12700">
              <a:lnSpc>
                <a:spcPct val="100000"/>
              </a:lnSpc>
              <a:spcBef>
                <a:spcPts val="100"/>
              </a:spcBef>
            </a:pPr>
            <a:r>
              <a:rPr sz="900">
                <a:latin typeface="FedEx Sans Cd"/>
                <a:cs typeface="FedEx Sans Cd"/>
              </a:rPr>
              <a:t>EAN </a:t>
            </a:r>
            <a:r>
              <a:rPr sz="900" spc="-10">
                <a:latin typeface="FedEx Sans Cd"/>
                <a:cs typeface="FedEx Sans Cd"/>
              </a:rPr>
              <a:t>1200000008</a:t>
            </a:r>
            <a:endParaRPr sz="900">
              <a:latin typeface="FedEx Sans Cd"/>
              <a:cs typeface="FedEx Sans Cd"/>
            </a:endParaRPr>
          </a:p>
        </p:txBody>
      </p:sp>
      <p:sp>
        <p:nvSpPr>
          <p:cNvPr id="258" name="object 258"/>
          <p:cNvSpPr txBox="1"/>
          <p:nvPr/>
        </p:nvSpPr>
        <p:spPr>
          <a:xfrm>
            <a:off x="7917795" y="3931048"/>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1</a:t>
            </a:r>
            <a:endParaRPr sz="900">
              <a:latin typeface="FedEx Sans Cd"/>
              <a:cs typeface="FedEx Sans Cd"/>
            </a:endParaRPr>
          </a:p>
        </p:txBody>
      </p:sp>
      <p:sp>
        <p:nvSpPr>
          <p:cNvPr id="259" name="object 259"/>
          <p:cNvSpPr txBox="1"/>
          <p:nvPr/>
        </p:nvSpPr>
        <p:spPr>
          <a:xfrm>
            <a:off x="8457748" y="3931048"/>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5</a:t>
            </a:r>
            <a:endParaRPr sz="900">
              <a:latin typeface="FedEx Sans Cd"/>
              <a:cs typeface="FedEx Sans Cd"/>
            </a:endParaRPr>
          </a:p>
        </p:txBody>
      </p:sp>
      <p:sp>
        <p:nvSpPr>
          <p:cNvPr id="260" name="object 260"/>
          <p:cNvSpPr txBox="1"/>
          <p:nvPr/>
        </p:nvSpPr>
        <p:spPr>
          <a:xfrm>
            <a:off x="9033705" y="3931048"/>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5</a:t>
            </a:r>
            <a:endParaRPr sz="900">
              <a:latin typeface="FedEx Sans Cd"/>
              <a:cs typeface="FedEx Sans Cd"/>
            </a:endParaRPr>
          </a:p>
        </p:txBody>
      </p:sp>
      <p:sp>
        <p:nvSpPr>
          <p:cNvPr id="261" name="object 261"/>
          <p:cNvSpPr txBox="1"/>
          <p:nvPr/>
        </p:nvSpPr>
        <p:spPr>
          <a:xfrm>
            <a:off x="861712" y="4150504"/>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4</a:t>
            </a:r>
            <a:endParaRPr sz="900">
              <a:latin typeface="FedEx Sans Cd"/>
              <a:cs typeface="FedEx Sans Cd"/>
            </a:endParaRPr>
          </a:p>
        </p:txBody>
      </p:sp>
      <p:sp>
        <p:nvSpPr>
          <p:cNvPr id="262" name="object 262"/>
          <p:cNvSpPr txBox="1"/>
          <p:nvPr/>
        </p:nvSpPr>
        <p:spPr>
          <a:xfrm>
            <a:off x="1285651" y="4150504"/>
            <a:ext cx="132143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Women’s</a:t>
            </a:r>
            <a:r>
              <a:rPr sz="900" spc="-5">
                <a:latin typeface="FedEx Sans Cd"/>
                <a:cs typeface="FedEx Sans Cd"/>
              </a:rPr>
              <a:t> </a:t>
            </a:r>
            <a:r>
              <a:rPr sz="900">
                <a:latin typeface="FedEx Sans Cd"/>
                <a:cs typeface="FedEx Sans Cd"/>
              </a:rPr>
              <a:t>100% </a:t>
            </a:r>
            <a:r>
              <a:rPr sz="900" spc="-10">
                <a:latin typeface="FedEx Sans Cd"/>
                <a:cs typeface="FedEx Sans Cd"/>
              </a:rPr>
              <a:t>Cotton</a:t>
            </a:r>
            <a:r>
              <a:rPr sz="900">
                <a:latin typeface="FedEx Sans Cd"/>
                <a:cs typeface="FedEx Sans Cd"/>
              </a:rPr>
              <a:t> </a:t>
            </a:r>
            <a:r>
              <a:rPr sz="900" spc="-30">
                <a:latin typeface="FedEx Sans Cd"/>
                <a:cs typeface="FedEx Sans Cd"/>
              </a:rPr>
              <a:t>T-</a:t>
            </a:r>
            <a:r>
              <a:rPr sz="900" spc="-10">
                <a:latin typeface="FedEx Sans Cd"/>
                <a:cs typeface="FedEx Sans Cd"/>
              </a:rPr>
              <a:t>Shirt</a:t>
            </a:r>
            <a:endParaRPr sz="900">
              <a:latin typeface="FedEx Sans Cd"/>
              <a:cs typeface="FedEx Sans Cd"/>
            </a:endParaRPr>
          </a:p>
        </p:txBody>
      </p:sp>
      <p:sp>
        <p:nvSpPr>
          <p:cNvPr id="263" name="object 263"/>
          <p:cNvSpPr txBox="1"/>
          <p:nvPr/>
        </p:nvSpPr>
        <p:spPr>
          <a:xfrm>
            <a:off x="2910426" y="4150504"/>
            <a:ext cx="35750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621142</a:t>
            </a:r>
            <a:endParaRPr sz="900">
              <a:latin typeface="FedEx Sans Cd"/>
              <a:cs typeface="FedEx Sans Cd"/>
            </a:endParaRPr>
          </a:p>
        </p:txBody>
      </p:sp>
      <p:sp>
        <p:nvSpPr>
          <p:cNvPr id="264" name="object 264"/>
          <p:cNvSpPr txBox="1"/>
          <p:nvPr/>
        </p:nvSpPr>
        <p:spPr>
          <a:xfrm>
            <a:off x="3573823" y="4150504"/>
            <a:ext cx="146685" cy="162560"/>
          </a:xfrm>
          <a:prstGeom prst="rect">
            <a:avLst/>
          </a:prstGeom>
        </p:spPr>
        <p:txBody>
          <a:bodyPr vert="horz" wrap="square" lIns="0" tIns="12700" rIns="0" bIns="0" rtlCol="0">
            <a:spAutoFit/>
          </a:bodyPr>
          <a:lstStyle/>
          <a:p>
            <a:pPr marL="12700">
              <a:lnSpc>
                <a:spcPct val="100000"/>
              </a:lnSpc>
              <a:spcBef>
                <a:spcPts val="100"/>
              </a:spcBef>
            </a:pPr>
            <a:r>
              <a:rPr sz="900" spc="-25">
                <a:latin typeface="FedEx Sans Cd"/>
                <a:cs typeface="FedEx Sans Cd"/>
              </a:rPr>
              <a:t>US</a:t>
            </a:r>
            <a:endParaRPr sz="900">
              <a:latin typeface="FedEx Sans Cd"/>
              <a:cs typeface="FedEx Sans Cd"/>
            </a:endParaRPr>
          </a:p>
        </p:txBody>
      </p:sp>
      <p:sp>
        <p:nvSpPr>
          <p:cNvPr id="265" name="object 265"/>
          <p:cNvSpPr txBox="1"/>
          <p:nvPr/>
        </p:nvSpPr>
        <p:spPr>
          <a:xfrm>
            <a:off x="4073085" y="4150504"/>
            <a:ext cx="281940"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White</a:t>
            </a:r>
            <a:endParaRPr sz="900">
              <a:latin typeface="FedEx Sans Cd"/>
              <a:cs typeface="FedEx Sans Cd"/>
            </a:endParaRPr>
          </a:p>
        </p:txBody>
      </p:sp>
      <p:sp>
        <p:nvSpPr>
          <p:cNvPr id="266" name="object 266"/>
          <p:cNvSpPr txBox="1"/>
          <p:nvPr/>
        </p:nvSpPr>
        <p:spPr>
          <a:xfrm>
            <a:off x="4602865" y="4150504"/>
            <a:ext cx="374650"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Medium</a:t>
            </a:r>
            <a:endParaRPr sz="900">
              <a:latin typeface="FedEx Sans Cd"/>
              <a:cs typeface="FedEx Sans Cd"/>
            </a:endParaRPr>
          </a:p>
        </p:txBody>
      </p:sp>
      <p:sp>
        <p:nvSpPr>
          <p:cNvPr id="267" name="object 267"/>
          <p:cNvSpPr txBox="1"/>
          <p:nvPr/>
        </p:nvSpPr>
        <p:spPr>
          <a:xfrm>
            <a:off x="5205341" y="4150504"/>
            <a:ext cx="35750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123459</a:t>
            </a:r>
            <a:endParaRPr sz="900">
              <a:latin typeface="FedEx Sans Cd"/>
              <a:cs typeface="FedEx Sans Cd"/>
            </a:endParaRPr>
          </a:p>
        </p:txBody>
      </p:sp>
      <p:sp>
        <p:nvSpPr>
          <p:cNvPr id="268" name="object 268"/>
          <p:cNvSpPr txBox="1"/>
          <p:nvPr/>
        </p:nvSpPr>
        <p:spPr>
          <a:xfrm>
            <a:off x="5954349" y="4150504"/>
            <a:ext cx="47942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SH123459</a:t>
            </a:r>
            <a:endParaRPr sz="900">
              <a:latin typeface="FedEx Sans Cd"/>
              <a:cs typeface="FedEx Sans Cd"/>
            </a:endParaRPr>
          </a:p>
        </p:txBody>
      </p:sp>
      <p:sp>
        <p:nvSpPr>
          <p:cNvPr id="269" name="object 269"/>
          <p:cNvSpPr txBox="1"/>
          <p:nvPr/>
        </p:nvSpPr>
        <p:spPr>
          <a:xfrm>
            <a:off x="6864977" y="4150504"/>
            <a:ext cx="674370" cy="162560"/>
          </a:xfrm>
          <a:prstGeom prst="rect">
            <a:avLst/>
          </a:prstGeom>
        </p:spPr>
        <p:txBody>
          <a:bodyPr vert="horz" wrap="square" lIns="0" tIns="12700" rIns="0" bIns="0" rtlCol="0">
            <a:spAutoFit/>
          </a:bodyPr>
          <a:lstStyle/>
          <a:p>
            <a:pPr marL="12700">
              <a:lnSpc>
                <a:spcPct val="100000"/>
              </a:lnSpc>
              <a:spcBef>
                <a:spcPts val="100"/>
              </a:spcBef>
            </a:pPr>
            <a:r>
              <a:rPr sz="900">
                <a:latin typeface="FedEx Sans Cd"/>
                <a:cs typeface="FedEx Sans Cd"/>
              </a:rPr>
              <a:t>EAN </a:t>
            </a:r>
            <a:r>
              <a:rPr sz="900" spc="-10">
                <a:latin typeface="FedEx Sans Cd"/>
                <a:cs typeface="FedEx Sans Cd"/>
              </a:rPr>
              <a:t>00000009</a:t>
            </a:r>
            <a:endParaRPr sz="900">
              <a:latin typeface="FedEx Sans Cd"/>
              <a:cs typeface="FedEx Sans Cd"/>
            </a:endParaRPr>
          </a:p>
        </p:txBody>
      </p:sp>
      <p:sp>
        <p:nvSpPr>
          <p:cNvPr id="270" name="object 270"/>
          <p:cNvSpPr txBox="1"/>
          <p:nvPr/>
        </p:nvSpPr>
        <p:spPr>
          <a:xfrm>
            <a:off x="7917680" y="4150504"/>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1</a:t>
            </a:r>
            <a:endParaRPr sz="900">
              <a:latin typeface="FedEx Sans Cd"/>
              <a:cs typeface="FedEx Sans Cd"/>
            </a:endParaRPr>
          </a:p>
        </p:txBody>
      </p:sp>
      <p:sp>
        <p:nvSpPr>
          <p:cNvPr id="271" name="object 271"/>
          <p:cNvSpPr txBox="1"/>
          <p:nvPr/>
        </p:nvSpPr>
        <p:spPr>
          <a:xfrm>
            <a:off x="8457633" y="4150504"/>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5</a:t>
            </a:r>
            <a:endParaRPr sz="900">
              <a:latin typeface="FedEx Sans Cd"/>
              <a:cs typeface="FedEx Sans Cd"/>
            </a:endParaRPr>
          </a:p>
        </p:txBody>
      </p:sp>
      <p:sp>
        <p:nvSpPr>
          <p:cNvPr id="272" name="object 272"/>
          <p:cNvSpPr txBox="1"/>
          <p:nvPr/>
        </p:nvSpPr>
        <p:spPr>
          <a:xfrm>
            <a:off x="9033591" y="4150504"/>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5</a:t>
            </a:r>
            <a:endParaRPr sz="900">
              <a:latin typeface="FedEx Sans Cd"/>
              <a:cs typeface="FedEx Sans Cd"/>
            </a:endParaRPr>
          </a:p>
        </p:txBody>
      </p:sp>
      <p:sp>
        <p:nvSpPr>
          <p:cNvPr id="273" name="object 273"/>
          <p:cNvSpPr txBox="1"/>
          <p:nvPr/>
        </p:nvSpPr>
        <p:spPr>
          <a:xfrm>
            <a:off x="861598" y="4369960"/>
            <a:ext cx="1916430" cy="162560"/>
          </a:xfrm>
          <a:prstGeom prst="rect">
            <a:avLst/>
          </a:prstGeom>
        </p:spPr>
        <p:txBody>
          <a:bodyPr vert="horz" wrap="square" lIns="0" tIns="12700" rIns="0" bIns="0" rtlCol="0">
            <a:spAutoFit/>
          </a:bodyPr>
          <a:lstStyle/>
          <a:p>
            <a:pPr marL="12700">
              <a:lnSpc>
                <a:spcPct val="100000"/>
              </a:lnSpc>
              <a:spcBef>
                <a:spcPts val="100"/>
              </a:spcBef>
              <a:tabLst>
                <a:tab pos="263525" algn="l"/>
              </a:tabLst>
            </a:pPr>
            <a:r>
              <a:rPr sz="900" spc="-50">
                <a:latin typeface="FedEx Sans Cd"/>
                <a:cs typeface="FedEx Sans Cd"/>
              </a:rPr>
              <a:t>5</a:t>
            </a:r>
            <a:r>
              <a:rPr sz="900">
                <a:latin typeface="FedEx Sans Cd"/>
                <a:cs typeface="FedEx Sans Cd"/>
              </a:rPr>
              <a:t>	</a:t>
            </a:r>
            <a:r>
              <a:rPr sz="900" spc="-25">
                <a:latin typeface="FedEx Sans Cd"/>
                <a:cs typeface="FedEx Sans Cd"/>
              </a:rPr>
              <a:t>Women’s</a:t>
            </a:r>
            <a:r>
              <a:rPr sz="900" spc="5">
                <a:latin typeface="FedEx Sans Cd"/>
                <a:cs typeface="FedEx Sans Cd"/>
              </a:rPr>
              <a:t> </a:t>
            </a:r>
            <a:r>
              <a:rPr sz="900" spc="-20">
                <a:latin typeface="FedEx Sans Cd"/>
                <a:cs typeface="FedEx Sans Cd"/>
              </a:rPr>
              <a:t>100%</a:t>
            </a:r>
            <a:r>
              <a:rPr sz="900" spc="5">
                <a:latin typeface="FedEx Sans Cd"/>
                <a:cs typeface="FedEx Sans Cd"/>
              </a:rPr>
              <a:t> </a:t>
            </a:r>
            <a:r>
              <a:rPr sz="900" spc="-10">
                <a:latin typeface="FedEx Sans Cd"/>
                <a:cs typeface="FedEx Sans Cd"/>
              </a:rPr>
              <a:t>Man</a:t>
            </a:r>
            <a:r>
              <a:rPr sz="900" spc="5">
                <a:latin typeface="FedEx Sans Cd"/>
                <a:cs typeface="FedEx Sans Cd"/>
              </a:rPr>
              <a:t> </a:t>
            </a:r>
            <a:r>
              <a:rPr sz="900" spc="-20">
                <a:latin typeface="FedEx Sans Cd"/>
                <a:cs typeface="FedEx Sans Cd"/>
              </a:rPr>
              <a:t>Made</a:t>
            </a:r>
            <a:r>
              <a:rPr sz="900" spc="5">
                <a:latin typeface="FedEx Sans Cd"/>
                <a:cs typeface="FedEx Sans Cd"/>
              </a:rPr>
              <a:t> </a:t>
            </a:r>
            <a:r>
              <a:rPr sz="900" spc="-20">
                <a:latin typeface="FedEx Sans Cd"/>
                <a:cs typeface="FedEx Sans Cd"/>
              </a:rPr>
              <a:t>Fibre</a:t>
            </a:r>
            <a:r>
              <a:rPr sz="900" spc="5">
                <a:latin typeface="FedEx Sans Cd"/>
                <a:cs typeface="FedEx Sans Cd"/>
              </a:rPr>
              <a:t> </a:t>
            </a:r>
            <a:r>
              <a:rPr sz="900" spc="-40">
                <a:latin typeface="FedEx Sans Cd"/>
                <a:cs typeface="FedEx Sans Cd"/>
              </a:rPr>
              <a:t>T-</a:t>
            </a:r>
            <a:r>
              <a:rPr sz="900" spc="-10">
                <a:latin typeface="FedEx Sans Cd"/>
                <a:cs typeface="FedEx Sans Cd"/>
              </a:rPr>
              <a:t>Shirt</a:t>
            </a:r>
            <a:endParaRPr sz="900">
              <a:latin typeface="FedEx Sans Cd"/>
              <a:cs typeface="FedEx Sans Cd"/>
            </a:endParaRPr>
          </a:p>
        </p:txBody>
      </p:sp>
      <p:sp>
        <p:nvSpPr>
          <p:cNvPr id="274" name="object 274"/>
          <p:cNvSpPr txBox="1"/>
          <p:nvPr/>
        </p:nvSpPr>
        <p:spPr>
          <a:xfrm>
            <a:off x="2910311" y="4369960"/>
            <a:ext cx="35750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621143</a:t>
            </a:r>
            <a:endParaRPr sz="900">
              <a:latin typeface="FedEx Sans Cd"/>
              <a:cs typeface="FedEx Sans Cd"/>
            </a:endParaRPr>
          </a:p>
        </p:txBody>
      </p:sp>
      <p:sp>
        <p:nvSpPr>
          <p:cNvPr id="275" name="object 275"/>
          <p:cNvSpPr txBox="1"/>
          <p:nvPr/>
        </p:nvSpPr>
        <p:spPr>
          <a:xfrm>
            <a:off x="3573708" y="4369960"/>
            <a:ext cx="146685" cy="162560"/>
          </a:xfrm>
          <a:prstGeom prst="rect">
            <a:avLst/>
          </a:prstGeom>
        </p:spPr>
        <p:txBody>
          <a:bodyPr vert="horz" wrap="square" lIns="0" tIns="12700" rIns="0" bIns="0" rtlCol="0">
            <a:spAutoFit/>
          </a:bodyPr>
          <a:lstStyle/>
          <a:p>
            <a:pPr marL="12700">
              <a:lnSpc>
                <a:spcPct val="100000"/>
              </a:lnSpc>
              <a:spcBef>
                <a:spcPts val="100"/>
              </a:spcBef>
            </a:pPr>
            <a:r>
              <a:rPr sz="900" spc="-25">
                <a:latin typeface="FedEx Sans Cd"/>
                <a:cs typeface="FedEx Sans Cd"/>
              </a:rPr>
              <a:t>US</a:t>
            </a:r>
            <a:endParaRPr sz="900">
              <a:latin typeface="FedEx Sans Cd"/>
              <a:cs typeface="FedEx Sans Cd"/>
            </a:endParaRPr>
          </a:p>
        </p:txBody>
      </p:sp>
      <p:sp>
        <p:nvSpPr>
          <p:cNvPr id="276" name="object 276"/>
          <p:cNvSpPr txBox="1"/>
          <p:nvPr/>
        </p:nvSpPr>
        <p:spPr>
          <a:xfrm>
            <a:off x="4117891" y="4369960"/>
            <a:ext cx="192405" cy="162560"/>
          </a:xfrm>
          <a:prstGeom prst="rect">
            <a:avLst/>
          </a:prstGeom>
        </p:spPr>
        <p:txBody>
          <a:bodyPr vert="horz" wrap="square" lIns="0" tIns="12700" rIns="0" bIns="0" rtlCol="0">
            <a:spAutoFit/>
          </a:bodyPr>
          <a:lstStyle/>
          <a:p>
            <a:pPr marL="12700">
              <a:lnSpc>
                <a:spcPct val="100000"/>
              </a:lnSpc>
              <a:spcBef>
                <a:spcPts val="100"/>
              </a:spcBef>
            </a:pPr>
            <a:r>
              <a:rPr sz="900" spc="-25">
                <a:latin typeface="FedEx Sans Cd"/>
                <a:cs typeface="FedEx Sans Cd"/>
              </a:rPr>
              <a:t>Red</a:t>
            </a:r>
            <a:endParaRPr sz="900">
              <a:latin typeface="FedEx Sans Cd"/>
              <a:cs typeface="FedEx Sans Cd"/>
            </a:endParaRPr>
          </a:p>
        </p:txBody>
      </p:sp>
      <p:sp>
        <p:nvSpPr>
          <p:cNvPr id="277" name="object 277"/>
          <p:cNvSpPr txBox="1"/>
          <p:nvPr/>
        </p:nvSpPr>
        <p:spPr>
          <a:xfrm>
            <a:off x="4660015" y="4369960"/>
            <a:ext cx="260350"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Small</a:t>
            </a:r>
            <a:endParaRPr sz="900">
              <a:latin typeface="FedEx Sans Cd"/>
              <a:cs typeface="FedEx Sans Cd"/>
            </a:endParaRPr>
          </a:p>
        </p:txBody>
      </p:sp>
      <p:sp>
        <p:nvSpPr>
          <p:cNvPr id="278" name="object 278"/>
          <p:cNvSpPr txBox="1"/>
          <p:nvPr/>
        </p:nvSpPr>
        <p:spPr>
          <a:xfrm>
            <a:off x="5205227" y="4369960"/>
            <a:ext cx="35750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123450</a:t>
            </a:r>
            <a:endParaRPr sz="900">
              <a:latin typeface="FedEx Sans Cd"/>
              <a:cs typeface="FedEx Sans Cd"/>
            </a:endParaRPr>
          </a:p>
        </p:txBody>
      </p:sp>
      <p:sp>
        <p:nvSpPr>
          <p:cNvPr id="279" name="object 279"/>
          <p:cNvSpPr txBox="1"/>
          <p:nvPr/>
        </p:nvSpPr>
        <p:spPr>
          <a:xfrm>
            <a:off x="5954235" y="4369960"/>
            <a:ext cx="47942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SH123450</a:t>
            </a:r>
            <a:endParaRPr sz="900">
              <a:latin typeface="FedEx Sans Cd"/>
              <a:cs typeface="FedEx Sans Cd"/>
            </a:endParaRPr>
          </a:p>
        </p:txBody>
      </p:sp>
      <p:sp>
        <p:nvSpPr>
          <p:cNvPr id="280" name="object 280"/>
          <p:cNvSpPr txBox="1"/>
          <p:nvPr/>
        </p:nvSpPr>
        <p:spPr>
          <a:xfrm>
            <a:off x="7118608" y="4369960"/>
            <a:ext cx="167005" cy="162560"/>
          </a:xfrm>
          <a:prstGeom prst="rect">
            <a:avLst/>
          </a:prstGeom>
        </p:spPr>
        <p:txBody>
          <a:bodyPr vert="horz" wrap="square" lIns="0" tIns="12700" rIns="0" bIns="0" rtlCol="0">
            <a:spAutoFit/>
          </a:bodyPr>
          <a:lstStyle/>
          <a:p>
            <a:pPr marL="12700">
              <a:lnSpc>
                <a:spcPct val="100000"/>
              </a:lnSpc>
              <a:spcBef>
                <a:spcPts val="100"/>
              </a:spcBef>
            </a:pPr>
            <a:r>
              <a:rPr sz="900" spc="-25">
                <a:latin typeface="FedEx Sans Cd"/>
                <a:cs typeface="FedEx Sans Cd"/>
              </a:rPr>
              <a:t>NO</a:t>
            </a:r>
            <a:endParaRPr sz="900">
              <a:latin typeface="FedEx Sans Cd"/>
              <a:cs typeface="FedEx Sans Cd"/>
            </a:endParaRPr>
          </a:p>
        </p:txBody>
      </p:sp>
      <p:sp>
        <p:nvSpPr>
          <p:cNvPr id="281" name="object 281"/>
          <p:cNvSpPr txBox="1"/>
          <p:nvPr/>
        </p:nvSpPr>
        <p:spPr>
          <a:xfrm>
            <a:off x="7917451" y="4369960"/>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1</a:t>
            </a:r>
            <a:endParaRPr sz="900">
              <a:latin typeface="FedEx Sans Cd"/>
              <a:cs typeface="FedEx Sans Cd"/>
            </a:endParaRPr>
          </a:p>
        </p:txBody>
      </p:sp>
      <p:sp>
        <p:nvSpPr>
          <p:cNvPr id="282" name="object 282"/>
          <p:cNvSpPr txBox="1"/>
          <p:nvPr/>
        </p:nvSpPr>
        <p:spPr>
          <a:xfrm>
            <a:off x="8457404" y="4369960"/>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5</a:t>
            </a:r>
            <a:endParaRPr sz="900">
              <a:latin typeface="FedEx Sans Cd"/>
              <a:cs typeface="FedEx Sans Cd"/>
            </a:endParaRPr>
          </a:p>
        </p:txBody>
      </p:sp>
      <p:sp>
        <p:nvSpPr>
          <p:cNvPr id="283" name="object 283"/>
          <p:cNvSpPr txBox="1"/>
          <p:nvPr/>
        </p:nvSpPr>
        <p:spPr>
          <a:xfrm>
            <a:off x="9033362" y="4369960"/>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5</a:t>
            </a:r>
            <a:endParaRPr sz="900">
              <a:latin typeface="FedEx Sans Cd"/>
              <a:cs typeface="FedEx Sans Cd"/>
            </a:endParaRPr>
          </a:p>
        </p:txBody>
      </p:sp>
      <p:sp>
        <p:nvSpPr>
          <p:cNvPr id="284" name="object 284"/>
          <p:cNvSpPr txBox="1"/>
          <p:nvPr/>
        </p:nvSpPr>
        <p:spPr>
          <a:xfrm>
            <a:off x="861369" y="4589530"/>
            <a:ext cx="1916430" cy="162560"/>
          </a:xfrm>
          <a:prstGeom prst="rect">
            <a:avLst/>
          </a:prstGeom>
        </p:spPr>
        <p:txBody>
          <a:bodyPr vert="horz" wrap="square" lIns="0" tIns="12700" rIns="0" bIns="0" rtlCol="0">
            <a:spAutoFit/>
          </a:bodyPr>
          <a:lstStyle/>
          <a:p>
            <a:pPr marL="12700">
              <a:lnSpc>
                <a:spcPct val="100000"/>
              </a:lnSpc>
              <a:spcBef>
                <a:spcPts val="100"/>
              </a:spcBef>
              <a:tabLst>
                <a:tab pos="263525" algn="l"/>
              </a:tabLst>
            </a:pPr>
            <a:r>
              <a:rPr sz="900" spc="-50">
                <a:latin typeface="FedEx Sans Cd"/>
                <a:cs typeface="FedEx Sans Cd"/>
              </a:rPr>
              <a:t>6</a:t>
            </a:r>
            <a:r>
              <a:rPr sz="900">
                <a:latin typeface="FedEx Sans Cd"/>
                <a:cs typeface="FedEx Sans Cd"/>
              </a:rPr>
              <a:t>	</a:t>
            </a:r>
            <a:r>
              <a:rPr sz="900" spc="-25">
                <a:latin typeface="FedEx Sans Cd"/>
                <a:cs typeface="FedEx Sans Cd"/>
              </a:rPr>
              <a:t>Women’s</a:t>
            </a:r>
            <a:r>
              <a:rPr sz="900" spc="5">
                <a:latin typeface="FedEx Sans Cd"/>
                <a:cs typeface="FedEx Sans Cd"/>
              </a:rPr>
              <a:t> </a:t>
            </a:r>
            <a:r>
              <a:rPr sz="900" spc="-20">
                <a:latin typeface="FedEx Sans Cd"/>
                <a:cs typeface="FedEx Sans Cd"/>
              </a:rPr>
              <a:t>100%</a:t>
            </a:r>
            <a:r>
              <a:rPr sz="900" spc="5">
                <a:latin typeface="FedEx Sans Cd"/>
                <a:cs typeface="FedEx Sans Cd"/>
              </a:rPr>
              <a:t> </a:t>
            </a:r>
            <a:r>
              <a:rPr sz="900" spc="-10">
                <a:latin typeface="FedEx Sans Cd"/>
                <a:cs typeface="FedEx Sans Cd"/>
              </a:rPr>
              <a:t>Man</a:t>
            </a:r>
            <a:r>
              <a:rPr sz="900" spc="5">
                <a:latin typeface="FedEx Sans Cd"/>
                <a:cs typeface="FedEx Sans Cd"/>
              </a:rPr>
              <a:t> </a:t>
            </a:r>
            <a:r>
              <a:rPr sz="900" spc="-20">
                <a:latin typeface="FedEx Sans Cd"/>
                <a:cs typeface="FedEx Sans Cd"/>
              </a:rPr>
              <a:t>Made</a:t>
            </a:r>
            <a:r>
              <a:rPr sz="900" spc="5">
                <a:latin typeface="FedEx Sans Cd"/>
                <a:cs typeface="FedEx Sans Cd"/>
              </a:rPr>
              <a:t> </a:t>
            </a:r>
            <a:r>
              <a:rPr sz="900" spc="-20">
                <a:latin typeface="FedEx Sans Cd"/>
                <a:cs typeface="FedEx Sans Cd"/>
              </a:rPr>
              <a:t>Fibre</a:t>
            </a:r>
            <a:r>
              <a:rPr sz="900" spc="5">
                <a:latin typeface="FedEx Sans Cd"/>
                <a:cs typeface="FedEx Sans Cd"/>
              </a:rPr>
              <a:t> </a:t>
            </a:r>
            <a:r>
              <a:rPr sz="900" spc="-40">
                <a:latin typeface="FedEx Sans Cd"/>
                <a:cs typeface="FedEx Sans Cd"/>
              </a:rPr>
              <a:t>T-</a:t>
            </a:r>
            <a:r>
              <a:rPr sz="900" spc="-10">
                <a:latin typeface="FedEx Sans Cd"/>
                <a:cs typeface="FedEx Sans Cd"/>
              </a:rPr>
              <a:t>Shirt</a:t>
            </a:r>
            <a:endParaRPr sz="900">
              <a:latin typeface="FedEx Sans Cd"/>
              <a:cs typeface="FedEx Sans Cd"/>
            </a:endParaRPr>
          </a:p>
        </p:txBody>
      </p:sp>
      <p:sp>
        <p:nvSpPr>
          <p:cNvPr id="285" name="object 285"/>
          <p:cNvSpPr txBox="1"/>
          <p:nvPr/>
        </p:nvSpPr>
        <p:spPr>
          <a:xfrm>
            <a:off x="2910083" y="4589530"/>
            <a:ext cx="35750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621143</a:t>
            </a:r>
            <a:endParaRPr sz="900">
              <a:latin typeface="FedEx Sans Cd"/>
              <a:cs typeface="FedEx Sans Cd"/>
            </a:endParaRPr>
          </a:p>
        </p:txBody>
      </p:sp>
      <p:sp>
        <p:nvSpPr>
          <p:cNvPr id="286" name="object 286"/>
          <p:cNvSpPr txBox="1"/>
          <p:nvPr/>
        </p:nvSpPr>
        <p:spPr>
          <a:xfrm>
            <a:off x="3573480" y="4589530"/>
            <a:ext cx="146685" cy="162560"/>
          </a:xfrm>
          <a:prstGeom prst="rect">
            <a:avLst/>
          </a:prstGeom>
        </p:spPr>
        <p:txBody>
          <a:bodyPr vert="horz" wrap="square" lIns="0" tIns="12700" rIns="0" bIns="0" rtlCol="0">
            <a:spAutoFit/>
          </a:bodyPr>
          <a:lstStyle/>
          <a:p>
            <a:pPr marL="12700">
              <a:lnSpc>
                <a:spcPct val="100000"/>
              </a:lnSpc>
              <a:spcBef>
                <a:spcPts val="100"/>
              </a:spcBef>
            </a:pPr>
            <a:r>
              <a:rPr sz="900" spc="-25">
                <a:latin typeface="FedEx Sans Cd"/>
                <a:cs typeface="FedEx Sans Cd"/>
              </a:rPr>
              <a:t>US</a:t>
            </a:r>
            <a:endParaRPr sz="900">
              <a:latin typeface="FedEx Sans Cd"/>
              <a:cs typeface="FedEx Sans Cd"/>
            </a:endParaRPr>
          </a:p>
        </p:txBody>
      </p:sp>
      <p:sp>
        <p:nvSpPr>
          <p:cNvPr id="287" name="object 287"/>
          <p:cNvSpPr txBox="1"/>
          <p:nvPr/>
        </p:nvSpPr>
        <p:spPr>
          <a:xfrm>
            <a:off x="4117662" y="4589530"/>
            <a:ext cx="192405" cy="162560"/>
          </a:xfrm>
          <a:prstGeom prst="rect">
            <a:avLst/>
          </a:prstGeom>
        </p:spPr>
        <p:txBody>
          <a:bodyPr vert="horz" wrap="square" lIns="0" tIns="12700" rIns="0" bIns="0" rtlCol="0">
            <a:spAutoFit/>
          </a:bodyPr>
          <a:lstStyle/>
          <a:p>
            <a:pPr marL="12700">
              <a:lnSpc>
                <a:spcPct val="100000"/>
              </a:lnSpc>
              <a:spcBef>
                <a:spcPts val="100"/>
              </a:spcBef>
            </a:pPr>
            <a:r>
              <a:rPr sz="900" spc="-25">
                <a:latin typeface="FedEx Sans Cd"/>
                <a:cs typeface="FedEx Sans Cd"/>
              </a:rPr>
              <a:t>Red</a:t>
            </a:r>
            <a:endParaRPr sz="900">
              <a:latin typeface="FedEx Sans Cd"/>
              <a:cs typeface="FedEx Sans Cd"/>
            </a:endParaRPr>
          </a:p>
        </p:txBody>
      </p:sp>
      <p:sp>
        <p:nvSpPr>
          <p:cNvPr id="288" name="object 288"/>
          <p:cNvSpPr txBox="1"/>
          <p:nvPr/>
        </p:nvSpPr>
        <p:spPr>
          <a:xfrm>
            <a:off x="4602523" y="4589530"/>
            <a:ext cx="374650"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Medium</a:t>
            </a:r>
            <a:endParaRPr sz="900">
              <a:latin typeface="FedEx Sans Cd"/>
              <a:cs typeface="FedEx Sans Cd"/>
            </a:endParaRPr>
          </a:p>
        </p:txBody>
      </p:sp>
      <p:sp>
        <p:nvSpPr>
          <p:cNvPr id="289" name="object 289"/>
          <p:cNvSpPr txBox="1"/>
          <p:nvPr/>
        </p:nvSpPr>
        <p:spPr>
          <a:xfrm>
            <a:off x="5204998" y="4589530"/>
            <a:ext cx="35750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123451</a:t>
            </a:r>
            <a:endParaRPr sz="900">
              <a:latin typeface="FedEx Sans Cd"/>
              <a:cs typeface="FedEx Sans Cd"/>
            </a:endParaRPr>
          </a:p>
        </p:txBody>
      </p:sp>
      <p:sp>
        <p:nvSpPr>
          <p:cNvPr id="290" name="object 290"/>
          <p:cNvSpPr txBox="1"/>
          <p:nvPr/>
        </p:nvSpPr>
        <p:spPr>
          <a:xfrm>
            <a:off x="5954006" y="4589530"/>
            <a:ext cx="479425" cy="162560"/>
          </a:xfrm>
          <a:prstGeom prst="rect">
            <a:avLst/>
          </a:prstGeom>
        </p:spPr>
        <p:txBody>
          <a:bodyPr vert="horz" wrap="square" lIns="0" tIns="12700" rIns="0" bIns="0" rtlCol="0">
            <a:spAutoFit/>
          </a:bodyPr>
          <a:lstStyle/>
          <a:p>
            <a:pPr marL="12700">
              <a:lnSpc>
                <a:spcPct val="100000"/>
              </a:lnSpc>
              <a:spcBef>
                <a:spcPts val="100"/>
              </a:spcBef>
            </a:pPr>
            <a:r>
              <a:rPr sz="900" spc="-10">
                <a:latin typeface="FedEx Sans Cd"/>
                <a:cs typeface="FedEx Sans Cd"/>
              </a:rPr>
              <a:t>SH123451</a:t>
            </a:r>
            <a:endParaRPr sz="900">
              <a:latin typeface="FedEx Sans Cd"/>
              <a:cs typeface="FedEx Sans Cd"/>
            </a:endParaRPr>
          </a:p>
        </p:txBody>
      </p:sp>
      <p:sp>
        <p:nvSpPr>
          <p:cNvPr id="291" name="object 291"/>
          <p:cNvSpPr txBox="1"/>
          <p:nvPr/>
        </p:nvSpPr>
        <p:spPr>
          <a:xfrm>
            <a:off x="7118380" y="4589530"/>
            <a:ext cx="167005" cy="162560"/>
          </a:xfrm>
          <a:prstGeom prst="rect">
            <a:avLst/>
          </a:prstGeom>
        </p:spPr>
        <p:txBody>
          <a:bodyPr vert="horz" wrap="square" lIns="0" tIns="12700" rIns="0" bIns="0" rtlCol="0">
            <a:spAutoFit/>
          </a:bodyPr>
          <a:lstStyle/>
          <a:p>
            <a:pPr marL="12700">
              <a:lnSpc>
                <a:spcPct val="100000"/>
              </a:lnSpc>
              <a:spcBef>
                <a:spcPts val="100"/>
              </a:spcBef>
            </a:pPr>
            <a:r>
              <a:rPr sz="900" spc="-25">
                <a:latin typeface="FedEx Sans Cd"/>
                <a:cs typeface="FedEx Sans Cd"/>
              </a:rPr>
              <a:t>NO</a:t>
            </a:r>
            <a:endParaRPr sz="900">
              <a:latin typeface="FedEx Sans Cd"/>
              <a:cs typeface="FedEx Sans Cd"/>
            </a:endParaRPr>
          </a:p>
        </p:txBody>
      </p:sp>
      <p:sp>
        <p:nvSpPr>
          <p:cNvPr id="292" name="object 292"/>
          <p:cNvSpPr txBox="1"/>
          <p:nvPr/>
        </p:nvSpPr>
        <p:spPr>
          <a:xfrm>
            <a:off x="7917222" y="4589530"/>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1</a:t>
            </a:r>
            <a:endParaRPr sz="900">
              <a:latin typeface="FedEx Sans Cd"/>
              <a:cs typeface="FedEx Sans Cd"/>
            </a:endParaRPr>
          </a:p>
        </p:txBody>
      </p:sp>
      <p:sp>
        <p:nvSpPr>
          <p:cNvPr id="293" name="object 293"/>
          <p:cNvSpPr txBox="1"/>
          <p:nvPr/>
        </p:nvSpPr>
        <p:spPr>
          <a:xfrm>
            <a:off x="8457176" y="4589530"/>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5</a:t>
            </a:r>
            <a:endParaRPr sz="900">
              <a:latin typeface="FedEx Sans Cd"/>
              <a:cs typeface="FedEx Sans Cd"/>
            </a:endParaRPr>
          </a:p>
        </p:txBody>
      </p:sp>
      <p:sp>
        <p:nvSpPr>
          <p:cNvPr id="294" name="object 294"/>
          <p:cNvSpPr txBox="1"/>
          <p:nvPr/>
        </p:nvSpPr>
        <p:spPr>
          <a:xfrm>
            <a:off x="9033133" y="4589530"/>
            <a:ext cx="81280" cy="162560"/>
          </a:xfrm>
          <a:prstGeom prst="rect">
            <a:avLst/>
          </a:prstGeom>
        </p:spPr>
        <p:txBody>
          <a:bodyPr vert="horz" wrap="square" lIns="0" tIns="12700" rIns="0" bIns="0" rtlCol="0">
            <a:spAutoFit/>
          </a:bodyPr>
          <a:lstStyle/>
          <a:p>
            <a:pPr marL="12700">
              <a:lnSpc>
                <a:spcPct val="100000"/>
              </a:lnSpc>
              <a:spcBef>
                <a:spcPts val="100"/>
              </a:spcBef>
            </a:pPr>
            <a:r>
              <a:rPr sz="900" spc="-50">
                <a:latin typeface="FedEx Sans Cd"/>
                <a:cs typeface="FedEx Sans Cd"/>
              </a:rPr>
              <a:t>5</a:t>
            </a:r>
            <a:endParaRPr sz="900">
              <a:latin typeface="FedEx Sans Cd"/>
              <a:cs typeface="FedEx Sans Cd"/>
            </a:endParaRPr>
          </a:p>
        </p:txBody>
      </p:sp>
      <p:sp>
        <p:nvSpPr>
          <p:cNvPr id="295" name="object 295"/>
          <p:cNvSpPr txBox="1"/>
          <p:nvPr/>
        </p:nvSpPr>
        <p:spPr>
          <a:xfrm>
            <a:off x="5167699" y="4808986"/>
            <a:ext cx="4642485" cy="2176814"/>
          </a:xfrm>
          <a:prstGeom prst="rect">
            <a:avLst/>
          </a:prstGeom>
        </p:spPr>
        <p:txBody>
          <a:bodyPr vert="horz" wrap="square" lIns="0" tIns="12700" rIns="0" bIns="0" rtlCol="0">
            <a:spAutoFit/>
          </a:bodyPr>
          <a:lstStyle/>
          <a:p>
            <a:pPr marR="498475" algn="r">
              <a:lnSpc>
                <a:spcPct val="100000"/>
              </a:lnSpc>
              <a:spcBef>
                <a:spcPts val="100"/>
              </a:spcBef>
              <a:tabLst>
                <a:tab pos="497205" algn="l"/>
              </a:tabLst>
            </a:pPr>
            <a:r>
              <a:rPr sz="900" b="1" spc="-10" dirty="0">
                <a:latin typeface="FedEx Sans Cd"/>
                <a:cs typeface="FedEx Sans Cd"/>
              </a:rPr>
              <a:t>TOTAL</a:t>
            </a:r>
            <a:r>
              <a:rPr sz="900" b="1" dirty="0">
                <a:latin typeface="FedEx Sans Cd"/>
                <a:cs typeface="FedEx Sans Cd"/>
              </a:rPr>
              <a:t>	75.00</a:t>
            </a:r>
            <a:r>
              <a:rPr sz="900" b="1" spc="-20" dirty="0">
                <a:latin typeface="FedEx Sans Cd"/>
                <a:cs typeface="FedEx Sans Cd"/>
              </a:rPr>
              <a:t> </a:t>
            </a:r>
            <a:r>
              <a:rPr sz="900" b="1" spc="-25" dirty="0">
                <a:latin typeface="FedEx Sans Cd"/>
                <a:cs typeface="FedEx Sans Cd"/>
              </a:rPr>
              <a:t>USD</a:t>
            </a:r>
            <a:endParaRPr sz="900" dirty="0">
              <a:latin typeface="FedEx Sans Cd"/>
              <a:cs typeface="FedEx Sans Cd"/>
            </a:endParaRPr>
          </a:p>
          <a:p>
            <a:pPr>
              <a:lnSpc>
                <a:spcPct val="100000"/>
              </a:lnSpc>
              <a:spcBef>
                <a:spcPts val="580"/>
              </a:spcBef>
            </a:pPr>
            <a:endParaRPr sz="900" dirty="0">
              <a:latin typeface="FedEx Sans Cd"/>
              <a:cs typeface="FedEx Sans Cd"/>
            </a:endParaRPr>
          </a:p>
          <a:p>
            <a:pPr marL="12700">
              <a:lnSpc>
                <a:spcPct val="100000"/>
              </a:lnSpc>
            </a:pPr>
            <a:r>
              <a:rPr sz="1000" b="1" spc="-10" dirty="0">
                <a:solidFill>
                  <a:srgbClr val="333333"/>
                </a:solidFill>
                <a:latin typeface="FedEx Sans"/>
                <a:cs typeface="FedEx Sans"/>
              </a:rPr>
              <a:t>Ideal/suggested way</a:t>
            </a:r>
            <a:r>
              <a:rPr sz="1000" b="1" spc="-5" dirty="0">
                <a:solidFill>
                  <a:srgbClr val="333333"/>
                </a:solidFill>
                <a:latin typeface="FedEx Sans"/>
                <a:cs typeface="FedEx Sans"/>
              </a:rPr>
              <a:t> </a:t>
            </a:r>
            <a:r>
              <a:rPr sz="1000" b="1" dirty="0">
                <a:solidFill>
                  <a:srgbClr val="333333"/>
                </a:solidFill>
                <a:latin typeface="FedEx Sans"/>
                <a:cs typeface="FedEx Sans"/>
              </a:rPr>
              <a:t>to</a:t>
            </a:r>
            <a:r>
              <a:rPr sz="1000" b="1" spc="-5" dirty="0">
                <a:solidFill>
                  <a:srgbClr val="333333"/>
                </a:solidFill>
                <a:latin typeface="FedEx Sans"/>
                <a:cs typeface="FedEx Sans"/>
              </a:rPr>
              <a:t> </a:t>
            </a:r>
            <a:r>
              <a:rPr sz="1000" b="1" dirty="0">
                <a:solidFill>
                  <a:srgbClr val="333333"/>
                </a:solidFill>
                <a:latin typeface="FedEx Sans"/>
                <a:cs typeface="FedEx Sans"/>
              </a:rPr>
              <a:t>write</a:t>
            </a:r>
            <a:r>
              <a:rPr sz="1000" b="1" spc="-5" dirty="0">
                <a:solidFill>
                  <a:srgbClr val="333333"/>
                </a:solidFill>
                <a:latin typeface="FedEx Sans"/>
                <a:cs typeface="FedEx Sans"/>
              </a:rPr>
              <a:t> </a:t>
            </a:r>
            <a:r>
              <a:rPr sz="1000" b="1" dirty="0">
                <a:solidFill>
                  <a:srgbClr val="333333"/>
                </a:solidFill>
                <a:latin typeface="FedEx Sans"/>
                <a:cs typeface="FedEx Sans"/>
              </a:rPr>
              <a:t>the</a:t>
            </a:r>
            <a:r>
              <a:rPr sz="1000" b="1" spc="-5" dirty="0">
                <a:solidFill>
                  <a:srgbClr val="333333"/>
                </a:solidFill>
                <a:latin typeface="FedEx Sans"/>
                <a:cs typeface="FedEx Sans"/>
              </a:rPr>
              <a:t> </a:t>
            </a:r>
            <a:r>
              <a:rPr sz="1000" b="1" spc="-10" dirty="0">
                <a:solidFill>
                  <a:srgbClr val="333333"/>
                </a:solidFill>
                <a:latin typeface="FedEx Sans"/>
                <a:cs typeface="FedEx Sans"/>
              </a:rPr>
              <a:t>description</a:t>
            </a:r>
            <a:r>
              <a:rPr sz="1000" b="1" spc="-5" dirty="0">
                <a:solidFill>
                  <a:srgbClr val="333333"/>
                </a:solidFill>
                <a:latin typeface="FedEx Sans"/>
                <a:cs typeface="FedEx Sans"/>
              </a:rPr>
              <a:t> </a:t>
            </a:r>
            <a:r>
              <a:rPr sz="1000" b="1" spc="-10" dirty="0">
                <a:solidFill>
                  <a:srgbClr val="333333"/>
                </a:solidFill>
                <a:latin typeface="FedEx Sans"/>
                <a:cs typeface="FedEx Sans"/>
              </a:rPr>
              <a:t>field:</a:t>
            </a:r>
            <a:endParaRPr sz="1000" dirty="0">
              <a:latin typeface="FedEx Sans"/>
              <a:cs typeface="FedEx Sans"/>
            </a:endParaRPr>
          </a:p>
          <a:p>
            <a:pPr marL="12700">
              <a:lnSpc>
                <a:spcPct val="100000"/>
              </a:lnSpc>
              <a:spcBef>
                <a:spcPts val="285"/>
              </a:spcBef>
            </a:pPr>
            <a:r>
              <a:rPr sz="1000" spc="-25" dirty="0">
                <a:solidFill>
                  <a:srgbClr val="333333"/>
                </a:solidFill>
                <a:latin typeface="FedEx Sans Cd"/>
                <a:cs typeface="FedEx Sans Cd"/>
              </a:rPr>
              <a:t>“Women’s</a:t>
            </a:r>
            <a:r>
              <a:rPr sz="1000" spc="-5" dirty="0">
                <a:solidFill>
                  <a:srgbClr val="333333"/>
                </a:solidFill>
                <a:latin typeface="FedEx Sans Cd"/>
                <a:cs typeface="FedEx Sans Cd"/>
              </a:rPr>
              <a:t> </a:t>
            </a:r>
            <a:r>
              <a:rPr sz="1000" spc="-10" dirty="0">
                <a:solidFill>
                  <a:srgbClr val="333333"/>
                </a:solidFill>
                <a:latin typeface="FedEx Sans Cd"/>
                <a:cs typeface="FedEx Sans Cd"/>
              </a:rPr>
              <a:t>clothes</a:t>
            </a:r>
            <a:r>
              <a:rPr sz="1000" spc="-5" dirty="0">
                <a:solidFill>
                  <a:srgbClr val="333333"/>
                </a:solidFill>
                <a:latin typeface="FedEx Sans Cd"/>
                <a:cs typeface="FedEx Sans Cd"/>
              </a:rPr>
              <a:t> </a:t>
            </a:r>
            <a:r>
              <a:rPr sz="1000" spc="-10" dirty="0">
                <a:solidFill>
                  <a:srgbClr val="333333"/>
                </a:solidFill>
                <a:latin typeface="FedEx Sans Cd"/>
                <a:cs typeface="FedEx Sans Cd"/>
              </a:rPr>
              <a:t>100%</a:t>
            </a:r>
            <a:r>
              <a:rPr sz="1000" spc="-5" dirty="0">
                <a:solidFill>
                  <a:srgbClr val="333333"/>
                </a:solidFill>
                <a:latin typeface="FedEx Sans Cd"/>
                <a:cs typeface="FedEx Sans Cd"/>
              </a:rPr>
              <a:t> </a:t>
            </a:r>
            <a:r>
              <a:rPr sz="1000" spc="-20" dirty="0">
                <a:solidFill>
                  <a:srgbClr val="333333"/>
                </a:solidFill>
                <a:latin typeface="FedEx Sans Cd"/>
                <a:cs typeface="FedEx Sans Cd"/>
              </a:rPr>
              <a:t>Cotton</a:t>
            </a:r>
            <a:r>
              <a:rPr sz="1000" spc="-5" dirty="0">
                <a:solidFill>
                  <a:srgbClr val="333333"/>
                </a:solidFill>
                <a:latin typeface="FedEx Sans Cd"/>
                <a:cs typeface="FedEx Sans Cd"/>
              </a:rPr>
              <a:t> </a:t>
            </a:r>
            <a:r>
              <a:rPr sz="1000" spc="-35" dirty="0">
                <a:solidFill>
                  <a:srgbClr val="333333"/>
                </a:solidFill>
                <a:latin typeface="FedEx Sans Cd"/>
                <a:cs typeface="FedEx Sans Cd"/>
              </a:rPr>
              <a:t>T-</a:t>
            </a:r>
            <a:r>
              <a:rPr sz="1000" spc="-10" dirty="0">
                <a:solidFill>
                  <a:srgbClr val="333333"/>
                </a:solidFill>
                <a:latin typeface="FedEx Sans Cd"/>
                <a:cs typeface="FedEx Sans Cd"/>
              </a:rPr>
              <a:t>Shirt</a:t>
            </a:r>
            <a:r>
              <a:rPr sz="1000" spc="-5" dirty="0">
                <a:solidFill>
                  <a:srgbClr val="333333"/>
                </a:solidFill>
                <a:latin typeface="FedEx Sans Cd"/>
                <a:cs typeface="FedEx Sans Cd"/>
              </a:rPr>
              <a:t> </a:t>
            </a:r>
            <a:r>
              <a:rPr sz="1000" spc="-10" dirty="0">
                <a:solidFill>
                  <a:srgbClr val="333333"/>
                </a:solidFill>
                <a:latin typeface="FedEx Sans Cd"/>
                <a:cs typeface="FedEx Sans Cd"/>
              </a:rPr>
              <a:t>Navy</a:t>
            </a:r>
            <a:r>
              <a:rPr sz="1000" spc="-5" dirty="0">
                <a:solidFill>
                  <a:srgbClr val="333333"/>
                </a:solidFill>
                <a:latin typeface="FedEx Sans Cd"/>
                <a:cs typeface="FedEx Sans Cd"/>
              </a:rPr>
              <a:t> </a:t>
            </a:r>
            <a:r>
              <a:rPr sz="1000" spc="-20" dirty="0">
                <a:solidFill>
                  <a:srgbClr val="333333"/>
                </a:solidFill>
                <a:latin typeface="FedEx Sans Cd"/>
                <a:cs typeface="FedEx Sans Cd"/>
              </a:rPr>
              <a:t>Large</a:t>
            </a:r>
            <a:r>
              <a:rPr sz="1000" spc="-5" dirty="0">
                <a:solidFill>
                  <a:srgbClr val="333333"/>
                </a:solidFill>
                <a:latin typeface="FedEx Sans Cd"/>
                <a:cs typeface="FedEx Sans Cd"/>
              </a:rPr>
              <a:t> </a:t>
            </a:r>
            <a:r>
              <a:rPr sz="1000" spc="-20" dirty="0">
                <a:solidFill>
                  <a:srgbClr val="333333"/>
                </a:solidFill>
                <a:latin typeface="FedEx Sans Cd"/>
                <a:cs typeface="FedEx Sans Cd"/>
              </a:rPr>
              <a:t>621142</a:t>
            </a:r>
            <a:r>
              <a:rPr sz="1000" spc="-5" dirty="0">
                <a:solidFill>
                  <a:srgbClr val="333333"/>
                </a:solidFill>
                <a:latin typeface="FedEx Sans Cd"/>
                <a:cs typeface="FedEx Sans Cd"/>
              </a:rPr>
              <a:t> </a:t>
            </a:r>
            <a:r>
              <a:rPr sz="1000" spc="-20" dirty="0">
                <a:solidFill>
                  <a:srgbClr val="333333"/>
                </a:solidFill>
                <a:latin typeface="FedEx Sans Cd"/>
                <a:cs typeface="FedEx Sans Cd"/>
              </a:rPr>
              <a:t>Merchant</a:t>
            </a:r>
            <a:r>
              <a:rPr sz="1000" spc="-5" dirty="0">
                <a:solidFill>
                  <a:srgbClr val="333333"/>
                </a:solidFill>
                <a:latin typeface="FedEx Sans Cd"/>
                <a:cs typeface="FedEx Sans Cd"/>
              </a:rPr>
              <a:t> </a:t>
            </a:r>
            <a:r>
              <a:rPr sz="1000" spc="-20" dirty="0">
                <a:solidFill>
                  <a:srgbClr val="333333"/>
                </a:solidFill>
                <a:latin typeface="FedEx Sans Cd"/>
                <a:cs typeface="FedEx Sans Cd"/>
              </a:rPr>
              <a:t>Product</a:t>
            </a:r>
            <a:r>
              <a:rPr sz="1000" spc="-5" dirty="0">
                <a:solidFill>
                  <a:srgbClr val="333333"/>
                </a:solidFill>
                <a:latin typeface="FedEx Sans Cd"/>
                <a:cs typeface="FedEx Sans Cd"/>
              </a:rPr>
              <a:t> </a:t>
            </a:r>
            <a:r>
              <a:rPr sz="1000" dirty="0">
                <a:solidFill>
                  <a:srgbClr val="333333"/>
                </a:solidFill>
                <a:latin typeface="FedEx Sans Cd"/>
                <a:cs typeface="FedEx Sans Cd"/>
              </a:rPr>
              <a:t>ID</a:t>
            </a:r>
            <a:r>
              <a:rPr sz="1000" spc="-5" dirty="0">
                <a:solidFill>
                  <a:srgbClr val="333333"/>
                </a:solidFill>
                <a:latin typeface="FedEx Sans Cd"/>
                <a:cs typeface="FedEx Sans Cd"/>
              </a:rPr>
              <a:t> </a:t>
            </a:r>
            <a:r>
              <a:rPr sz="1000" spc="-10" dirty="0">
                <a:solidFill>
                  <a:srgbClr val="333333"/>
                </a:solidFill>
                <a:latin typeface="FedEx Sans Cd"/>
                <a:cs typeface="FedEx Sans Cd"/>
              </a:rPr>
              <a:t>123456</a:t>
            </a:r>
            <a:endParaRPr sz="1000" dirty="0">
              <a:latin typeface="FedEx Sans Cd"/>
              <a:cs typeface="FedEx Sans Cd"/>
            </a:endParaRPr>
          </a:p>
          <a:p>
            <a:pPr marL="12700">
              <a:lnSpc>
                <a:spcPct val="100000"/>
              </a:lnSpc>
            </a:pPr>
            <a:r>
              <a:rPr sz="1000" spc="-25" dirty="0">
                <a:solidFill>
                  <a:srgbClr val="333333"/>
                </a:solidFill>
                <a:latin typeface="FedEx Sans Cd"/>
                <a:cs typeface="FedEx Sans Cd"/>
              </a:rPr>
              <a:t>Non-Standardi</a:t>
            </a:r>
            <a:r>
              <a:rPr lang="en-US" sz="1000" spc="-25" dirty="0">
                <a:solidFill>
                  <a:srgbClr val="333333"/>
                </a:solidFill>
                <a:latin typeface="FedEx Sans Cd"/>
                <a:cs typeface="FedEx Sans Cd"/>
              </a:rPr>
              <a:t>z</a:t>
            </a:r>
            <a:r>
              <a:rPr sz="1000" spc="-25" dirty="0">
                <a:solidFill>
                  <a:srgbClr val="333333"/>
                </a:solidFill>
                <a:latin typeface="FedEx Sans Cd"/>
                <a:cs typeface="FedEx Sans Cd"/>
              </a:rPr>
              <a:t>ed</a:t>
            </a:r>
            <a:r>
              <a:rPr sz="1000" spc="15" dirty="0">
                <a:solidFill>
                  <a:srgbClr val="333333"/>
                </a:solidFill>
                <a:latin typeface="FedEx Sans Cd"/>
                <a:cs typeface="FedEx Sans Cd"/>
              </a:rPr>
              <a:t> </a:t>
            </a:r>
            <a:r>
              <a:rPr sz="1000" spc="-25" dirty="0">
                <a:solidFill>
                  <a:srgbClr val="333333"/>
                </a:solidFill>
                <a:latin typeface="FedEx Sans Cd"/>
                <a:cs typeface="FedEx Sans Cd"/>
              </a:rPr>
              <a:t>Manufacturer</a:t>
            </a:r>
            <a:r>
              <a:rPr sz="1000" spc="15" dirty="0">
                <a:solidFill>
                  <a:srgbClr val="333333"/>
                </a:solidFill>
                <a:latin typeface="FedEx Sans Cd"/>
                <a:cs typeface="FedEx Sans Cd"/>
              </a:rPr>
              <a:t> </a:t>
            </a:r>
            <a:r>
              <a:rPr sz="1000" spc="-25" dirty="0">
                <a:solidFill>
                  <a:srgbClr val="333333"/>
                </a:solidFill>
                <a:latin typeface="FedEx Sans Cd"/>
                <a:cs typeface="FedEx Sans Cd"/>
              </a:rPr>
              <a:t>Product</a:t>
            </a:r>
            <a:r>
              <a:rPr sz="1000" spc="15" dirty="0">
                <a:solidFill>
                  <a:srgbClr val="333333"/>
                </a:solidFill>
                <a:latin typeface="FedEx Sans Cd"/>
                <a:cs typeface="FedEx Sans Cd"/>
              </a:rPr>
              <a:t> </a:t>
            </a:r>
            <a:r>
              <a:rPr sz="1000" spc="-10" dirty="0">
                <a:solidFill>
                  <a:srgbClr val="333333"/>
                </a:solidFill>
                <a:latin typeface="FedEx Sans Cd"/>
                <a:cs typeface="FedEx Sans Cd"/>
              </a:rPr>
              <a:t>ID</a:t>
            </a:r>
            <a:r>
              <a:rPr sz="1000" spc="15" dirty="0">
                <a:solidFill>
                  <a:srgbClr val="333333"/>
                </a:solidFill>
                <a:latin typeface="FedEx Sans Cd"/>
                <a:cs typeface="FedEx Sans Cd"/>
              </a:rPr>
              <a:t> </a:t>
            </a:r>
            <a:r>
              <a:rPr sz="1000" spc="-25" dirty="0">
                <a:solidFill>
                  <a:srgbClr val="333333"/>
                </a:solidFill>
                <a:latin typeface="FedEx Sans Cd"/>
                <a:cs typeface="FedEx Sans Cd"/>
              </a:rPr>
              <a:t>SH123456</a:t>
            </a:r>
            <a:r>
              <a:rPr sz="1000" spc="15" dirty="0">
                <a:solidFill>
                  <a:srgbClr val="333333"/>
                </a:solidFill>
                <a:latin typeface="FedEx Sans Cd"/>
                <a:cs typeface="FedEx Sans Cd"/>
              </a:rPr>
              <a:t> </a:t>
            </a:r>
            <a:r>
              <a:rPr sz="1000" spc="-25" dirty="0" err="1">
                <a:solidFill>
                  <a:srgbClr val="333333"/>
                </a:solidFill>
                <a:latin typeface="FedEx Sans Cd"/>
                <a:cs typeface="FedEx Sans Cd"/>
              </a:rPr>
              <a:t>Standardised</a:t>
            </a:r>
            <a:r>
              <a:rPr sz="1000" spc="15" dirty="0">
                <a:solidFill>
                  <a:srgbClr val="333333"/>
                </a:solidFill>
                <a:latin typeface="FedEx Sans Cd"/>
                <a:cs typeface="FedEx Sans Cd"/>
              </a:rPr>
              <a:t> </a:t>
            </a:r>
            <a:r>
              <a:rPr sz="1000" spc="-25" dirty="0">
                <a:solidFill>
                  <a:srgbClr val="333333"/>
                </a:solidFill>
                <a:latin typeface="FedEx Sans Cd"/>
                <a:cs typeface="FedEx Sans Cd"/>
              </a:rPr>
              <a:t>Product</a:t>
            </a:r>
            <a:r>
              <a:rPr sz="1000" spc="15" dirty="0">
                <a:solidFill>
                  <a:srgbClr val="333333"/>
                </a:solidFill>
                <a:latin typeface="FedEx Sans Cd"/>
                <a:cs typeface="FedEx Sans Cd"/>
              </a:rPr>
              <a:t> </a:t>
            </a:r>
            <a:r>
              <a:rPr sz="1000" spc="-10" dirty="0">
                <a:solidFill>
                  <a:srgbClr val="333333"/>
                </a:solidFill>
                <a:latin typeface="FedEx Sans Cd"/>
                <a:cs typeface="FedEx Sans Cd"/>
              </a:rPr>
              <a:t>ID</a:t>
            </a:r>
            <a:r>
              <a:rPr sz="1000" spc="15" dirty="0">
                <a:solidFill>
                  <a:srgbClr val="333333"/>
                </a:solidFill>
                <a:latin typeface="FedEx Sans Cd"/>
                <a:cs typeface="FedEx Sans Cd"/>
              </a:rPr>
              <a:t> </a:t>
            </a:r>
            <a:r>
              <a:rPr sz="1000" spc="-25" dirty="0">
                <a:solidFill>
                  <a:srgbClr val="333333"/>
                </a:solidFill>
                <a:latin typeface="FedEx Sans Cd"/>
                <a:cs typeface="FedEx Sans Cd"/>
              </a:rPr>
              <a:t>GTIN</a:t>
            </a:r>
            <a:r>
              <a:rPr sz="1000" spc="15" dirty="0">
                <a:solidFill>
                  <a:srgbClr val="333333"/>
                </a:solidFill>
                <a:latin typeface="FedEx Sans Cd"/>
                <a:cs typeface="FedEx Sans Cd"/>
              </a:rPr>
              <a:t> </a:t>
            </a:r>
            <a:r>
              <a:rPr sz="1000" spc="-10" dirty="0">
                <a:solidFill>
                  <a:srgbClr val="333333"/>
                </a:solidFill>
                <a:latin typeface="FedEx Sans Cd"/>
                <a:cs typeface="FedEx Sans Cd"/>
              </a:rPr>
              <a:t>00000006”</a:t>
            </a:r>
            <a:endParaRPr sz="1000" dirty="0">
              <a:latin typeface="FedEx Sans Cd"/>
              <a:cs typeface="FedEx Sans Cd"/>
            </a:endParaRPr>
          </a:p>
          <a:p>
            <a:pPr marL="12700">
              <a:lnSpc>
                <a:spcPct val="100000"/>
              </a:lnSpc>
              <a:spcBef>
                <a:spcPts val="565"/>
              </a:spcBef>
            </a:pPr>
            <a:r>
              <a:rPr lang="en-US" sz="1000" b="1" dirty="0">
                <a:solidFill>
                  <a:srgbClr val="333333"/>
                </a:solidFill>
                <a:latin typeface="FedEx Sans"/>
                <a:cs typeface="FedEx Sans"/>
              </a:rPr>
              <a:t>In case of not having the Standardized Manufacturer Product PID (S-PID)</a:t>
            </a:r>
          </a:p>
          <a:p>
            <a:pPr marL="12700">
              <a:lnSpc>
                <a:spcPct val="100000"/>
              </a:lnSpc>
              <a:spcBef>
                <a:spcPts val="565"/>
              </a:spcBef>
            </a:pPr>
            <a:r>
              <a:rPr sz="1000" spc="-25" dirty="0">
                <a:solidFill>
                  <a:srgbClr val="333333"/>
                </a:solidFill>
                <a:latin typeface="FedEx Sans Cd"/>
                <a:cs typeface="FedEx Sans Cd"/>
              </a:rPr>
              <a:t>“Women’s</a:t>
            </a:r>
            <a:r>
              <a:rPr sz="1000" spc="-10" dirty="0">
                <a:solidFill>
                  <a:srgbClr val="333333"/>
                </a:solidFill>
                <a:latin typeface="FedEx Sans Cd"/>
                <a:cs typeface="FedEx Sans Cd"/>
              </a:rPr>
              <a:t> clothes 100%</a:t>
            </a:r>
            <a:r>
              <a:rPr sz="1000" spc="-5" dirty="0">
                <a:solidFill>
                  <a:srgbClr val="333333"/>
                </a:solidFill>
                <a:latin typeface="FedEx Sans Cd"/>
                <a:cs typeface="FedEx Sans Cd"/>
              </a:rPr>
              <a:t> </a:t>
            </a:r>
            <a:r>
              <a:rPr sz="1000" spc="-10" dirty="0">
                <a:solidFill>
                  <a:srgbClr val="333333"/>
                </a:solidFill>
                <a:latin typeface="FedEx Sans Cd"/>
                <a:cs typeface="FedEx Sans Cd"/>
              </a:rPr>
              <a:t>Man Made</a:t>
            </a:r>
            <a:r>
              <a:rPr sz="1000" spc="-5" dirty="0">
                <a:solidFill>
                  <a:srgbClr val="333333"/>
                </a:solidFill>
                <a:latin typeface="FedEx Sans Cd"/>
                <a:cs typeface="FedEx Sans Cd"/>
              </a:rPr>
              <a:t> </a:t>
            </a:r>
            <a:r>
              <a:rPr sz="1000" spc="-10" dirty="0" err="1">
                <a:solidFill>
                  <a:srgbClr val="333333"/>
                </a:solidFill>
                <a:latin typeface="FedEx Sans Cd"/>
                <a:cs typeface="FedEx Sans Cd"/>
              </a:rPr>
              <a:t>Fibre</a:t>
            </a:r>
            <a:r>
              <a:rPr sz="1000" spc="-10" dirty="0">
                <a:solidFill>
                  <a:srgbClr val="333333"/>
                </a:solidFill>
                <a:latin typeface="FedEx Sans Cd"/>
                <a:cs typeface="FedEx Sans Cd"/>
              </a:rPr>
              <a:t> </a:t>
            </a:r>
            <a:r>
              <a:rPr sz="1000" spc="-35" dirty="0">
                <a:solidFill>
                  <a:srgbClr val="333333"/>
                </a:solidFill>
                <a:latin typeface="FedEx Sans Cd"/>
                <a:cs typeface="FedEx Sans Cd"/>
              </a:rPr>
              <a:t>T-</a:t>
            </a:r>
            <a:r>
              <a:rPr sz="1000" spc="-10" dirty="0">
                <a:solidFill>
                  <a:srgbClr val="333333"/>
                </a:solidFill>
                <a:latin typeface="FedEx Sans Cd"/>
                <a:cs typeface="FedEx Sans Cd"/>
              </a:rPr>
              <a:t>Shirt</a:t>
            </a:r>
            <a:r>
              <a:rPr sz="1000" spc="-5" dirty="0">
                <a:solidFill>
                  <a:srgbClr val="333333"/>
                </a:solidFill>
                <a:latin typeface="FedEx Sans Cd"/>
                <a:cs typeface="FedEx Sans Cd"/>
              </a:rPr>
              <a:t> </a:t>
            </a:r>
            <a:r>
              <a:rPr sz="1000" spc="-20" dirty="0">
                <a:solidFill>
                  <a:srgbClr val="333333"/>
                </a:solidFill>
                <a:latin typeface="FedEx Sans Cd"/>
                <a:cs typeface="FedEx Sans Cd"/>
              </a:rPr>
              <a:t>Red</a:t>
            </a:r>
            <a:r>
              <a:rPr sz="1000" spc="-10" dirty="0">
                <a:solidFill>
                  <a:srgbClr val="333333"/>
                </a:solidFill>
                <a:latin typeface="FedEx Sans Cd"/>
                <a:cs typeface="FedEx Sans Cd"/>
              </a:rPr>
              <a:t> Small </a:t>
            </a:r>
            <a:r>
              <a:rPr sz="1000" spc="-20" dirty="0">
                <a:solidFill>
                  <a:srgbClr val="333333"/>
                </a:solidFill>
                <a:latin typeface="FedEx Sans Cd"/>
                <a:cs typeface="FedEx Sans Cd"/>
              </a:rPr>
              <a:t>621143</a:t>
            </a:r>
            <a:r>
              <a:rPr sz="1000" spc="-5" dirty="0">
                <a:solidFill>
                  <a:srgbClr val="333333"/>
                </a:solidFill>
                <a:latin typeface="FedEx Sans Cd"/>
                <a:cs typeface="FedEx Sans Cd"/>
              </a:rPr>
              <a:t> </a:t>
            </a:r>
            <a:r>
              <a:rPr sz="1000" spc="-20" dirty="0">
                <a:solidFill>
                  <a:srgbClr val="333333"/>
                </a:solidFill>
                <a:latin typeface="FedEx Sans Cd"/>
                <a:cs typeface="FedEx Sans Cd"/>
              </a:rPr>
              <a:t>Merchant</a:t>
            </a:r>
            <a:r>
              <a:rPr sz="1000" spc="-10" dirty="0">
                <a:solidFill>
                  <a:srgbClr val="333333"/>
                </a:solidFill>
                <a:latin typeface="FedEx Sans Cd"/>
                <a:cs typeface="FedEx Sans Cd"/>
              </a:rPr>
              <a:t> </a:t>
            </a:r>
            <a:r>
              <a:rPr sz="1000" spc="-20" dirty="0">
                <a:solidFill>
                  <a:srgbClr val="333333"/>
                </a:solidFill>
                <a:latin typeface="FedEx Sans Cd"/>
                <a:cs typeface="FedEx Sans Cd"/>
              </a:rPr>
              <a:t>Product</a:t>
            </a:r>
            <a:r>
              <a:rPr sz="1000" spc="-5" dirty="0">
                <a:solidFill>
                  <a:srgbClr val="333333"/>
                </a:solidFill>
                <a:latin typeface="FedEx Sans Cd"/>
                <a:cs typeface="FedEx Sans Cd"/>
              </a:rPr>
              <a:t> </a:t>
            </a:r>
            <a:r>
              <a:rPr sz="1000" dirty="0">
                <a:solidFill>
                  <a:srgbClr val="333333"/>
                </a:solidFill>
                <a:latin typeface="FedEx Sans Cd"/>
                <a:cs typeface="FedEx Sans Cd"/>
              </a:rPr>
              <a:t>ID</a:t>
            </a:r>
            <a:r>
              <a:rPr sz="1000" spc="-10" dirty="0">
                <a:solidFill>
                  <a:srgbClr val="333333"/>
                </a:solidFill>
                <a:latin typeface="FedEx Sans Cd"/>
                <a:cs typeface="FedEx Sans Cd"/>
              </a:rPr>
              <a:t> 123451</a:t>
            </a:r>
            <a:r>
              <a:rPr sz="1000" spc="500" dirty="0">
                <a:solidFill>
                  <a:srgbClr val="333333"/>
                </a:solidFill>
                <a:latin typeface="FedEx Sans Cd"/>
                <a:cs typeface="FedEx Sans Cd"/>
              </a:rPr>
              <a:t> </a:t>
            </a:r>
            <a:r>
              <a:rPr sz="1000" spc="-20" dirty="0">
                <a:solidFill>
                  <a:srgbClr val="333333"/>
                </a:solidFill>
                <a:latin typeface="FedEx Sans Cd"/>
                <a:cs typeface="FedEx Sans Cd"/>
              </a:rPr>
              <a:t>Non-standardized</a:t>
            </a:r>
            <a:r>
              <a:rPr sz="1000" spc="10" dirty="0">
                <a:solidFill>
                  <a:srgbClr val="333333"/>
                </a:solidFill>
                <a:latin typeface="FedEx Sans Cd"/>
                <a:cs typeface="FedEx Sans Cd"/>
              </a:rPr>
              <a:t> </a:t>
            </a:r>
            <a:r>
              <a:rPr sz="1000" spc="-20" dirty="0">
                <a:solidFill>
                  <a:srgbClr val="333333"/>
                </a:solidFill>
                <a:latin typeface="FedEx Sans Cd"/>
                <a:cs typeface="FedEx Sans Cd"/>
              </a:rPr>
              <a:t>Manufacturer</a:t>
            </a:r>
            <a:r>
              <a:rPr sz="1000" spc="15" dirty="0">
                <a:solidFill>
                  <a:srgbClr val="333333"/>
                </a:solidFill>
                <a:latin typeface="FedEx Sans Cd"/>
                <a:cs typeface="FedEx Sans Cd"/>
              </a:rPr>
              <a:t> </a:t>
            </a:r>
            <a:r>
              <a:rPr sz="1000" spc="-20" dirty="0">
                <a:solidFill>
                  <a:srgbClr val="333333"/>
                </a:solidFill>
                <a:latin typeface="FedEx Sans Cd"/>
                <a:cs typeface="FedEx Sans Cd"/>
              </a:rPr>
              <a:t>Product</a:t>
            </a:r>
            <a:r>
              <a:rPr sz="1000" spc="10" dirty="0">
                <a:solidFill>
                  <a:srgbClr val="333333"/>
                </a:solidFill>
                <a:latin typeface="FedEx Sans Cd"/>
                <a:cs typeface="FedEx Sans Cd"/>
              </a:rPr>
              <a:t> </a:t>
            </a:r>
            <a:r>
              <a:rPr sz="1000" dirty="0">
                <a:solidFill>
                  <a:srgbClr val="333333"/>
                </a:solidFill>
                <a:latin typeface="FedEx Sans Cd"/>
                <a:cs typeface="FedEx Sans Cd"/>
              </a:rPr>
              <a:t>ID</a:t>
            </a:r>
            <a:r>
              <a:rPr sz="1000" spc="15" dirty="0">
                <a:solidFill>
                  <a:srgbClr val="333333"/>
                </a:solidFill>
                <a:latin typeface="FedEx Sans Cd"/>
                <a:cs typeface="FedEx Sans Cd"/>
              </a:rPr>
              <a:t> </a:t>
            </a:r>
            <a:r>
              <a:rPr sz="1000" spc="-20" dirty="0">
                <a:solidFill>
                  <a:srgbClr val="333333"/>
                </a:solidFill>
                <a:latin typeface="FedEx Sans Cd"/>
                <a:cs typeface="FedEx Sans Cd"/>
              </a:rPr>
              <a:t>SH123451</a:t>
            </a:r>
            <a:r>
              <a:rPr sz="1000" spc="10" dirty="0">
                <a:solidFill>
                  <a:srgbClr val="333333"/>
                </a:solidFill>
                <a:latin typeface="FedEx Sans Cd"/>
                <a:cs typeface="FedEx Sans Cd"/>
              </a:rPr>
              <a:t> </a:t>
            </a:r>
            <a:r>
              <a:rPr sz="1000" spc="-20" dirty="0">
                <a:solidFill>
                  <a:srgbClr val="333333"/>
                </a:solidFill>
                <a:latin typeface="FedEx Sans Cd"/>
                <a:cs typeface="FedEx Sans Cd"/>
              </a:rPr>
              <a:t>Standardized</a:t>
            </a:r>
            <a:r>
              <a:rPr sz="1000" spc="15" dirty="0">
                <a:solidFill>
                  <a:srgbClr val="333333"/>
                </a:solidFill>
                <a:latin typeface="FedEx Sans Cd"/>
                <a:cs typeface="FedEx Sans Cd"/>
              </a:rPr>
              <a:t> </a:t>
            </a:r>
            <a:r>
              <a:rPr sz="1000" spc="-20" dirty="0">
                <a:solidFill>
                  <a:srgbClr val="333333"/>
                </a:solidFill>
                <a:latin typeface="FedEx Sans Cd"/>
                <a:cs typeface="FedEx Sans Cd"/>
              </a:rPr>
              <a:t>Product</a:t>
            </a:r>
            <a:r>
              <a:rPr sz="1000" spc="10" dirty="0">
                <a:solidFill>
                  <a:srgbClr val="333333"/>
                </a:solidFill>
                <a:latin typeface="FedEx Sans Cd"/>
                <a:cs typeface="FedEx Sans Cd"/>
              </a:rPr>
              <a:t> </a:t>
            </a:r>
            <a:r>
              <a:rPr sz="1000" dirty="0">
                <a:solidFill>
                  <a:srgbClr val="333333"/>
                </a:solidFill>
                <a:latin typeface="FedEx Sans Cd"/>
                <a:cs typeface="FedEx Sans Cd"/>
              </a:rPr>
              <a:t>ID</a:t>
            </a:r>
            <a:r>
              <a:rPr sz="1000" spc="15" dirty="0">
                <a:solidFill>
                  <a:srgbClr val="333333"/>
                </a:solidFill>
                <a:latin typeface="FedEx Sans Cd"/>
                <a:cs typeface="FedEx Sans Cd"/>
              </a:rPr>
              <a:t> </a:t>
            </a:r>
            <a:r>
              <a:rPr sz="1000" spc="-25" dirty="0">
                <a:solidFill>
                  <a:srgbClr val="333333"/>
                </a:solidFill>
                <a:latin typeface="FedEx Sans Cd"/>
                <a:cs typeface="FedEx Sans Cd"/>
              </a:rPr>
              <a:t>NO”</a:t>
            </a:r>
            <a:endParaRPr sz="1000" dirty="0">
              <a:latin typeface="FedEx Sans Cd"/>
              <a:cs typeface="FedEx Sans Cd"/>
            </a:endParaRPr>
          </a:p>
          <a:p>
            <a:pPr marL="12700" marR="5080">
              <a:lnSpc>
                <a:spcPct val="119100"/>
              </a:lnSpc>
              <a:spcBef>
                <a:spcPts val="505"/>
              </a:spcBef>
            </a:pPr>
            <a:r>
              <a:rPr sz="700" i="1" spc="-25" dirty="0">
                <a:solidFill>
                  <a:srgbClr val="333333"/>
                </a:solidFill>
                <a:latin typeface="FedEx Sans"/>
                <a:cs typeface="FedEx Sans"/>
              </a:rPr>
              <a:t>Ensure</a:t>
            </a:r>
            <a:r>
              <a:rPr sz="700" i="1" spc="5" dirty="0">
                <a:solidFill>
                  <a:srgbClr val="333333"/>
                </a:solidFill>
                <a:latin typeface="FedEx Sans"/>
                <a:cs typeface="FedEx Sans"/>
              </a:rPr>
              <a:t> </a:t>
            </a:r>
            <a:r>
              <a:rPr sz="700" i="1" spc="-20" dirty="0">
                <a:solidFill>
                  <a:srgbClr val="333333"/>
                </a:solidFill>
                <a:latin typeface="FedEx Sans"/>
                <a:cs typeface="FedEx Sans"/>
              </a:rPr>
              <a:t>PIDs</a:t>
            </a:r>
            <a:r>
              <a:rPr sz="700" i="1" spc="10" dirty="0">
                <a:solidFill>
                  <a:srgbClr val="333333"/>
                </a:solidFill>
                <a:latin typeface="FedEx Sans"/>
                <a:cs typeface="FedEx Sans"/>
              </a:rPr>
              <a:t> </a:t>
            </a:r>
            <a:r>
              <a:rPr sz="700" i="1" spc="-25" dirty="0">
                <a:solidFill>
                  <a:srgbClr val="333333"/>
                </a:solidFill>
                <a:latin typeface="FedEx Sans"/>
                <a:cs typeface="FedEx Sans"/>
              </a:rPr>
              <a:t>are</a:t>
            </a:r>
            <a:r>
              <a:rPr sz="700" i="1" spc="10" dirty="0">
                <a:solidFill>
                  <a:srgbClr val="333333"/>
                </a:solidFill>
                <a:latin typeface="FedEx Sans"/>
                <a:cs typeface="FedEx Sans"/>
              </a:rPr>
              <a:t> </a:t>
            </a:r>
            <a:r>
              <a:rPr sz="700" i="1" spc="-25" dirty="0">
                <a:solidFill>
                  <a:srgbClr val="333333"/>
                </a:solidFill>
                <a:latin typeface="FedEx Sans"/>
                <a:cs typeface="FedEx Sans"/>
              </a:rPr>
              <a:t>included</a:t>
            </a:r>
            <a:r>
              <a:rPr sz="700" i="1" spc="5" dirty="0">
                <a:solidFill>
                  <a:srgbClr val="333333"/>
                </a:solidFill>
                <a:latin typeface="FedEx Sans"/>
                <a:cs typeface="FedEx Sans"/>
              </a:rPr>
              <a:t> </a:t>
            </a:r>
            <a:r>
              <a:rPr sz="700" i="1" spc="-20" dirty="0">
                <a:solidFill>
                  <a:srgbClr val="333333"/>
                </a:solidFill>
                <a:latin typeface="FedEx Sans"/>
                <a:cs typeface="FedEx Sans"/>
              </a:rPr>
              <a:t>in</a:t>
            </a:r>
            <a:r>
              <a:rPr sz="700" i="1" spc="10" dirty="0">
                <a:solidFill>
                  <a:srgbClr val="333333"/>
                </a:solidFill>
                <a:latin typeface="FedEx Sans"/>
                <a:cs typeface="FedEx Sans"/>
              </a:rPr>
              <a:t> </a:t>
            </a:r>
            <a:r>
              <a:rPr sz="700" i="1" spc="-20" dirty="0">
                <a:solidFill>
                  <a:srgbClr val="333333"/>
                </a:solidFill>
                <a:latin typeface="FedEx Sans"/>
                <a:cs typeface="FedEx Sans"/>
              </a:rPr>
              <a:t>the</a:t>
            </a:r>
            <a:r>
              <a:rPr sz="700" i="1" spc="10" dirty="0">
                <a:solidFill>
                  <a:srgbClr val="333333"/>
                </a:solidFill>
                <a:latin typeface="FedEx Sans"/>
                <a:cs typeface="FedEx Sans"/>
              </a:rPr>
              <a:t> </a:t>
            </a:r>
            <a:r>
              <a:rPr sz="700" i="1" spc="-25" dirty="0">
                <a:solidFill>
                  <a:srgbClr val="333333"/>
                </a:solidFill>
                <a:latin typeface="FedEx Sans"/>
                <a:cs typeface="FedEx Sans"/>
              </a:rPr>
              <a:t>item</a:t>
            </a:r>
            <a:r>
              <a:rPr sz="700" i="1" spc="5" dirty="0">
                <a:solidFill>
                  <a:srgbClr val="333333"/>
                </a:solidFill>
                <a:latin typeface="FedEx Sans"/>
                <a:cs typeface="FedEx Sans"/>
              </a:rPr>
              <a:t> </a:t>
            </a:r>
            <a:r>
              <a:rPr sz="700" i="1" spc="-25" dirty="0">
                <a:solidFill>
                  <a:srgbClr val="333333"/>
                </a:solidFill>
                <a:latin typeface="FedEx Sans"/>
                <a:cs typeface="FedEx Sans"/>
              </a:rPr>
              <a:t>description</a:t>
            </a:r>
            <a:r>
              <a:rPr sz="700" i="1" spc="10" dirty="0">
                <a:solidFill>
                  <a:srgbClr val="333333"/>
                </a:solidFill>
                <a:latin typeface="FedEx Sans"/>
                <a:cs typeface="FedEx Sans"/>
              </a:rPr>
              <a:t> </a:t>
            </a:r>
            <a:r>
              <a:rPr sz="700" i="1" spc="-25" dirty="0">
                <a:solidFill>
                  <a:srgbClr val="333333"/>
                </a:solidFill>
                <a:latin typeface="FedEx Sans"/>
                <a:cs typeface="FedEx Sans"/>
              </a:rPr>
              <a:t>field,</a:t>
            </a:r>
            <a:r>
              <a:rPr sz="700" i="1" spc="10" dirty="0">
                <a:solidFill>
                  <a:srgbClr val="333333"/>
                </a:solidFill>
                <a:latin typeface="FedEx Sans"/>
                <a:cs typeface="FedEx Sans"/>
              </a:rPr>
              <a:t> </a:t>
            </a:r>
            <a:r>
              <a:rPr sz="700" i="1" spc="-25" dirty="0">
                <a:solidFill>
                  <a:srgbClr val="333333"/>
                </a:solidFill>
                <a:latin typeface="FedEx Sans"/>
                <a:cs typeface="FedEx Sans"/>
              </a:rPr>
              <a:t>following</a:t>
            </a:r>
            <a:r>
              <a:rPr sz="700" i="1" spc="5" dirty="0">
                <a:solidFill>
                  <a:srgbClr val="333333"/>
                </a:solidFill>
                <a:latin typeface="FedEx Sans"/>
                <a:cs typeface="FedEx Sans"/>
              </a:rPr>
              <a:t> </a:t>
            </a:r>
            <a:r>
              <a:rPr sz="700" i="1" spc="-20" dirty="0">
                <a:solidFill>
                  <a:srgbClr val="333333"/>
                </a:solidFill>
                <a:latin typeface="FedEx Sans"/>
                <a:cs typeface="FedEx Sans"/>
              </a:rPr>
              <a:t>the</a:t>
            </a:r>
            <a:r>
              <a:rPr sz="700" i="1" spc="10" dirty="0">
                <a:solidFill>
                  <a:srgbClr val="333333"/>
                </a:solidFill>
                <a:latin typeface="FedEx Sans"/>
                <a:cs typeface="FedEx Sans"/>
              </a:rPr>
              <a:t> </a:t>
            </a:r>
            <a:r>
              <a:rPr sz="700" i="1" spc="-20" dirty="0">
                <a:solidFill>
                  <a:srgbClr val="333333"/>
                </a:solidFill>
                <a:latin typeface="FedEx Sans"/>
                <a:cs typeface="FedEx Sans"/>
              </a:rPr>
              <a:t>suggested</a:t>
            </a:r>
            <a:r>
              <a:rPr sz="700" i="1" spc="10" dirty="0">
                <a:solidFill>
                  <a:srgbClr val="333333"/>
                </a:solidFill>
                <a:latin typeface="FedEx Sans"/>
                <a:cs typeface="FedEx Sans"/>
              </a:rPr>
              <a:t> </a:t>
            </a:r>
            <a:r>
              <a:rPr sz="700" i="1" spc="-35" dirty="0">
                <a:solidFill>
                  <a:srgbClr val="333333"/>
                </a:solidFill>
                <a:latin typeface="FedEx Sans"/>
                <a:cs typeface="FedEx Sans"/>
              </a:rPr>
              <a:t>order,</a:t>
            </a:r>
            <a:r>
              <a:rPr sz="700" i="1" spc="5" dirty="0">
                <a:solidFill>
                  <a:srgbClr val="333333"/>
                </a:solidFill>
                <a:latin typeface="FedEx Sans"/>
                <a:cs typeface="FedEx Sans"/>
              </a:rPr>
              <a:t> </a:t>
            </a:r>
            <a:r>
              <a:rPr sz="700" i="1" spc="-25" dirty="0">
                <a:solidFill>
                  <a:srgbClr val="333333"/>
                </a:solidFill>
                <a:latin typeface="FedEx Sans"/>
                <a:cs typeface="FedEx Sans"/>
              </a:rPr>
              <a:t>regardless</a:t>
            </a:r>
            <a:r>
              <a:rPr sz="700" i="1" spc="10" dirty="0">
                <a:solidFill>
                  <a:srgbClr val="333333"/>
                </a:solidFill>
                <a:latin typeface="FedEx Sans"/>
                <a:cs typeface="FedEx Sans"/>
              </a:rPr>
              <a:t> </a:t>
            </a:r>
            <a:r>
              <a:rPr sz="700" i="1" spc="-10" dirty="0">
                <a:solidFill>
                  <a:srgbClr val="333333"/>
                </a:solidFill>
                <a:latin typeface="FedEx Sans"/>
                <a:cs typeface="FedEx Sans"/>
              </a:rPr>
              <a:t>of</a:t>
            </a:r>
            <a:r>
              <a:rPr sz="700" i="1" spc="10" dirty="0">
                <a:solidFill>
                  <a:srgbClr val="333333"/>
                </a:solidFill>
                <a:latin typeface="FedEx Sans"/>
                <a:cs typeface="FedEx Sans"/>
              </a:rPr>
              <a:t> </a:t>
            </a:r>
            <a:r>
              <a:rPr sz="700" i="1" spc="-25" dirty="0">
                <a:solidFill>
                  <a:srgbClr val="333333"/>
                </a:solidFill>
                <a:latin typeface="FedEx Sans"/>
                <a:cs typeface="FedEx Sans"/>
              </a:rPr>
              <a:t>whether</a:t>
            </a:r>
            <a:r>
              <a:rPr sz="700" i="1" spc="5" dirty="0">
                <a:solidFill>
                  <a:srgbClr val="333333"/>
                </a:solidFill>
                <a:latin typeface="FedEx Sans"/>
                <a:cs typeface="FedEx Sans"/>
              </a:rPr>
              <a:t> </a:t>
            </a:r>
            <a:r>
              <a:rPr sz="700" i="1" spc="-20" dirty="0">
                <a:solidFill>
                  <a:srgbClr val="333333"/>
                </a:solidFill>
                <a:latin typeface="FedEx Sans"/>
                <a:cs typeface="FedEx Sans"/>
              </a:rPr>
              <a:t>the</a:t>
            </a:r>
            <a:r>
              <a:rPr sz="700" i="1" spc="10" dirty="0">
                <a:solidFill>
                  <a:srgbClr val="333333"/>
                </a:solidFill>
                <a:latin typeface="FedEx Sans"/>
                <a:cs typeface="FedEx Sans"/>
              </a:rPr>
              <a:t> </a:t>
            </a:r>
            <a:r>
              <a:rPr sz="700" i="1" spc="-10" dirty="0">
                <a:solidFill>
                  <a:srgbClr val="333333"/>
                </a:solidFill>
                <a:latin typeface="FedEx Sans"/>
                <a:cs typeface="FedEx Sans"/>
              </a:rPr>
              <a:t>invoice</a:t>
            </a:r>
            <a:r>
              <a:rPr sz="700" i="1" spc="500" dirty="0">
                <a:solidFill>
                  <a:srgbClr val="333333"/>
                </a:solidFill>
                <a:latin typeface="FedEx Sans"/>
                <a:cs typeface="FedEx Sans"/>
              </a:rPr>
              <a:t> </a:t>
            </a:r>
            <a:r>
              <a:rPr sz="700" i="1" spc="-10" dirty="0">
                <a:solidFill>
                  <a:srgbClr val="333333"/>
                </a:solidFill>
                <a:latin typeface="FedEx Sans"/>
                <a:cs typeface="FedEx Sans"/>
              </a:rPr>
              <a:t>is</a:t>
            </a:r>
            <a:r>
              <a:rPr sz="700" i="1" spc="5" dirty="0">
                <a:solidFill>
                  <a:srgbClr val="333333"/>
                </a:solidFill>
                <a:latin typeface="FedEx Sans"/>
                <a:cs typeface="FedEx Sans"/>
              </a:rPr>
              <a:t> </a:t>
            </a:r>
            <a:r>
              <a:rPr sz="700" i="1" spc="-35" dirty="0">
                <a:solidFill>
                  <a:srgbClr val="333333"/>
                </a:solidFill>
                <a:latin typeface="FedEx Sans"/>
                <a:cs typeface="FedEx Sans"/>
              </a:rPr>
              <a:t>FedEx-</a:t>
            </a:r>
            <a:r>
              <a:rPr sz="700" i="1" spc="-30" dirty="0">
                <a:solidFill>
                  <a:srgbClr val="333333"/>
                </a:solidFill>
                <a:latin typeface="FedEx Sans"/>
                <a:cs typeface="FedEx Sans"/>
              </a:rPr>
              <a:t>generated</a:t>
            </a:r>
            <a:r>
              <a:rPr sz="700" i="1" spc="10" dirty="0">
                <a:solidFill>
                  <a:srgbClr val="333333"/>
                </a:solidFill>
                <a:latin typeface="FedEx Sans"/>
                <a:cs typeface="FedEx Sans"/>
              </a:rPr>
              <a:t> </a:t>
            </a:r>
            <a:r>
              <a:rPr sz="700" i="1" spc="-20" dirty="0">
                <a:solidFill>
                  <a:srgbClr val="333333"/>
                </a:solidFill>
                <a:latin typeface="FedEx Sans"/>
                <a:cs typeface="FedEx Sans"/>
              </a:rPr>
              <a:t>or</a:t>
            </a:r>
            <a:r>
              <a:rPr sz="700" i="1" spc="10" dirty="0">
                <a:solidFill>
                  <a:srgbClr val="333333"/>
                </a:solidFill>
                <a:latin typeface="FedEx Sans"/>
                <a:cs typeface="FedEx Sans"/>
              </a:rPr>
              <a:t> </a:t>
            </a:r>
            <a:r>
              <a:rPr sz="700" i="1" spc="-30" dirty="0">
                <a:solidFill>
                  <a:srgbClr val="333333"/>
                </a:solidFill>
                <a:latin typeface="FedEx Sans"/>
                <a:cs typeface="FedEx Sans"/>
              </a:rPr>
              <a:t>customer-</a:t>
            </a:r>
            <a:r>
              <a:rPr sz="700" i="1" spc="-35" dirty="0">
                <a:solidFill>
                  <a:srgbClr val="333333"/>
                </a:solidFill>
                <a:latin typeface="FedEx Sans"/>
                <a:cs typeface="FedEx Sans"/>
              </a:rPr>
              <a:t>provided</a:t>
            </a:r>
            <a:r>
              <a:rPr sz="700" i="1" spc="10" dirty="0">
                <a:solidFill>
                  <a:srgbClr val="333333"/>
                </a:solidFill>
                <a:latin typeface="FedEx Sans"/>
                <a:cs typeface="FedEx Sans"/>
              </a:rPr>
              <a:t> </a:t>
            </a:r>
            <a:r>
              <a:rPr sz="700" i="1" spc="-20" dirty="0">
                <a:solidFill>
                  <a:srgbClr val="333333"/>
                </a:solidFill>
                <a:latin typeface="FedEx Sans"/>
                <a:cs typeface="FedEx Sans"/>
              </a:rPr>
              <a:t>(PID</a:t>
            </a:r>
            <a:r>
              <a:rPr sz="700" i="1" spc="10" dirty="0">
                <a:solidFill>
                  <a:srgbClr val="333333"/>
                </a:solidFill>
                <a:latin typeface="FedEx Sans"/>
                <a:cs typeface="FedEx Sans"/>
              </a:rPr>
              <a:t> </a:t>
            </a:r>
            <a:r>
              <a:rPr sz="700" i="1" spc="-30" dirty="0">
                <a:solidFill>
                  <a:srgbClr val="333333"/>
                </a:solidFill>
                <a:latin typeface="FedEx Sans"/>
                <a:cs typeface="FedEx Sans"/>
              </a:rPr>
              <a:t>capture</a:t>
            </a:r>
            <a:r>
              <a:rPr sz="700" i="1" spc="10" dirty="0">
                <a:solidFill>
                  <a:srgbClr val="333333"/>
                </a:solidFill>
                <a:latin typeface="FedEx Sans"/>
                <a:cs typeface="FedEx Sans"/>
              </a:rPr>
              <a:t> </a:t>
            </a:r>
            <a:r>
              <a:rPr sz="700" i="1" spc="-30" dirty="0">
                <a:solidFill>
                  <a:srgbClr val="333333"/>
                </a:solidFill>
                <a:latin typeface="FedEx Sans"/>
                <a:cs typeface="FedEx Sans"/>
              </a:rPr>
              <a:t>capability</a:t>
            </a:r>
            <a:r>
              <a:rPr sz="700" i="1" spc="10" dirty="0">
                <a:solidFill>
                  <a:srgbClr val="333333"/>
                </a:solidFill>
                <a:latin typeface="FedEx Sans"/>
                <a:cs typeface="FedEx Sans"/>
              </a:rPr>
              <a:t> </a:t>
            </a:r>
            <a:r>
              <a:rPr sz="700" i="1" spc="-20" dirty="0">
                <a:solidFill>
                  <a:srgbClr val="333333"/>
                </a:solidFill>
                <a:latin typeface="FedEx Sans"/>
                <a:cs typeface="FedEx Sans"/>
              </a:rPr>
              <a:t>on</a:t>
            </a:r>
            <a:r>
              <a:rPr sz="700" i="1" spc="10" dirty="0">
                <a:solidFill>
                  <a:srgbClr val="333333"/>
                </a:solidFill>
                <a:latin typeface="FedEx Sans"/>
                <a:cs typeface="FedEx Sans"/>
              </a:rPr>
              <a:t> </a:t>
            </a:r>
            <a:r>
              <a:rPr sz="700" i="1" spc="-35" dirty="0">
                <a:solidFill>
                  <a:srgbClr val="333333"/>
                </a:solidFill>
                <a:latin typeface="FedEx Sans"/>
                <a:cs typeface="FedEx Sans"/>
              </a:rPr>
              <a:t>FedEx-</a:t>
            </a:r>
            <a:r>
              <a:rPr sz="700" i="1" spc="-30" dirty="0">
                <a:solidFill>
                  <a:srgbClr val="333333"/>
                </a:solidFill>
                <a:latin typeface="FedEx Sans"/>
                <a:cs typeface="FedEx Sans"/>
              </a:rPr>
              <a:t>generated</a:t>
            </a:r>
            <a:r>
              <a:rPr sz="700" i="1" spc="10" dirty="0">
                <a:solidFill>
                  <a:srgbClr val="333333"/>
                </a:solidFill>
                <a:latin typeface="FedEx Sans"/>
                <a:cs typeface="FedEx Sans"/>
              </a:rPr>
              <a:t> </a:t>
            </a:r>
            <a:r>
              <a:rPr sz="700" i="1" spc="-20" dirty="0">
                <a:solidFill>
                  <a:srgbClr val="333333"/>
                </a:solidFill>
                <a:latin typeface="FedEx Sans"/>
                <a:cs typeface="FedEx Sans"/>
              </a:rPr>
              <a:t>CIs</a:t>
            </a:r>
            <a:r>
              <a:rPr sz="700" i="1" spc="10" dirty="0">
                <a:solidFill>
                  <a:srgbClr val="333333"/>
                </a:solidFill>
                <a:latin typeface="FedEx Sans"/>
                <a:cs typeface="FedEx Sans"/>
              </a:rPr>
              <a:t> </a:t>
            </a:r>
            <a:r>
              <a:rPr sz="700" i="1" spc="-25" dirty="0">
                <a:solidFill>
                  <a:srgbClr val="333333"/>
                </a:solidFill>
                <a:latin typeface="FedEx Sans"/>
                <a:cs typeface="FedEx Sans"/>
              </a:rPr>
              <a:t>will</a:t>
            </a:r>
            <a:r>
              <a:rPr sz="700" i="1" spc="10" dirty="0">
                <a:solidFill>
                  <a:srgbClr val="333333"/>
                </a:solidFill>
                <a:latin typeface="FedEx Sans"/>
                <a:cs typeface="FedEx Sans"/>
              </a:rPr>
              <a:t> </a:t>
            </a:r>
            <a:r>
              <a:rPr sz="700" i="1" spc="-25" dirty="0">
                <a:solidFill>
                  <a:srgbClr val="333333"/>
                </a:solidFill>
                <a:latin typeface="FedEx Sans"/>
                <a:cs typeface="FedEx Sans"/>
              </a:rPr>
              <a:t>only</a:t>
            </a:r>
            <a:r>
              <a:rPr sz="700" i="1" spc="10" dirty="0">
                <a:solidFill>
                  <a:srgbClr val="333333"/>
                </a:solidFill>
                <a:latin typeface="FedEx Sans"/>
                <a:cs typeface="FedEx Sans"/>
              </a:rPr>
              <a:t> </a:t>
            </a:r>
            <a:r>
              <a:rPr sz="700" i="1" spc="-20" dirty="0">
                <a:solidFill>
                  <a:srgbClr val="333333"/>
                </a:solidFill>
                <a:latin typeface="FedEx Sans"/>
                <a:cs typeface="FedEx Sans"/>
              </a:rPr>
              <a:t>be</a:t>
            </a:r>
            <a:r>
              <a:rPr sz="700" i="1" spc="10" dirty="0">
                <a:solidFill>
                  <a:srgbClr val="333333"/>
                </a:solidFill>
                <a:latin typeface="FedEx Sans"/>
                <a:cs typeface="FedEx Sans"/>
              </a:rPr>
              <a:t> </a:t>
            </a:r>
            <a:r>
              <a:rPr sz="700" i="1" spc="-30" dirty="0">
                <a:solidFill>
                  <a:srgbClr val="333333"/>
                </a:solidFill>
                <a:latin typeface="FedEx Sans"/>
                <a:cs typeface="FedEx Sans"/>
              </a:rPr>
              <a:t>available</a:t>
            </a:r>
            <a:r>
              <a:rPr sz="700" i="1" spc="10" dirty="0">
                <a:solidFill>
                  <a:srgbClr val="333333"/>
                </a:solidFill>
                <a:latin typeface="FedEx Sans"/>
                <a:cs typeface="FedEx Sans"/>
              </a:rPr>
              <a:t> </a:t>
            </a:r>
            <a:r>
              <a:rPr sz="700" i="1" spc="-10" dirty="0">
                <a:solidFill>
                  <a:srgbClr val="333333"/>
                </a:solidFill>
                <a:latin typeface="FedEx Sans"/>
                <a:cs typeface="FedEx Sans"/>
              </a:rPr>
              <a:t>as</a:t>
            </a:r>
            <a:r>
              <a:rPr sz="700" i="1" spc="10" dirty="0">
                <a:solidFill>
                  <a:srgbClr val="333333"/>
                </a:solidFill>
                <a:latin typeface="FedEx Sans"/>
                <a:cs typeface="FedEx Sans"/>
              </a:rPr>
              <a:t> </a:t>
            </a:r>
            <a:r>
              <a:rPr sz="700" i="1" spc="-25" dirty="0">
                <a:solidFill>
                  <a:srgbClr val="333333"/>
                </a:solidFill>
                <a:latin typeface="FedEx Sans"/>
                <a:cs typeface="FedEx Sans"/>
              </a:rPr>
              <a:t>of</a:t>
            </a:r>
            <a:r>
              <a:rPr sz="700" i="1" spc="500" dirty="0">
                <a:solidFill>
                  <a:srgbClr val="333333"/>
                </a:solidFill>
                <a:latin typeface="FedEx Sans"/>
                <a:cs typeface="FedEx Sans"/>
              </a:rPr>
              <a:t> </a:t>
            </a:r>
            <a:r>
              <a:rPr sz="700" i="1" spc="-25" dirty="0">
                <a:solidFill>
                  <a:srgbClr val="333333"/>
                </a:solidFill>
                <a:latin typeface="FedEx Sans"/>
                <a:cs typeface="FedEx Sans"/>
              </a:rPr>
              <a:t>Nov</a:t>
            </a:r>
            <a:r>
              <a:rPr sz="700" i="1" spc="5" dirty="0">
                <a:solidFill>
                  <a:srgbClr val="333333"/>
                </a:solidFill>
                <a:latin typeface="FedEx Sans"/>
                <a:cs typeface="FedEx Sans"/>
              </a:rPr>
              <a:t> </a:t>
            </a:r>
            <a:r>
              <a:rPr sz="700" i="1" spc="-20" dirty="0">
                <a:solidFill>
                  <a:srgbClr val="333333"/>
                </a:solidFill>
                <a:latin typeface="FedEx Sans"/>
                <a:cs typeface="FedEx Sans"/>
              </a:rPr>
              <a:t>1,</a:t>
            </a:r>
            <a:r>
              <a:rPr sz="700" i="1" spc="5" dirty="0">
                <a:solidFill>
                  <a:srgbClr val="333333"/>
                </a:solidFill>
                <a:latin typeface="FedEx Sans"/>
                <a:cs typeface="FedEx Sans"/>
              </a:rPr>
              <a:t> </a:t>
            </a:r>
            <a:r>
              <a:rPr sz="700" i="1" spc="-25" dirty="0">
                <a:solidFill>
                  <a:srgbClr val="333333"/>
                </a:solidFill>
                <a:latin typeface="FedEx Sans"/>
                <a:cs typeface="FedEx Sans"/>
              </a:rPr>
              <a:t>2026).</a:t>
            </a:r>
            <a:r>
              <a:rPr sz="700" i="1" spc="5" dirty="0">
                <a:solidFill>
                  <a:srgbClr val="333333"/>
                </a:solidFill>
                <a:latin typeface="FedEx Sans"/>
                <a:cs typeface="FedEx Sans"/>
              </a:rPr>
              <a:t> </a:t>
            </a:r>
            <a:r>
              <a:rPr sz="700" i="1" spc="-25" dirty="0">
                <a:solidFill>
                  <a:srgbClr val="333333"/>
                </a:solidFill>
                <a:latin typeface="FedEx Sans"/>
                <a:cs typeface="FedEx Sans"/>
              </a:rPr>
              <a:t>This</a:t>
            </a:r>
            <a:r>
              <a:rPr sz="700" i="1" spc="10" dirty="0">
                <a:solidFill>
                  <a:srgbClr val="333333"/>
                </a:solidFill>
                <a:latin typeface="FedEx Sans"/>
                <a:cs typeface="FedEx Sans"/>
              </a:rPr>
              <a:t> </a:t>
            </a:r>
            <a:r>
              <a:rPr sz="700" i="1" spc="-30" dirty="0">
                <a:solidFill>
                  <a:srgbClr val="333333"/>
                </a:solidFill>
                <a:latin typeface="FedEx Sans"/>
                <a:cs typeface="FedEx Sans"/>
              </a:rPr>
              <a:t>information</a:t>
            </a:r>
            <a:r>
              <a:rPr sz="700" i="1" spc="5" dirty="0">
                <a:solidFill>
                  <a:srgbClr val="333333"/>
                </a:solidFill>
                <a:latin typeface="FedEx Sans"/>
                <a:cs typeface="FedEx Sans"/>
              </a:rPr>
              <a:t> </a:t>
            </a:r>
            <a:r>
              <a:rPr sz="700" i="1" spc="-20" dirty="0">
                <a:solidFill>
                  <a:srgbClr val="333333"/>
                </a:solidFill>
                <a:latin typeface="FedEx Sans"/>
                <a:cs typeface="FedEx Sans"/>
              </a:rPr>
              <a:t>must</a:t>
            </a:r>
            <a:r>
              <a:rPr sz="700" i="1" spc="5" dirty="0">
                <a:solidFill>
                  <a:srgbClr val="333333"/>
                </a:solidFill>
                <a:latin typeface="FedEx Sans"/>
                <a:cs typeface="FedEx Sans"/>
              </a:rPr>
              <a:t> </a:t>
            </a:r>
            <a:r>
              <a:rPr sz="700" i="1" spc="-25" dirty="0">
                <a:solidFill>
                  <a:srgbClr val="333333"/>
                </a:solidFill>
                <a:latin typeface="FedEx Sans"/>
                <a:cs typeface="FedEx Sans"/>
              </a:rPr>
              <a:t>always</a:t>
            </a:r>
            <a:r>
              <a:rPr sz="700" i="1" spc="5" dirty="0">
                <a:solidFill>
                  <a:srgbClr val="333333"/>
                </a:solidFill>
                <a:latin typeface="FedEx Sans"/>
                <a:cs typeface="FedEx Sans"/>
              </a:rPr>
              <a:t> </a:t>
            </a:r>
            <a:r>
              <a:rPr sz="700" i="1" spc="-20" dirty="0">
                <a:solidFill>
                  <a:srgbClr val="333333"/>
                </a:solidFill>
                <a:latin typeface="FedEx Sans"/>
                <a:cs typeface="FedEx Sans"/>
              </a:rPr>
              <a:t>be</a:t>
            </a:r>
            <a:r>
              <a:rPr sz="700" i="1" spc="10" dirty="0">
                <a:solidFill>
                  <a:srgbClr val="333333"/>
                </a:solidFill>
                <a:latin typeface="FedEx Sans"/>
                <a:cs typeface="FedEx Sans"/>
              </a:rPr>
              <a:t> </a:t>
            </a:r>
            <a:r>
              <a:rPr sz="700" i="1" spc="-30" dirty="0">
                <a:solidFill>
                  <a:srgbClr val="333333"/>
                </a:solidFill>
                <a:latin typeface="FedEx Sans"/>
                <a:cs typeface="FedEx Sans"/>
              </a:rPr>
              <a:t>included</a:t>
            </a:r>
            <a:r>
              <a:rPr sz="700" i="1" spc="5" dirty="0">
                <a:solidFill>
                  <a:srgbClr val="333333"/>
                </a:solidFill>
                <a:latin typeface="FedEx Sans"/>
                <a:cs typeface="FedEx Sans"/>
              </a:rPr>
              <a:t> </a:t>
            </a:r>
            <a:r>
              <a:rPr sz="700" i="1" spc="-20" dirty="0">
                <a:solidFill>
                  <a:srgbClr val="333333"/>
                </a:solidFill>
                <a:latin typeface="FedEx Sans"/>
                <a:cs typeface="FedEx Sans"/>
              </a:rPr>
              <a:t>in</a:t>
            </a:r>
            <a:r>
              <a:rPr sz="700" i="1" spc="5" dirty="0">
                <a:solidFill>
                  <a:srgbClr val="333333"/>
                </a:solidFill>
                <a:latin typeface="FedEx Sans"/>
                <a:cs typeface="FedEx Sans"/>
              </a:rPr>
              <a:t> </a:t>
            </a:r>
            <a:r>
              <a:rPr sz="700" i="1" spc="-25" dirty="0">
                <a:solidFill>
                  <a:srgbClr val="333333"/>
                </a:solidFill>
                <a:latin typeface="FedEx Sans"/>
                <a:cs typeface="FedEx Sans"/>
              </a:rPr>
              <a:t>the</a:t>
            </a:r>
            <a:r>
              <a:rPr sz="700" i="1" spc="5" dirty="0">
                <a:solidFill>
                  <a:srgbClr val="333333"/>
                </a:solidFill>
                <a:latin typeface="FedEx Sans"/>
                <a:cs typeface="FedEx Sans"/>
              </a:rPr>
              <a:t> </a:t>
            </a:r>
            <a:r>
              <a:rPr sz="700" i="1" spc="-35" dirty="0">
                <a:solidFill>
                  <a:srgbClr val="333333"/>
                </a:solidFill>
                <a:latin typeface="FedEx Sans"/>
                <a:cs typeface="FedEx Sans"/>
              </a:rPr>
              <a:t>commercial</a:t>
            </a:r>
            <a:r>
              <a:rPr sz="700" i="1" spc="10" dirty="0">
                <a:solidFill>
                  <a:srgbClr val="333333"/>
                </a:solidFill>
                <a:latin typeface="FedEx Sans"/>
                <a:cs typeface="FedEx Sans"/>
              </a:rPr>
              <a:t> </a:t>
            </a:r>
            <a:r>
              <a:rPr sz="700" i="1" spc="-35" dirty="0">
                <a:solidFill>
                  <a:srgbClr val="333333"/>
                </a:solidFill>
                <a:latin typeface="FedEx Sans"/>
                <a:cs typeface="FedEx Sans"/>
              </a:rPr>
              <a:t>invoice</a:t>
            </a:r>
            <a:r>
              <a:rPr sz="700" i="1" spc="5" dirty="0">
                <a:solidFill>
                  <a:srgbClr val="333333"/>
                </a:solidFill>
                <a:latin typeface="FedEx Sans"/>
                <a:cs typeface="FedEx Sans"/>
              </a:rPr>
              <a:t> </a:t>
            </a:r>
            <a:r>
              <a:rPr sz="700" i="1" spc="-25" dirty="0">
                <a:solidFill>
                  <a:srgbClr val="333333"/>
                </a:solidFill>
                <a:latin typeface="FedEx Sans"/>
                <a:cs typeface="FedEx Sans"/>
              </a:rPr>
              <a:t>and</a:t>
            </a:r>
            <a:r>
              <a:rPr sz="700" i="1" spc="5" dirty="0">
                <a:solidFill>
                  <a:srgbClr val="333333"/>
                </a:solidFill>
                <a:latin typeface="FedEx Sans"/>
                <a:cs typeface="FedEx Sans"/>
              </a:rPr>
              <a:t> </a:t>
            </a:r>
            <a:r>
              <a:rPr sz="700" i="1" spc="-30" dirty="0">
                <a:solidFill>
                  <a:srgbClr val="333333"/>
                </a:solidFill>
                <a:latin typeface="FedEx Sans"/>
                <a:cs typeface="FedEx Sans"/>
              </a:rPr>
              <a:t>other</a:t>
            </a:r>
            <a:r>
              <a:rPr sz="700" i="1" spc="5" dirty="0">
                <a:solidFill>
                  <a:srgbClr val="333333"/>
                </a:solidFill>
                <a:latin typeface="FedEx Sans"/>
                <a:cs typeface="FedEx Sans"/>
              </a:rPr>
              <a:t> </a:t>
            </a:r>
            <a:r>
              <a:rPr sz="700" i="1" spc="-30" dirty="0">
                <a:solidFill>
                  <a:srgbClr val="333333"/>
                </a:solidFill>
                <a:latin typeface="FedEx Sans"/>
                <a:cs typeface="FedEx Sans"/>
              </a:rPr>
              <a:t>shipping</a:t>
            </a:r>
            <a:r>
              <a:rPr sz="700" i="1" spc="10" dirty="0">
                <a:solidFill>
                  <a:srgbClr val="333333"/>
                </a:solidFill>
                <a:latin typeface="FedEx Sans"/>
                <a:cs typeface="FedEx Sans"/>
              </a:rPr>
              <a:t> </a:t>
            </a:r>
            <a:r>
              <a:rPr sz="700" i="1" spc="-30" dirty="0">
                <a:solidFill>
                  <a:srgbClr val="333333"/>
                </a:solidFill>
                <a:latin typeface="FedEx Sans"/>
                <a:cs typeface="FedEx Sans"/>
              </a:rPr>
              <a:t>documents</a:t>
            </a:r>
            <a:r>
              <a:rPr sz="700" i="1" spc="5" dirty="0">
                <a:solidFill>
                  <a:srgbClr val="333333"/>
                </a:solidFill>
                <a:latin typeface="FedEx Sans"/>
                <a:cs typeface="FedEx Sans"/>
              </a:rPr>
              <a:t> </a:t>
            </a:r>
            <a:r>
              <a:rPr sz="700" i="1" spc="-20" dirty="0">
                <a:solidFill>
                  <a:srgbClr val="333333"/>
                </a:solidFill>
                <a:latin typeface="FedEx Sans"/>
                <a:cs typeface="FedEx Sans"/>
              </a:rPr>
              <a:t>like</a:t>
            </a:r>
            <a:r>
              <a:rPr sz="700" i="1" spc="500" dirty="0">
                <a:solidFill>
                  <a:srgbClr val="333333"/>
                </a:solidFill>
                <a:latin typeface="FedEx Sans"/>
                <a:cs typeface="FedEx Sans"/>
              </a:rPr>
              <a:t> </a:t>
            </a:r>
            <a:r>
              <a:rPr sz="700" i="1" spc="-30" dirty="0">
                <a:solidFill>
                  <a:srgbClr val="333333"/>
                </a:solidFill>
                <a:latin typeface="FedEx Sans"/>
                <a:cs typeface="FedEx Sans"/>
              </a:rPr>
              <a:t>packing</a:t>
            </a:r>
            <a:r>
              <a:rPr sz="700" i="1" spc="-20" dirty="0">
                <a:solidFill>
                  <a:srgbClr val="333333"/>
                </a:solidFill>
                <a:latin typeface="FedEx Sans"/>
                <a:cs typeface="FedEx Sans"/>
              </a:rPr>
              <a:t> </a:t>
            </a:r>
            <a:r>
              <a:rPr sz="700" i="1" spc="-25" dirty="0">
                <a:solidFill>
                  <a:srgbClr val="333333"/>
                </a:solidFill>
                <a:latin typeface="FedEx Sans"/>
                <a:cs typeface="FedEx Sans"/>
              </a:rPr>
              <a:t>list</a:t>
            </a:r>
            <a:r>
              <a:rPr sz="700" i="1" spc="-20" dirty="0">
                <a:solidFill>
                  <a:srgbClr val="333333"/>
                </a:solidFill>
                <a:latin typeface="FedEx Sans"/>
                <a:cs typeface="FedEx Sans"/>
              </a:rPr>
              <a:t> </a:t>
            </a:r>
            <a:r>
              <a:rPr sz="700" i="1" spc="-25" dirty="0">
                <a:solidFill>
                  <a:srgbClr val="333333"/>
                </a:solidFill>
                <a:latin typeface="FedEx Sans"/>
                <a:cs typeface="FedEx Sans"/>
              </a:rPr>
              <a:t>to </a:t>
            </a:r>
            <a:r>
              <a:rPr sz="700" i="1" spc="-30" dirty="0">
                <a:solidFill>
                  <a:srgbClr val="333333"/>
                </a:solidFill>
                <a:latin typeface="FedEx Sans"/>
                <a:cs typeface="FedEx Sans"/>
              </a:rPr>
              <a:t>ensure</a:t>
            </a:r>
            <a:r>
              <a:rPr sz="700" i="1" spc="-25" dirty="0">
                <a:solidFill>
                  <a:srgbClr val="333333"/>
                </a:solidFill>
                <a:latin typeface="FedEx Sans"/>
                <a:cs typeface="FedEx Sans"/>
              </a:rPr>
              <a:t> </a:t>
            </a:r>
            <a:r>
              <a:rPr sz="700" i="1" spc="-20" dirty="0">
                <a:solidFill>
                  <a:srgbClr val="333333"/>
                </a:solidFill>
                <a:latin typeface="FedEx Sans"/>
                <a:cs typeface="FedEx Sans"/>
              </a:rPr>
              <a:t>availability</a:t>
            </a:r>
            <a:r>
              <a:rPr sz="700" i="1" dirty="0">
                <a:solidFill>
                  <a:srgbClr val="333333"/>
                </a:solidFill>
                <a:latin typeface="FedEx Sans"/>
                <a:cs typeface="FedEx Sans"/>
              </a:rPr>
              <a:t> at</a:t>
            </a:r>
            <a:r>
              <a:rPr sz="700" i="1" spc="5" dirty="0">
                <a:solidFill>
                  <a:srgbClr val="333333"/>
                </a:solidFill>
                <a:latin typeface="FedEx Sans"/>
                <a:cs typeface="FedEx Sans"/>
              </a:rPr>
              <a:t> </a:t>
            </a:r>
            <a:r>
              <a:rPr sz="700" i="1" spc="-10" dirty="0">
                <a:solidFill>
                  <a:srgbClr val="333333"/>
                </a:solidFill>
                <a:latin typeface="FedEx Sans"/>
                <a:cs typeface="FedEx Sans"/>
              </a:rPr>
              <a:t>the</a:t>
            </a:r>
            <a:r>
              <a:rPr sz="700" i="1" spc="5" dirty="0">
                <a:solidFill>
                  <a:srgbClr val="333333"/>
                </a:solidFill>
                <a:latin typeface="FedEx Sans"/>
                <a:cs typeface="FedEx Sans"/>
              </a:rPr>
              <a:t> </a:t>
            </a:r>
            <a:r>
              <a:rPr sz="700" i="1" spc="-10" dirty="0">
                <a:solidFill>
                  <a:srgbClr val="333333"/>
                </a:solidFill>
                <a:latin typeface="FedEx Sans"/>
                <a:cs typeface="FedEx Sans"/>
              </a:rPr>
              <a:t>time</a:t>
            </a:r>
            <a:r>
              <a:rPr sz="700" i="1" dirty="0">
                <a:solidFill>
                  <a:srgbClr val="333333"/>
                </a:solidFill>
                <a:latin typeface="FedEx Sans"/>
                <a:cs typeface="FedEx Sans"/>
              </a:rPr>
              <a:t> of</a:t>
            </a:r>
            <a:r>
              <a:rPr sz="700" i="1" spc="5" dirty="0">
                <a:solidFill>
                  <a:srgbClr val="333333"/>
                </a:solidFill>
                <a:latin typeface="FedEx Sans"/>
                <a:cs typeface="FedEx Sans"/>
              </a:rPr>
              <a:t> </a:t>
            </a:r>
            <a:r>
              <a:rPr sz="700" i="1" spc="-20" dirty="0">
                <a:solidFill>
                  <a:srgbClr val="333333"/>
                </a:solidFill>
                <a:latin typeface="FedEx Sans"/>
                <a:cs typeface="FedEx Sans"/>
              </a:rPr>
              <a:t>clearance.</a:t>
            </a:r>
            <a:r>
              <a:rPr sz="700" i="1" spc="5" dirty="0">
                <a:solidFill>
                  <a:srgbClr val="333333"/>
                </a:solidFill>
                <a:latin typeface="FedEx Sans"/>
                <a:cs typeface="FedEx Sans"/>
              </a:rPr>
              <a:t> </a:t>
            </a:r>
            <a:r>
              <a:rPr sz="700" i="1" spc="-20" dirty="0">
                <a:solidFill>
                  <a:srgbClr val="333333"/>
                </a:solidFill>
                <a:latin typeface="FedEx Sans"/>
                <a:cs typeface="FedEx Sans"/>
              </a:rPr>
              <a:t>FedEx</a:t>
            </a:r>
            <a:r>
              <a:rPr sz="700" i="1" dirty="0">
                <a:solidFill>
                  <a:srgbClr val="333333"/>
                </a:solidFill>
                <a:latin typeface="FedEx Sans"/>
                <a:cs typeface="FedEx Sans"/>
              </a:rPr>
              <a:t> </a:t>
            </a:r>
            <a:r>
              <a:rPr sz="700" i="1" spc="-10" dirty="0">
                <a:solidFill>
                  <a:srgbClr val="333333"/>
                </a:solidFill>
                <a:latin typeface="FedEx Sans"/>
                <a:cs typeface="FedEx Sans"/>
              </a:rPr>
              <a:t>Ship</a:t>
            </a:r>
            <a:r>
              <a:rPr sz="700" i="1" spc="5" dirty="0">
                <a:solidFill>
                  <a:srgbClr val="333333"/>
                </a:solidFill>
                <a:latin typeface="FedEx Sans"/>
                <a:cs typeface="FedEx Sans"/>
              </a:rPr>
              <a:t> </a:t>
            </a:r>
            <a:r>
              <a:rPr sz="700" i="1" spc="-20" dirty="0">
                <a:solidFill>
                  <a:srgbClr val="333333"/>
                </a:solidFill>
                <a:latin typeface="FedEx Sans"/>
                <a:cs typeface="FedEx Sans"/>
              </a:rPr>
              <a:t>Manager</a:t>
            </a:r>
            <a:r>
              <a:rPr sz="700" i="1" spc="5" dirty="0">
                <a:solidFill>
                  <a:srgbClr val="333333"/>
                </a:solidFill>
                <a:latin typeface="FedEx Sans"/>
                <a:cs typeface="FedEx Sans"/>
              </a:rPr>
              <a:t> </a:t>
            </a:r>
            <a:r>
              <a:rPr sz="700" i="1" spc="-10" dirty="0">
                <a:solidFill>
                  <a:srgbClr val="333333"/>
                </a:solidFill>
                <a:latin typeface="FedEx Sans"/>
                <a:cs typeface="FedEx Sans"/>
              </a:rPr>
              <a:t>and</a:t>
            </a:r>
            <a:r>
              <a:rPr sz="700" i="1" dirty="0">
                <a:solidFill>
                  <a:srgbClr val="333333"/>
                </a:solidFill>
                <a:latin typeface="FedEx Sans"/>
                <a:cs typeface="FedEx Sans"/>
              </a:rPr>
              <a:t> </a:t>
            </a:r>
            <a:r>
              <a:rPr sz="700" i="1" spc="-20" dirty="0">
                <a:solidFill>
                  <a:srgbClr val="333333"/>
                </a:solidFill>
                <a:latin typeface="FedEx Sans"/>
                <a:cs typeface="FedEx Sans"/>
              </a:rPr>
              <a:t>FedEx</a:t>
            </a:r>
            <a:r>
              <a:rPr sz="700" i="1" spc="5" dirty="0">
                <a:solidFill>
                  <a:srgbClr val="333333"/>
                </a:solidFill>
                <a:latin typeface="FedEx Sans"/>
                <a:cs typeface="FedEx Sans"/>
              </a:rPr>
              <a:t> </a:t>
            </a:r>
            <a:r>
              <a:rPr sz="700" i="1" dirty="0">
                <a:solidFill>
                  <a:srgbClr val="333333"/>
                </a:solidFill>
                <a:latin typeface="FedEx Sans"/>
                <a:cs typeface="FedEx Sans"/>
              </a:rPr>
              <a:t>API </a:t>
            </a:r>
            <a:r>
              <a:rPr sz="700" i="1" spc="-20" dirty="0">
                <a:solidFill>
                  <a:srgbClr val="333333"/>
                </a:solidFill>
                <a:latin typeface="FedEx Sans"/>
                <a:cs typeface="FedEx Sans"/>
              </a:rPr>
              <a:t>are</a:t>
            </a:r>
            <a:r>
              <a:rPr sz="700" i="1" spc="5" dirty="0">
                <a:solidFill>
                  <a:srgbClr val="333333"/>
                </a:solidFill>
                <a:latin typeface="FedEx Sans"/>
                <a:cs typeface="FedEx Sans"/>
              </a:rPr>
              <a:t> </a:t>
            </a:r>
            <a:r>
              <a:rPr sz="700" i="1" spc="-10" dirty="0">
                <a:solidFill>
                  <a:srgbClr val="333333"/>
                </a:solidFill>
                <a:latin typeface="FedEx Sans"/>
                <a:cs typeface="FedEx Sans"/>
              </a:rPr>
              <a:t>able</a:t>
            </a:r>
            <a:r>
              <a:rPr sz="700" i="1" spc="5" dirty="0">
                <a:solidFill>
                  <a:srgbClr val="333333"/>
                </a:solidFill>
                <a:latin typeface="FedEx Sans"/>
                <a:cs typeface="FedEx Sans"/>
              </a:rPr>
              <a:t> </a:t>
            </a:r>
            <a:r>
              <a:rPr sz="700" i="1" spc="-10" dirty="0">
                <a:solidFill>
                  <a:srgbClr val="333333"/>
                </a:solidFill>
                <a:latin typeface="FedEx Sans"/>
                <a:cs typeface="FedEx Sans"/>
              </a:rPr>
              <a:t>to</a:t>
            </a:r>
            <a:r>
              <a:rPr sz="700" i="1" dirty="0">
                <a:solidFill>
                  <a:srgbClr val="333333"/>
                </a:solidFill>
                <a:latin typeface="FedEx Sans"/>
                <a:cs typeface="FedEx Sans"/>
              </a:rPr>
              <a:t> </a:t>
            </a:r>
            <a:r>
              <a:rPr sz="700" i="1" spc="-10" dirty="0">
                <a:solidFill>
                  <a:srgbClr val="333333"/>
                </a:solidFill>
                <a:latin typeface="FedEx Sans"/>
                <a:cs typeface="FedEx Sans"/>
              </a:rPr>
              <a:t>support</a:t>
            </a:r>
            <a:r>
              <a:rPr sz="700" i="1" spc="500" dirty="0">
                <a:solidFill>
                  <a:srgbClr val="333333"/>
                </a:solidFill>
                <a:latin typeface="FedEx Sans"/>
                <a:cs typeface="FedEx Sans"/>
              </a:rPr>
              <a:t> </a:t>
            </a:r>
            <a:r>
              <a:rPr sz="700" i="1" spc="-10" dirty="0">
                <a:solidFill>
                  <a:srgbClr val="333333"/>
                </a:solidFill>
                <a:latin typeface="FedEx Sans"/>
                <a:cs typeface="FedEx Sans"/>
              </a:rPr>
              <a:t>this</a:t>
            </a:r>
            <a:r>
              <a:rPr sz="700" i="1" dirty="0">
                <a:solidFill>
                  <a:srgbClr val="333333"/>
                </a:solidFill>
                <a:latin typeface="FedEx Sans"/>
                <a:cs typeface="FedEx Sans"/>
              </a:rPr>
              <a:t> </a:t>
            </a:r>
            <a:r>
              <a:rPr sz="700" i="1" spc="-25" dirty="0">
                <a:solidFill>
                  <a:srgbClr val="333333"/>
                </a:solidFill>
                <a:latin typeface="FedEx Sans"/>
                <a:cs typeface="FedEx Sans"/>
              </a:rPr>
              <a:t>requirement</a:t>
            </a:r>
            <a:r>
              <a:rPr sz="700" i="1" spc="5" dirty="0">
                <a:solidFill>
                  <a:srgbClr val="333333"/>
                </a:solidFill>
                <a:latin typeface="FedEx Sans"/>
                <a:cs typeface="FedEx Sans"/>
              </a:rPr>
              <a:t> </a:t>
            </a:r>
            <a:r>
              <a:rPr sz="700" i="1" spc="-20" dirty="0">
                <a:solidFill>
                  <a:srgbClr val="333333"/>
                </a:solidFill>
                <a:latin typeface="FedEx Sans"/>
                <a:cs typeface="FedEx Sans"/>
              </a:rPr>
              <a:t>from</a:t>
            </a:r>
            <a:r>
              <a:rPr sz="700" i="1" spc="5" dirty="0">
                <a:solidFill>
                  <a:srgbClr val="333333"/>
                </a:solidFill>
                <a:latin typeface="FedEx Sans"/>
                <a:cs typeface="FedEx Sans"/>
              </a:rPr>
              <a:t> </a:t>
            </a:r>
            <a:r>
              <a:rPr sz="700" i="1" spc="-10" dirty="0">
                <a:solidFill>
                  <a:srgbClr val="333333"/>
                </a:solidFill>
                <a:latin typeface="FedEx Sans"/>
                <a:cs typeface="FedEx Sans"/>
              </a:rPr>
              <a:t>July</a:t>
            </a:r>
            <a:r>
              <a:rPr sz="700" i="1" dirty="0">
                <a:solidFill>
                  <a:srgbClr val="333333"/>
                </a:solidFill>
                <a:latin typeface="FedEx Sans"/>
                <a:cs typeface="FedEx Sans"/>
              </a:rPr>
              <a:t> 1,</a:t>
            </a:r>
            <a:r>
              <a:rPr sz="700" i="1" spc="5" dirty="0">
                <a:solidFill>
                  <a:srgbClr val="333333"/>
                </a:solidFill>
                <a:latin typeface="FedEx Sans"/>
                <a:cs typeface="FedEx Sans"/>
              </a:rPr>
              <a:t> </a:t>
            </a:r>
            <a:r>
              <a:rPr sz="700" i="1" spc="-10" dirty="0">
                <a:solidFill>
                  <a:srgbClr val="333333"/>
                </a:solidFill>
                <a:latin typeface="FedEx Sans"/>
                <a:cs typeface="FedEx Sans"/>
              </a:rPr>
              <a:t>2026.</a:t>
            </a:r>
            <a:endParaRPr sz="700" dirty="0">
              <a:latin typeface="FedEx Sans"/>
              <a:cs typeface="FedEx Sans"/>
            </a:endParaRPr>
          </a:p>
        </p:txBody>
      </p:sp>
      <p:grpSp>
        <p:nvGrpSpPr>
          <p:cNvPr id="296" name="object 296"/>
          <p:cNvGrpSpPr/>
          <p:nvPr/>
        </p:nvGrpSpPr>
        <p:grpSpPr>
          <a:xfrm>
            <a:off x="1234702" y="2988024"/>
            <a:ext cx="6520180" cy="3203575"/>
            <a:chOff x="1234702" y="2349804"/>
            <a:chExt cx="6520180" cy="3203575"/>
          </a:xfrm>
        </p:grpSpPr>
        <p:sp>
          <p:nvSpPr>
            <p:cNvPr id="297" name="object 297"/>
            <p:cNvSpPr/>
            <p:nvPr/>
          </p:nvSpPr>
          <p:spPr>
            <a:xfrm>
              <a:off x="5046294" y="2367902"/>
              <a:ext cx="2690495" cy="1809114"/>
            </a:xfrm>
            <a:custGeom>
              <a:avLst/>
              <a:gdLst/>
              <a:ahLst/>
              <a:cxnLst/>
              <a:rect l="l" t="t" r="r" b="b"/>
              <a:pathLst>
                <a:path w="2690495" h="1809114">
                  <a:moveTo>
                    <a:pt x="0" y="1809000"/>
                  </a:moveTo>
                  <a:lnTo>
                    <a:pt x="2690101" y="1809000"/>
                  </a:lnTo>
                  <a:lnTo>
                    <a:pt x="2690101" y="0"/>
                  </a:lnTo>
                  <a:lnTo>
                    <a:pt x="0" y="0"/>
                  </a:lnTo>
                  <a:lnTo>
                    <a:pt x="0" y="1809000"/>
                  </a:lnTo>
                  <a:close/>
                </a:path>
              </a:pathLst>
            </a:custGeom>
            <a:ln w="36004">
              <a:solidFill>
                <a:srgbClr val="DE002E"/>
              </a:solidFill>
            </a:ln>
          </p:spPr>
          <p:txBody>
            <a:bodyPr wrap="square" lIns="0" tIns="0" rIns="0" bIns="0" rtlCol="0"/>
            <a:lstStyle/>
            <a:p>
              <a:endParaRPr/>
            </a:p>
          </p:txBody>
        </p:sp>
        <p:sp>
          <p:nvSpPr>
            <p:cNvPr id="298" name="object 298"/>
            <p:cNvSpPr/>
            <p:nvPr/>
          </p:nvSpPr>
          <p:spPr>
            <a:xfrm>
              <a:off x="1252800" y="4452304"/>
              <a:ext cx="0" cy="377190"/>
            </a:xfrm>
            <a:custGeom>
              <a:avLst/>
              <a:gdLst/>
              <a:ahLst/>
              <a:cxnLst/>
              <a:rect l="l" t="t" r="r" b="b"/>
              <a:pathLst>
                <a:path h="377189">
                  <a:moveTo>
                    <a:pt x="0" y="0"/>
                  </a:moveTo>
                  <a:lnTo>
                    <a:pt x="0" y="377101"/>
                  </a:lnTo>
                </a:path>
              </a:pathLst>
            </a:custGeom>
            <a:ln w="36004">
              <a:solidFill>
                <a:srgbClr val="4D148C"/>
              </a:solidFill>
            </a:ln>
          </p:spPr>
          <p:txBody>
            <a:bodyPr wrap="square" lIns="0" tIns="0" rIns="0" bIns="0" rtlCol="0"/>
            <a:lstStyle/>
            <a:p>
              <a:endParaRPr/>
            </a:p>
          </p:txBody>
        </p:sp>
        <p:sp>
          <p:nvSpPr>
            <p:cNvPr id="299" name="object 299"/>
            <p:cNvSpPr/>
            <p:nvPr/>
          </p:nvSpPr>
          <p:spPr>
            <a:xfrm>
              <a:off x="2287805" y="4452304"/>
              <a:ext cx="797560" cy="391795"/>
            </a:xfrm>
            <a:custGeom>
              <a:avLst/>
              <a:gdLst/>
              <a:ahLst/>
              <a:cxnLst/>
              <a:rect l="l" t="t" r="r" b="b"/>
              <a:pathLst>
                <a:path w="797560" h="391795">
                  <a:moveTo>
                    <a:pt x="797394" y="0"/>
                  </a:moveTo>
                  <a:lnTo>
                    <a:pt x="797394" y="151206"/>
                  </a:lnTo>
                  <a:lnTo>
                    <a:pt x="0" y="151206"/>
                  </a:lnTo>
                  <a:lnTo>
                    <a:pt x="0" y="391502"/>
                  </a:lnTo>
                </a:path>
              </a:pathLst>
            </a:custGeom>
            <a:ln w="36004">
              <a:solidFill>
                <a:srgbClr val="7D22C3"/>
              </a:solidFill>
            </a:ln>
          </p:spPr>
          <p:txBody>
            <a:bodyPr wrap="square" lIns="0" tIns="0" rIns="0" bIns="0" rtlCol="0"/>
            <a:lstStyle/>
            <a:p>
              <a:endParaRPr/>
            </a:p>
          </p:txBody>
        </p:sp>
        <p:sp>
          <p:nvSpPr>
            <p:cNvPr id="300" name="object 300"/>
            <p:cNvSpPr/>
            <p:nvPr/>
          </p:nvSpPr>
          <p:spPr>
            <a:xfrm>
              <a:off x="7202249" y="4257906"/>
              <a:ext cx="0" cy="247015"/>
            </a:xfrm>
            <a:custGeom>
              <a:avLst/>
              <a:gdLst/>
              <a:ahLst/>
              <a:cxnLst/>
              <a:rect l="l" t="t" r="r" b="b"/>
              <a:pathLst>
                <a:path h="247014">
                  <a:moveTo>
                    <a:pt x="0" y="0"/>
                  </a:moveTo>
                  <a:lnTo>
                    <a:pt x="0" y="246595"/>
                  </a:lnTo>
                </a:path>
              </a:pathLst>
            </a:custGeom>
            <a:ln w="36004">
              <a:solidFill>
                <a:srgbClr val="008A00"/>
              </a:solidFill>
            </a:ln>
          </p:spPr>
          <p:txBody>
            <a:bodyPr wrap="square" lIns="0" tIns="0" rIns="0" bIns="0" rtlCol="0"/>
            <a:lstStyle/>
            <a:p>
              <a:endParaRPr/>
            </a:p>
          </p:txBody>
        </p:sp>
        <p:sp>
          <p:nvSpPr>
            <p:cNvPr id="301" name="object 301"/>
            <p:cNvSpPr/>
            <p:nvPr/>
          </p:nvSpPr>
          <p:spPr>
            <a:xfrm>
              <a:off x="3339000" y="4452304"/>
              <a:ext cx="302895" cy="422275"/>
            </a:xfrm>
            <a:custGeom>
              <a:avLst/>
              <a:gdLst/>
              <a:ahLst/>
              <a:cxnLst/>
              <a:rect l="l" t="t" r="r" b="b"/>
              <a:pathLst>
                <a:path w="302895" h="422275">
                  <a:moveTo>
                    <a:pt x="302399" y="0"/>
                  </a:moveTo>
                  <a:lnTo>
                    <a:pt x="302399" y="151206"/>
                  </a:lnTo>
                  <a:lnTo>
                    <a:pt x="0" y="151206"/>
                  </a:lnTo>
                  <a:lnTo>
                    <a:pt x="0" y="422097"/>
                  </a:lnTo>
                </a:path>
              </a:pathLst>
            </a:custGeom>
            <a:ln w="36004">
              <a:solidFill>
                <a:srgbClr val="A63685"/>
              </a:solidFill>
            </a:ln>
          </p:spPr>
          <p:txBody>
            <a:bodyPr wrap="square" lIns="0" tIns="0" rIns="0" bIns="0" rtlCol="0"/>
            <a:lstStyle/>
            <a:p>
              <a:endParaRPr/>
            </a:p>
          </p:txBody>
        </p:sp>
        <p:sp>
          <p:nvSpPr>
            <p:cNvPr id="302" name="object 302"/>
            <p:cNvSpPr/>
            <p:nvPr/>
          </p:nvSpPr>
          <p:spPr>
            <a:xfrm>
              <a:off x="3881031" y="4833035"/>
              <a:ext cx="1008380" cy="720090"/>
            </a:xfrm>
            <a:custGeom>
              <a:avLst/>
              <a:gdLst/>
              <a:ahLst/>
              <a:cxnLst/>
              <a:rect l="l" t="t" r="r" b="b"/>
              <a:pathLst>
                <a:path w="1008379" h="720089">
                  <a:moveTo>
                    <a:pt x="1007999" y="0"/>
                  </a:moveTo>
                  <a:lnTo>
                    <a:pt x="0" y="0"/>
                  </a:lnTo>
                  <a:lnTo>
                    <a:pt x="0" y="720001"/>
                  </a:lnTo>
                  <a:lnTo>
                    <a:pt x="1007999" y="720001"/>
                  </a:lnTo>
                  <a:lnTo>
                    <a:pt x="1007999" y="0"/>
                  </a:lnTo>
                  <a:close/>
                </a:path>
              </a:pathLst>
            </a:custGeom>
            <a:solidFill>
              <a:srgbClr val="FF6600"/>
            </a:solidFill>
          </p:spPr>
          <p:txBody>
            <a:bodyPr wrap="square" lIns="0" tIns="0" rIns="0" bIns="0" rtlCol="0"/>
            <a:lstStyle/>
            <a:p>
              <a:endParaRPr/>
            </a:p>
          </p:txBody>
        </p:sp>
      </p:grpSp>
      <p:sp>
        <p:nvSpPr>
          <p:cNvPr id="303" name="object 303"/>
          <p:cNvSpPr txBox="1"/>
          <p:nvPr/>
        </p:nvSpPr>
        <p:spPr>
          <a:xfrm>
            <a:off x="3965993" y="5540800"/>
            <a:ext cx="838200" cy="574040"/>
          </a:xfrm>
          <a:prstGeom prst="rect">
            <a:avLst/>
          </a:prstGeom>
        </p:spPr>
        <p:txBody>
          <a:bodyPr vert="horz" wrap="square" lIns="0" tIns="12700" rIns="0" bIns="0" rtlCol="0">
            <a:spAutoFit/>
          </a:bodyPr>
          <a:lstStyle/>
          <a:p>
            <a:pPr marL="12700" marR="5080" algn="ctr">
              <a:lnSpc>
                <a:spcPct val="100000"/>
              </a:lnSpc>
              <a:spcBef>
                <a:spcPts val="100"/>
              </a:spcBef>
            </a:pPr>
            <a:r>
              <a:rPr sz="900" spc="-10">
                <a:solidFill>
                  <a:srgbClr val="FFFFFF"/>
                </a:solidFill>
                <a:latin typeface="FedEx Sans Cd"/>
                <a:cs typeface="FedEx Sans Cd"/>
              </a:rPr>
              <a:t>Fixed </a:t>
            </a:r>
            <a:r>
              <a:rPr sz="900">
                <a:solidFill>
                  <a:srgbClr val="FFFFFF"/>
                </a:solidFill>
                <a:latin typeface="FedEx Sans Cd"/>
                <a:cs typeface="FedEx Sans Cd"/>
              </a:rPr>
              <a:t>flat</a:t>
            </a:r>
            <a:r>
              <a:rPr sz="900" spc="-10">
                <a:solidFill>
                  <a:srgbClr val="FFFFFF"/>
                </a:solidFill>
                <a:latin typeface="FedEx Sans Cd"/>
                <a:cs typeface="FedEx Sans Cd"/>
              </a:rPr>
              <a:t> </a:t>
            </a:r>
            <a:r>
              <a:rPr sz="900">
                <a:solidFill>
                  <a:srgbClr val="FFFFFF"/>
                </a:solidFill>
                <a:latin typeface="FedEx Sans Cd"/>
                <a:cs typeface="FedEx Sans Cd"/>
              </a:rPr>
              <a:t>duty</a:t>
            </a:r>
            <a:r>
              <a:rPr sz="900" spc="-5">
                <a:solidFill>
                  <a:srgbClr val="FFFFFF"/>
                </a:solidFill>
                <a:latin typeface="FedEx Sans Cd"/>
                <a:cs typeface="FedEx Sans Cd"/>
              </a:rPr>
              <a:t> </a:t>
            </a:r>
            <a:r>
              <a:rPr sz="900" spc="-20">
                <a:solidFill>
                  <a:srgbClr val="FFFFFF"/>
                </a:solidFill>
                <a:latin typeface="FedEx Sans Cd"/>
                <a:cs typeface="FedEx Sans Cd"/>
              </a:rPr>
              <a:t>rate</a:t>
            </a:r>
            <a:r>
              <a:rPr sz="900" spc="500">
                <a:solidFill>
                  <a:srgbClr val="FFFFFF"/>
                </a:solidFill>
                <a:latin typeface="FedEx Sans Cd"/>
                <a:cs typeface="FedEx Sans Cd"/>
              </a:rPr>
              <a:t> </a:t>
            </a:r>
            <a:r>
              <a:rPr sz="900">
                <a:solidFill>
                  <a:srgbClr val="FFFFFF"/>
                </a:solidFill>
                <a:latin typeface="FedEx Sans Cd"/>
                <a:cs typeface="FedEx Sans Cd"/>
              </a:rPr>
              <a:t>of</a:t>
            </a:r>
            <a:r>
              <a:rPr sz="900" spc="-5">
                <a:solidFill>
                  <a:srgbClr val="FFFFFF"/>
                </a:solidFill>
                <a:latin typeface="FedEx Sans Cd"/>
                <a:cs typeface="FedEx Sans Cd"/>
              </a:rPr>
              <a:t> </a:t>
            </a:r>
            <a:r>
              <a:rPr sz="900">
                <a:solidFill>
                  <a:srgbClr val="FFFFFF"/>
                </a:solidFill>
                <a:latin typeface="FedEx Sans Cd"/>
                <a:cs typeface="FedEx Sans Cd"/>
              </a:rPr>
              <a:t>€3 x</a:t>
            </a:r>
            <a:r>
              <a:rPr sz="900" spc="-5">
                <a:solidFill>
                  <a:srgbClr val="FFFFFF"/>
                </a:solidFill>
                <a:latin typeface="FedEx Sans Cd"/>
                <a:cs typeface="FedEx Sans Cd"/>
              </a:rPr>
              <a:t> </a:t>
            </a:r>
            <a:r>
              <a:rPr sz="900">
                <a:solidFill>
                  <a:srgbClr val="FFFFFF"/>
                </a:solidFill>
                <a:latin typeface="FedEx Sans Cd"/>
                <a:cs typeface="FedEx Sans Cd"/>
              </a:rPr>
              <a:t>2 </a:t>
            </a:r>
            <a:r>
              <a:rPr sz="900" spc="-50">
                <a:solidFill>
                  <a:srgbClr val="FFFFFF"/>
                </a:solidFill>
                <a:latin typeface="FedEx Sans Cd"/>
                <a:cs typeface="FedEx Sans Cd"/>
              </a:rPr>
              <a:t>–</a:t>
            </a:r>
            <a:r>
              <a:rPr sz="900" spc="500">
                <a:solidFill>
                  <a:srgbClr val="FFFFFF"/>
                </a:solidFill>
                <a:latin typeface="FedEx Sans Cd"/>
                <a:cs typeface="FedEx Sans Cd"/>
              </a:rPr>
              <a:t> </a:t>
            </a:r>
            <a:r>
              <a:rPr sz="900" spc="-10">
                <a:solidFill>
                  <a:srgbClr val="FFFFFF"/>
                </a:solidFill>
                <a:latin typeface="FedEx Sans Cd"/>
                <a:cs typeface="FedEx Sans Cd"/>
              </a:rPr>
              <a:t>customs</a:t>
            </a:r>
            <a:r>
              <a:rPr sz="900" spc="-5">
                <a:solidFill>
                  <a:srgbClr val="FFFFFF"/>
                </a:solidFill>
                <a:latin typeface="FedEx Sans Cd"/>
                <a:cs typeface="FedEx Sans Cd"/>
              </a:rPr>
              <a:t> </a:t>
            </a:r>
            <a:r>
              <a:rPr sz="900">
                <a:solidFill>
                  <a:srgbClr val="FFFFFF"/>
                </a:solidFill>
                <a:latin typeface="FedEx Sans Cd"/>
                <a:cs typeface="FedEx Sans Cd"/>
              </a:rPr>
              <a:t>line </a:t>
            </a:r>
            <a:r>
              <a:rPr sz="900" spc="-10">
                <a:solidFill>
                  <a:srgbClr val="FFFFFF"/>
                </a:solidFill>
                <a:latin typeface="FedEx Sans Cd"/>
                <a:cs typeface="FedEx Sans Cd"/>
              </a:rPr>
              <a:t>items</a:t>
            </a:r>
            <a:endParaRPr sz="900">
              <a:latin typeface="FedEx Sans Cd"/>
              <a:cs typeface="FedEx Sans Cd"/>
            </a:endParaRPr>
          </a:p>
          <a:p>
            <a:pPr algn="ctr">
              <a:lnSpc>
                <a:spcPct val="100000"/>
              </a:lnSpc>
            </a:pPr>
            <a:r>
              <a:rPr sz="900" b="1">
                <a:solidFill>
                  <a:srgbClr val="FFFFFF"/>
                </a:solidFill>
                <a:latin typeface="FedEx Sans Cd"/>
                <a:cs typeface="FedEx Sans Cd"/>
              </a:rPr>
              <a:t>=</a:t>
            </a:r>
            <a:r>
              <a:rPr sz="900" b="1" spc="-5">
                <a:solidFill>
                  <a:srgbClr val="FFFFFF"/>
                </a:solidFill>
                <a:latin typeface="FedEx Sans Cd"/>
                <a:cs typeface="FedEx Sans Cd"/>
              </a:rPr>
              <a:t> </a:t>
            </a:r>
            <a:r>
              <a:rPr sz="900" b="1" spc="-10">
                <a:solidFill>
                  <a:srgbClr val="FFFFFF"/>
                </a:solidFill>
                <a:latin typeface="FedEx Sans Cd"/>
                <a:cs typeface="FedEx Sans Cd"/>
              </a:rPr>
              <a:t>€6.00</a:t>
            </a:r>
            <a:r>
              <a:rPr lang="en-US" sz="900" b="1" spc="-10">
                <a:solidFill>
                  <a:srgbClr val="FFFFFF"/>
                </a:solidFill>
                <a:latin typeface="FedEx Sans Cd"/>
                <a:cs typeface="FedEx Sans Cd"/>
              </a:rPr>
              <a:t> ($6.95)</a:t>
            </a:r>
            <a:endParaRPr sz="900">
              <a:latin typeface="FedEx Sans Cd"/>
              <a:cs typeface="FedEx Sans Cd"/>
            </a:endParaRPr>
          </a:p>
        </p:txBody>
      </p:sp>
      <p:grpSp>
        <p:nvGrpSpPr>
          <p:cNvPr id="304" name="object 304"/>
          <p:cNvGrpSpPr/>
          <p:nvPr/>
        </p:nvGrpSpPr>
        <p:grpSpPr>
          <a:xfrm>
            <a:off x="2830728" y="5453158"/>
            <a:ext cx="2076450" cy="756285"/>
            <a:chOff x="2830728" y="4814938"/>
            <a:chExt cx="2076450" cy="756285"/>
          </a:xfrm>
        </p:grpSpPr>
        <p:sp>
          <p:nvSpPr>
            <p:cNvPr id="305" name="object 305"/>
            <p:cNvSpPr/>
            <p:nvPr/>
          </p:nvSpPr>
          <p:spPr>
            <a:xfrm>
              <a:off x="3881031" y="4833035"/>
              <a:ext cx="1008380" cy="720090"/>
            </a:xfrm>
            <a:custGeom>
              <a:avLst/>
              <a:gdLst/>
              <a:ahLst/>
              <a:cxnLst/>
              <a:rect l="l" t="t" r="r" b="b"/>
              <a:pathLst>
                <a:path w="1008379" h="720089">
                  <a:moveTo>
                    <a:pt x="0" y="720001"/>
                  </a:moveTo>
                  <a:lnTo>
                    <a:pt x="1007999" y="720001"/>
                  </a:lnTo>
                  <a:lnTo>
                    <a:pt x="1007999" y="0"/>
                  </a:lnTo>
                  <a:lnTo>
                    <a:pt x="0" y="0"/>
                  </a:lnTo>
                  <a:lnTo>
                    <a:pt x="0" y="720001"/>
                  </a:lnTo>
                  <a:close/>
                </a:path>
              </a:pathLst>
            </a:custGeom>
            <a:ln w="36004">
              <a:solidFill>
                <a:srgbClr val="FF6600"/>
              </a:solidFill>
            </a:ln>
          </p:spPr>
          <p:txBody>
            <a:bodyPr wrap="square" lIns="0" tIns="0" rIns="0" bIns="0" rtlCol="0"/>
            <a:lstStyle/>
            <a:p>
              <a:endParaRPr/>
            </a:p>
          </p:txBody>
        </p:sp>
        <p:pic>
          <p:nvPicPr>
            <p:cNvPr id="306" name="object 306"/>
            <p:cNvPicPr/>
            <p:nvPr/>
          </p:nvPicPr>
          <p:blipFill>
            <a:blip r:embed="rId3" cstate="print"/>
            <a:stretch>
              <a:fillRect/>
            </a:stretch>
          </p:blipFill>
          <p:spPr>
            <a:xfrm>
              <a:off x="3830628" y="5102626"/>
              <a:ext cx="87426" cy="180987"/>
            </a:xfrm>
            <a:prstGeom prst="rect">
              <a:avLst/>
            </a:prstGeom>
          </p:spPr>
        </p:pic>
        <p:sp>
          <p:nvSpPr>
            <p:cNvPr id="307" name="object 307"/>
            <p:cNvSpPr/>
            <p:nvPr/>
          </p:nvSpPr>
          <p:spPr>
            <a:xfrm>
              <a:off x="2830728" y="4833035"/>
              <a:ext cx="1008380" cy="720090"/>
            </a:xfrm>
            <a:custGeom>
              <a:avLst/>
              <a:gdLst/>
              <a:ahLst/>
              <a:cxnLst/>
              <a:rect l="l" t="t" r="r" b="b"/>
              <a:pathLst>
                <a:path w="1008379" h="720089">
                  <a:moveTo>
                    <a:pt x="1007999" y="0"/>
                  </a:moveTo>
                  <a:lnTo>
                    <a:pt x="0" y="0"/>
                  </a:lnTo>
                  <a:lnTo>
                    <a:pt x="0" y="720001"/>
                  </a:lnTo>
                  <a:lnTo>
                    <a:pt x="1007999" y="720001"/>
                  </a:lnTo>
                  <a:lnTo>
                    <a:pt x="1007999" y="0"/>
                  </a:lnTo>
                  <a:close/>
                </a:path>
              </a:pathLst>
            </a:custGeom>
            <a:solidFill>
              <a:srgbClr val="A63685"/>
            </a:solidFill>
          </p:spPr>
          <p:txBody>
            <a:bodyPr wrap="square" lIns="0" tIns="0" rIns="0" bIns="0" rtlCol="0"/>
            <a:lstStyle/>
            <a:p>
              <a:endParaRPr/>
            </a:p>
          </p:txBody>
        </p:sp>
      </p:grpSp>
      <p:sp>
        <p:nvSpPr>
          <p:cNvPr id="308" name="object 308"/>
          <p:cNvSpPr txBox="1"/>
          <p:nvPr/>
        </p:nvSpPr>
        <p:spPr>
          <a:xfrm>
            <a:off x="2996606" y="5754541"/>
            <a:ext cx="676275" cy="147320"/>
          </a:xfrm>
          <a:prstGeom prst="rect">
            <a:avLst/>
          </a:prstGeom>
        </p:spPr>
        <p:txBody>
          <a:bodyPr vert="horz" wrap="square" lIns="0" tIns="12700" rIns="0" bIns="0" rtlCol="0">
            <a:spAutoFit/>
          </a:bodyPr>
          <a:lstStyle/>
          <a:p>
            <a:pPr marL="12700">
              <a:lnSpc>
                <a:spcPct val="100000"/>
              </a:lnSpc>
              <a:spcBef>
                <a:spcPts val="100"/>
              </a:spcBef>
            </a:pPr>
            <a:r>
              <a:rPr sz="800" spc="-10">
                <a:solidFill>
                  <a:srgbClr val="FFFFFF"/>
                </a:solidFill>
                <a:latin typeface="FedEx Sans Cd"/>
                <a:cs typeface="FedEx Sans Cd"/>
              </a:rPr>
              <a:t>Country</a:t>
            </a:r>
            <a:r>
              <a:rPr sz="800" spc="15">
                <a:solidFill>
                  <a:srgbClr val="FFFFFF"/>
                </a:solidFill>
                <a:latin typeface="FedEx Sans Cd"/>
                <a:cs typeface="FedEx Sans Cd"/>
              </a:rPr>
              <a:t> </a:t>
            </a:r>
            <a:r>
              <a:rPr sz="800">
                <a:solidFill>
                  <a:srgbClr val="FFFFFF"/>
                </a:solidFill>
                <a:latin typeface="FedEx Sans Cd"/>
                <a:cs typeface="FedEx Sans Cd"/>
              </a:rPr>
              <a:t>of</a:t>
            </a:r>
            <a:r>
              <a:rPr sz="800" spc="20">
                <a:solidFill>
                  <a:srgbClr val="FFFFFF"/>
                </a:solidFill>
                <a:latin typeface="FedEx Sans Cd"/>
                <a:cs typeface="FedEx Sans Cd"/>
              </a:rPr>
              <a:t> </a:t>
            </a:r>
            <a:r>
              <a:rPr sz="800" spc="-10">
                <a:solidFill>
                  <a:srgbClr val="FFFFFF"/>
                </a:solidFill>
                <a:latin typeface="FedEx Sans Cd"/>
                <a:cs typeface="FedEx Sans Cd"/>
              </a:rPr>
              <a:t>origin</a:t>
            </a:r>
            <a:endParaRPr sz="800">
              <a:latin typeface="FedEx Sans Cd"/>
              <a:cs typeface="FedEx Sans Cd"/>
            </a:endParaRPr>
          </a:p>
        </p:txBody>
      </p:sp>
      <p:grpSp>
        <p:nvGrpSpPr>
          <p:cNvPr id="309" name="object 309"/>
          <p:cNvGrpSpPr/>
          <p:nvPr/>
        </p:nvGrpSpPr>
        <p:grpSpPr>
          <a:xfrm>
            <a:off x="1786724" y="5453158"/>
            <a:ext cx="2070100" cy="756285"/>
            <a:chOff x="1786724" y="4814938"/>
            <a:chExt cx="2070100" cy="756285"/>
          </a:xfrm>
        </p:grpSpPr>
        <p:sp>
          <p:nvSpPr>
            <p:cNvPr id="310" name="object 310"/>
            <p:cNvSpPr/>
            <p:nvPr/>
          </p:nvSpPr>
          <p:spPr>
            <a:xfrm>
              <a:off x="2830728" y="4833035"/>
              <a:ext cx="1008380" cy="720090"/>
            </a:xfrm>
            <a:custGeom>
              <a:avLst/>
              <a:gdLst/>
              <a:ahLst/>
              <a:cxnLst/>
              <a:rect l="l" t="t" r="r" b="b"/>
              <a:pathLst>
                <a:path w="1008379" h="720089">
                  <a:moveTo>
                    <a:pt x="0" y="720001"/>
                  </a:moveTo>
                  <a:lnTo>
                    <a:pt x="1007999" y="720001"/>
                  </a:lnTo>
                  <a:lnTo>
                    <a:pt x="1007999" y="0"/>
                  </a:lnTo>
                  <a:lnTo>
                    <a:pt x="0" y="0"/>
                  </a:lnTo>
                  <a:lnTo>
                    <a:pt x="0" y="720001"/>
                  </a:lnTo>
                  <a:close/>
                </a:path>
              </a:pathLst>
            </a:custGeom>
            <a:ln w="36004">
              <a:solidFill>
                <a:srgbClr val="A63685"/>
              </a:solidFill>
            </a:ln>
          </p:spPr>
          <p:txBody>
            <a:bodyPr wrap="square" lIns="0" tIns="0" rIns="0" bIns="0" rtlCol="0"/>
            <a:lstStyle/>
            <a:p>
              <a:endParaRPr/>
            </a:p>
          </p:txBody>
        </p:sp>
        <p:pic>
          <p:nvPicPr>
            <p:cNvPr id="311" name="object 311"/>
            <p:cNvPicPr/>
            <p:nvPr/>
          </p:nvPicPr>
          <p:blipFill>
            <a:blip r:embed="rId4" cstate="print"/>
            <a:stretch>
              <a:fillRect/>
            </a:stretch>
          </p:blipFill>
          <p:spPr>
            <a:xfrm>
              <a:off x="2786628" y="5102626"/>
              <a:ext cx="87426" cy="180987"/>
            </a:xfrm>
            <a:prstGeom prst="rect">
              <a:avLst/>
            </a:prstGeom>
          </p:spPr>
        </p:pic>
        <p:sp>
          <p:nvSpPr>
            <p:cNvPr id="312" name="object 312"/>
            <p:cNvSpPr/>
            <p:nvPr/>
          </p:nvSpPr>
          <p:spPr>
            <a:xfrm>
              <a:off x="1786724" y="4833035"/>
              <a:ext cx="1008380" cy="720090"/>
            </a:xfrm>
            <a:custGeom>
              <a:avLst/>
              <a:gdLst/>
              <a:ahLst/>
              <a:cxnLst/>
              <a:rect l="l" t="t" r="r" b="b"/>
              <a:pathLst>
                <a:path w="1008380" h="720089">
                  <a:moveTo>
                    <a:pt x="1007999" y="0"/>
                  </a:moveTo>
                  <a:lnTo>
                    <a:pt x="0" y="0"/>
                  </a:lnTo>
                  <a:lnTo>
                    <a:pt x="0" y="720001"/>
                  </a:lnTo>
                  <a:lnTo>
                    <a:pt x="1007999" y="720001"/>
                  </a:lnTo>
                  <a:lnTo>
                    <a:pt x="1007999" y="0"/>
                  </a:lnTo>
                  <a:close/>
                </a:path>
              </a:pathLst>
            </a:custGeom>
            <a:solidFill>
              <a:srgbClr val="7D22C3"/>
            </a:solidFill>
          </p:spPr>
          <p:txBody>
            <a:bodyPr wrap="square" lIns="0" tIns="0" rIns="0" bIns="0" rtlCol="0"/>
            <a:lstStyle/>
            <a:p>
              <a:endParaRPr/>
            </a:p>
          </p:txBody>
        </p:sp>
      </p:grpSp>
      <p:sp>
        <p:nvSpPr>
          <p:cNvPr id="313" name="object 313"/>
          <p:cNvSpPr txBox="1"/>
          <p:nvPr/>
        </p:nvSpPr>
        <p:spPr>
          <a:xfrm>
            <a:off x="1842033" y="5683040"/>
            <a:ext cx="897890" cy="289560"/>
          </a:xfrm>
          <a:prstGeom prst="rect">
            <a:avLst/>
          </a:prstGeom>
        </p:spPr>
        <p:txBody>
          <a:bodyPr vert="horz" wrap="square" lIns="0" tIns="25400" rIns="0" bIns="0" rtlCol="0">
            <a:spAutoFit/>
          </a:bodyPr>
          <a:lstStyle/>
          <a:p>
            <a:pPr marL="12700" marR="5080" indent="40005">
              <a:lnSpc>
                <a:spcPts val="1000"/>
              </a:lnSpc>
              <a:spcBef>
                <a:spcPts val="200"/>
              </a:spcBef>
            </a:pPr>
            <a:r>
              <a:rPr sz="900">
                <a:solidFill>
                  <a:srgbClr val="FFFFFF"/>
                </a:solidFill>
                <a:latin typeface="FedEx Sans Cd"/>
                <a:cs typeface="FedEx Sans Cd"/>
              </a:rPr>
              <a:t>2</a:t>
            </a:r>
            <a:r>
              <a:rPr sz="900" spc="-15">
                <a:solidFill>
                  <a:srgbClr val="FFFFFF"/>
                </a:solidFill>
                <a:latin typeface="FedEx Sans Cd"/>
                <a:cs typeface="FedEx Sans Cd"/>
              </a:rPr>
              <a:t> </a:t>
            </a:r>
            <a:r>
              <a:rPr sz="900" spc="-10">
                <a:solidFill>
                  <a:srgbClr val="FFFFFF"/>
                </a:solidFill>
                <a:latin typeface="FedEx Sans Cd"/>
                <a:cs typeface="FedEx Sans Cd"/>
              </a:rPr>
              <a:t>different textiles</a:t>
            </a:r>
            <a:r>
              <a:rPr sz="900" spc="500">
                <a:solidFill>
                  <a:srgbClr val="FFFFFF"/>
                </a:solidFill>
                <a:latin typeface="FedEx Sans Cd"/>
                <a:cs typeface="FedEx Sans Cd"/>
              </a:rPr>
              <a:t> </a:t>
            </a:r>
            <a:r>
              <a:rPr sz="900" spc="-10">
                <a:solidFill>
                  <a:srgbClr val="FFFFFF"/>
                </a:solidFill>
                <a:latin typeface="FedEx Sans Cd"/>
                <a:cs typeface="FedEx Sans Cd"/>
              </a:rPr>
              <a:t>(driving</a:t>
            </a:r>
            <a:r>
              <a:rPr sz="900" spc="10">
                <a:solidFill>
                  <a:srgbClr val="FFFFFF"/>
                </a:solidFill>
                <a:latin typeface="FedEx Sans Cd"/>
                <a:cs typeface="FedEx Sans Cd"/>
              </a:rPr>
              <a:t> </a:t>
            </a:r>
            <a:r>
              <a:rPr sz="900">
                <a:solidFill>
                  <a:srgbClr val="FFFFFF"/>
                </a:solidFill>
                <a:latin typeface="FedEx Sans Cd"/>
                <a:cs typeface="FedEx Sans Cd"/>
              </a:rPr>
              <a:t>2</a:t>
            </a:r>
            <a:r>
              <a:rPr sz="900" spc="15">
                <a:solidFill>
                  <a:srgbClr val="FFFFFF"/>
                </a:solidFill>
                <a:latin typeface="FedEx Sans Cd"/>
                <a:cs typeface="FedEx Sans Cd"/>
              </a:rPr>
              <a:t> </a:t>
            </a:r>
            <a:r>
              <a:rPr sz="900">
                <a:solidFill>
                  <a:srgbClr val="FFFFFF"/>
                </a:solidFill>
                <a:latin typeface="FedEx Sans Cd"/>
                <a:cs typeface="FedEx Sans Cd"/>
              </a:rPr>
              <a:t>HS</a:t>
            </a:r>
            <a:r>
              <a:rPr sz="900" spc="15">
                <a:solidFill>
                  <a:srgbClr val="FFFFFF"/>
                </a:solidFill>
                <a:latin typeface="FedEx Sans Cd"/>
                <a:cs typeface="FedEx Sans Cd"/>
              </a:rPr>
              <a:t> </a:t>
            </a:r>
            <a:r>
              <a:rPr sz="900" spc="-10">
                <a:solidFill>
                  <a:srgbClr val="FFFFFF"/>
                </a:solidFill>
                <a:latin typeface="FedEx Sans Cd"/>
                <a:cs typeface="FedEx Sans Cd"/>
              </a:rPr>
              <a:t>Codes)</a:t>
            </a:r>
            <a:endParaRPr sz="900">
              <a:latin typeface="FedEx Sans Cd"/>
              <a:cs typeface="FedEx Sans Cd"/>
            </a:endParaRPr>
          </a:p>
        </p:txBody>
      </p:sp>
      <p:grpSp>
        <p:nvGrpSpPr>
          <p:cNvPr id="314" name="object 314"/>
          <p:cNvGrpSpPr/>
          <p:nvPr/>
        </p:nvGrpSpPr>
        <p:grpSpPr>
          <a:xfrm>
            <a:off x="739571" y="5453158"/>
            <a:ext cx="2073275" cy="756285"/>
            <a:chOff x="739571" y="4814938"/>
            <a:chExt cx="2073275" cy="756285"/>
          </a:xfrm>
        </p:grpSpPr>
        <p:sp>
          <p:nvSpPr>
            <p:cNvPr id="315" name="object 315"/>
            <p:cNvSpPr/>
            <p:nvPr/>
          </p:nvSpPr>
          <p:spPr>
            <a:xfrm>
              <a:off x="1786724" y="4833035"/>
              <a:ext cx="1008380" cy="720090"/>
            </a:xfrm>
            <a:custGeom>
              <a:avLst/>
              <a:gdLst/>
              <a:ahLst/>
              <a:cxnLst/>
              <a:rect l="l" t="t" r="r" b="b"/>
              <a:pathLst>
                <a:path w="1008380" h="720089">
                  <a:moveTo>
                    <a:pt x="0" y="720001"/>
                  </a:moveTo>
                  <a:lnTo>
                    <a:pt x="1007999" y="720001"/>
                  </a:lnTo>
                  <a:lnTo>
                    <a:pt x="1007999" y="0"/>
                  </a:lnTo>
                  <a:lnTo>
                    <a:pt x="0" y="0"/>
                  </a:lnTo>
                  <a:lnTo>
                    <a:pt x="0" y="720001"/>
                  </a:lnTo>
                  <a:close/>
                </a:path>
              </a:pathLst>
            </a:custGeom>
            <a:ln w="36004">
              <a:solidFill>
                <a:srgbClr val="7D22C3"/>
              </a:solidFill>
            </a:ln>
          </p:spPr>
          <p:txBody>
            <a:bodyPr wrap="square" lIns="0" tIns="0" rIns="0" bIns="0" rtlCol="0"/>
            <a:lstStyle/>
            <a:p>
              <a:endParaRPr/>
            </a:p>
          </p:txBody>
        </p:sp>
        <p:pic>
          <p:nvPicPr>
            <p:cNvPr id="316" name="object 316"/>
            <p:cNvPicPr/>
            <p:nvPr/>
          </p:nvPicPr>
          <p:blipFill>
            <a:blip r:embed="rId5" cstate="print"/>
            <a:stretch>
              <a:fillRect/>
            </a:stretch>
          </p:blipFill>
          <p:spPr>
            <a:xfrm>
              <a:off x="1739265" y="5102626"/>
              <a:ext cx="87426" cy="180987"/>
            </a:xfrm>
            <a:prstGeom prst="rect">
              <a:avLst/>
            </a:prstGeom>
          </p:spPr>
        </p:pic>
        <p:sp>
          <p:nvSpPr>
            <p:cNvPr id="317" name="object 317"/>
            <p:cNvSpPr/>
            <p:nvPr/>
          </p:nvSpPr>
          <p:spPr>
            <a:xfrm>
              <a:off x="739571" y="4833035"/>
              <a:ext cx="1008380" cy="720090"/>
            </a:xfrm>
            <a:custGeom>
              <a:avLst/>
              <a:gdLst/>
              <a:ahLst/>
              <a:cxnLst/>
              <a:rect l="l" t="t" r="r" b="b"/>
              <a:pathLst>
                <a:path w="1008380" h="720089">
                  <a:moveTo>
                    <a:pt x="1007999" y="0"/>
                  </a:moveTo>
                  <a:lnTo>
                    <a:pt x="0" y="0"/>
                  </a:lnTo>
                  <a:lnTo>
                    <a:pt x="0" y="720001"/>
                  </a:lnTo>
                  <a:lnTo>
                    <a:pt x="1007999" y="720001"/>
                  </a:lnTo>
                  <a:lnTo>
                    <a:pt x="1007999" y="0"/>
                  </a:lnTo>
                  <a:close/>
                </a:path>
              </a:pathLst>
            </a:custGeom>
            <a:solidFill>
              <a:srgbClr val="4D148C"/>
            </a:solidFill>
          </p:spPr>
          <p:txBody>
            <a:bodyPr wrap="square" lIns="0" tIns="0" rIns="0" bIns="0" rtlCol="0"/>
            <a:lstStyle/>
            <a:p>
              <a:endParaRPr/>
            </a:p>
          </p:txBody>
        </p:sp>
      </p:grpSp>
      <p:sp>
        <p:nvSpPr>
          <p:cNvPr id="318" name="object 318"/>
          <p:cNvSpPr txBox="1"/>
          <p:nvPr/>
        </p:nvSpPr>
        <p:spPr>
          <a:xfrm>
            <a:off x="800940" y="5575709"/>
            <a:ext cx="885825" cy="478790"/>
          </a:xfrm>
          <a:prstGeom prst="rect">
            <a:avLst/>
          </a:prstGeom>
        </p:spPr>
        <p:txBody>
          <a:bodyPr vert="horz" wrap="square" lIns="0" tIns="38100" rIns="0" bIns="0" rtlCol="0">
            <a:spAutoFit/>
          </a:bodyPr>
          <a:lstStyle/>
          <a:p>
            <a:pPr algn="ctr">
              <a:lnSpc>
                <a:spcPct val="100000"/>
              </a:lnSpc>
              <a:spcBef>
                <a:spcPts val="300"/>
              </a:spcBef>
            </a:pPr>
            <a:r>
              <a:rPr sz="900" dirty="0">
                <a:solidFill>
                  <a:srgbClr val="FFFFFF"/>
                </a:solidFill>
                <a:latin typeface="FedEx Sans Cd"/>
                <a:cs typeface="FedEx Sans Cd"/>
              </a:rPr>
              <a:t>6</a:t>
            </a:r>
            <a:r>
              <a:rPr sz="900" spc="-15" dirty="0">
                <a:solidFill>
                  <a:srgbClr val="FFFFFF"/>
                </a:solidFill>
                <a:latin typeface="FedEx Sans Cd"/>
                <a:cs typeface="FedEx Sans Cd"/>
              </a:rPr>
              <a:t> </a:t>
            </a:r>
            <a:r>
              <a:rPr sz="900" spc="-10" dirty="0">
                <a:solidFill>
                  <a:srgbClr val="FFFFFF"/>
                </a:solidFill>
                <a:latin typeface="FedEx Sans Cd"/>
                <a:cs typeface="FedEx Sans Cd"/>
              </a:rPr>
              <a:t>different products</a:t>
            </a:r>
            <a:endParaRPr sz="900" dirty="0">
              <a:latin typeface="FedEx Sans Cd"/>
              <a:cs typeface="FedEx Sans Cd"/>
            </a:endParaRPr>
          </a:p>
          <a:p>
            <a:pPr marL="173990" marR="167005" algn="ctr">
              <a:lnSpc>
                <a:spcPts val="1000"/>
              </a:lnSpc>
              <a:spcBef>
                <a:spcPts val="305"/>
              </a:spcBef>
            </a:pPr>
            <a:r>
              <a:rPr sz="900" dirty="0">
                <a:solidFill>
                  <a:srgbClr val="FFFFFF"/>
                </a:solidFill>
                <a:latin typeface="FedEx Sans Cd"/>
                <a:cs typeface="FedEx Sans Cd"/>
              </a:rPr>
              <a:t>(by</a:t>
            </a:r>
            <a:r>
              <a:rPr sz="900" spc="-25" dirty="0">
                <a:solidFill>
                  <a:srgbClr val="FFFFFF"/>
                </a:solidFill>
                <a:latin typeface="FedEx Sans Cd"/>
                <a:cs typeface="FedEx Sans Cd"/>
              </a:rPr>
              <a:t> </a:t>
            </a:r>
            <a:r>
              <a:rPr sz="900" spc="-10" dirty="0">
                <a:solidFill>
                  <a:srgbClr val="FFFFFF"/>
                </a:solidFill>
                <a:latin typeface="FedEx Sans Cd"/>
                <a:cs typeface="FedEx Sans Cd"/>
              </a:rPr>
              <a:t>material,</a:t>
            </a:r>
            <a:r>
              <a:rPr sz="900" spc="500" dirty="0">
                <a:solidFill>
                  <a:srgbClr val="FFFFFF"/>
                </a:solidFill>
                <a:latin typeface="FedEx Sans Cd"/>
                <a:cs typeface="FedEx Sans Cd"/>
              </a:rPr>
              <a:t> </a:t>
            </a:r>
            <a:r>
              <a:rPr sz="900" spc="-20" dirty="0" err="1">
                <a:solidFill>
                  <a:srgbClr val="FFFFFF"/>
                </a:solidFill>
                <a:latin typeface="FedEx Sans Cd"/>
                <a:cs typeface="FedEx Sans Cd"/>
              </a:rPr>
              <a:t>colour</a:t>
            </a:r>
            <a:r>
              <a:rPr sz="900" spc="-20" dirty="0">
                <a:solidFill>
                  <a:srgbClr val="FFFFFF"/>
                </a:solidFill>
                <a:latin typeface="FedEx Sans Cd"/>
                <a:cs typeface="FedEx Sans Cd"/>
              </a:rPr>
              <a:t>,</a:t>
            </a:r>
            <a:r>
              <a:rPr sz="900" spc="35" dirty="0">
                <a:solidFill>
                  <a:srgbClr val="FFFFFF"/>
                </a:solidFill>
                <a:latin typeface="FedEx Sans Cd"/>
                <a:cs typeface="FedEx Sans Cd"/>
              </a:rPr>
              <a:t> </a:t>
            </a:r>
            <a:r>
              <a:rPr sz="900" spc="-10" dirty="0">
                <a:solidFill>
                  <a:srgbClr val="FFFFFF"/>
                </a:solidFill>
                <a:latin typeface="FedEx Sans Cd"/>
                <a:cs typeface="FedEx Sans Cd"/>
              </a:rPr>
              <a:t>size)</a:t>
            </a:r>
            <a:endParaRPr sz="900" dirty="0">
              <a:latin typeface="FedEx Sans Cd"/>
              <a:cs typeface="FedEx Sans Cd"/>
            </a:endParaRPr>
          </a:p>
        </p:txBody>
      </p:sp>
      <p:grpSp>
        <p:nvGrpSpPr>
          <p:cNvPr id="319" name="object 319"/>
          <p:cNvGrpSpPr/>
          <p:nvPr/>
        </p:nvGrpSpPr>
        <p:grpSpPr>
          <a:xfrm>
            <a:off x="721569" y="5447825"/>
            <a:ext cx="3148330" cy="765175"/>
            <a:chOff x="721569" y="4809605"/>
            <a:chExt cx="3148330" cy="765175"/>
          </a:xfrm>
        </p:grpSpPr>
        <p:sp>
          <p:nvSpPr>
            <p:cNvPr id="320" name="object 320"/>
            <p:cNvSpPr/>
            <p:nvPr/>
          </p:nvSpPr>
          <p:spPr>
            <a:xfrm>
              <a:off x="739571" y="4833035"/>
              <a:ext cx="1008380" cy="720090"/>
            </a:xfrm>
            <a:custGeom>
              <a:avLst/>
              <a:gdLst/>
              <a:ahLst/>
              <a:cxnLst/>
              <a:rect l="l" t="t" r="r" b="b"/>
              <a:pathLst>
                <a:path w="1008380" h="720089">
                  <a:moveTo>
                    <a:pt x="0" y="720001"/>
                  </a:moveTo>
                  <a:lnTo>
                    <a:pt x="1007999" y="720001"/>
                  </a:lnTo>
                  <a:lnTo>
                    <a:pt x="1007999" y="0"/>
                  </a:lnTo>
                  <a:lnTo>
                    <a:pt x="0" y="0"/>
                  </a:lnTo>
                  <a:lnTo>
                    <a:pt x="0" y="720001"/>
                  </a:lnTo>
                  <a:close/>
                </a:path>
              </a:pathLst>
            </a:custGeom>
            <a:ln w="36004">
              <a:solidFill>
                <a:srgbClr val="4D148C"/>
              </a:solidFill>
            </a:ln>
          </p:spPr>
          <p:txBody>
            <a:bodyPr wrap="square" lIns="0" tIns="0" rIns="0" bIns="0" rtlCol="0"/>
            <a:lstStyle/>
            <a:p>
              <a:endParaRPr/>
            </a:p>
          </p:txBody>
        </p:sp>
        <p:sp>
          <p:nvSpPr>
            <p:cNvPr id="321" name="object 321"/>
            <p:cNvSpPr/>
            <p:nvPr/>
          </p:nvSpPr>
          <p:spPr>
            <a:xfrm>
              <a:off x="1772235" y="4809605"/>
              <a:ext cx="0" cy="326390"/>
            </a:xfrm>
            <a:custGeom>
              <a:avLst/>
              <a:gdLst/>
              <a:ahLst/>
              <a:cxnLst/>
              <a:rect l="l" t="t" r="r" b="b"/>
              <a:pathLst>
                <a:path h="326389">
                  <a:moveTo>
                    <a:pt x="0" y="0"/>
                  </a:moveTo>
                  <a:lnTo>
                    <a:pt x="0" y="325805"/>
                  </a:lnTo>
                </a:path>
              </a:pathLst>
            </a:custGeom>
            <a:ln w="12420">
              <a:solidFill>
                <a:srgbClr val="FFFFFF"/>
              </a:solidFill>
            </a:ln>
          </p:spPr>
          <p:txBody>
            <a:bodyPr wrap="square" lIns="0" tIns="0" rIns="0" bIns="0" rtlCol="0"/>
            <a:lstStyle/>
            <a:p>
              <a:endParaRPr/>
            </a:p>
          </p:txBody>
        </p:sp>
        <p:sp>
          <p:nvSpPr>
            <p:cNvPr id="322" name="object 322"/>
            <p:cNvSpPr/>
            <p:nvPr/>
          </p:nvSpPr>
          <p:spPr>
            <a:xfrm>
              <a:off x="1772235" y="5248804"/>
              <a:ext cx="0" cy="326390"/>
            </a:xfrm>
            <a:custGeom>
              <a:avLst/>
              <a:gdLst/>
              <a:ahLst/>
              <a:cxnLst/>
              <a:rect l="l" t="t" r="r" b="b"/>
              <a:pathLst>
                <a:path h="326389">
                  <a:moveTo>
                    <a:pt x="0" y="0"/>
                  </a:moveTo>
                  <a:lnTo>
                    <a:pt x="0" y="325805"/>
                  </a:lnTo>
                </a:path>
              </a:pathLst>
            </a:custGeom>
            <a:ln w="12420">
              <a:solidFill>
                <a:srgbClr val="FFFFFF"/>
              </a:solidFill>
            </a:ln>
          </p:spPr>
          <p:txBody>
            <a:bodyPr wrap="square" lIns="0" tIns="0" rIns="0" bIns="0" rtlCol="0"/>
            <a:lstStyle/>
            <a:p>
              <a:endParaRPr/>
            </a:p>
          </p:txBody>
        </p:sp>
        <p:sp>
          <p:nvSpPr>
            <p:cNvPr id="323" name="object 323"/>
            <p:cNvSpPr/>
            <p:nvPr/>
          </p:nvSpPr>
          <p:spPr>
            <a:xfrm>
              <a:off x="2819599" y="4809605"/>
              <a:ext cx="0" cy="326390"/>
            </a:xfrm>
            <a:custGeom>
              <a:avLst/>
              <a:gdLst/>
              <a:ahLst/>
              <a:cxnLst/>
              <a:rect l="l" t="t" r="r" b="b"/>
              <a:pathLst>
                <a:path h="326389">
                  <a:moveTo>
                    <a:pt x="0" y="0"/>
                  </a:moveTo>
                  <a:lnTo>
                    <a:pt x="0" y="325805"/>
                  </a:lnTo>
                </a:path>
              </a:pathLst>
            </a:custGeom>
            <a:ln w="12420">
              <a:solidFill>
                <a:srgbClr val="FFFFFF"/>
              </a:solidFill>
            </a:ln>
          </p:spPr>
          <p:txBody>
            <a:bodyPr wrap="square" lIns="0" tIns="0" rIns="0" bIns="0" rtlCol="0"/>
            <a:lstStyle/>
            <a:p>
              <a:endParaRPr/>
            </a:p>
          </p:txBody>
        </p:sp>
        <p:sp>
          <p:nvSpPr>
            <p:cNvPr id="324" name="object 324"/>
            <p:cNvSpPr/>
            <p:nvPr/>
          </p:nvSpPr>
          <p:spPr>
            <a:xfrm>
              <a:off x="3863599" y="4809605"/>
              <a:ext cx="0" cy="326390"/>
            </a:xfrm>
            <a:custGeom>
              <a:avLst/>
              <a:gdLst/>
              <a:ahLst/>
              <a:cxnLst/>
              <a:rect l="l" t="t" r="r" b="b"/>
              <a:pathLst>
                <a:path h="326389">
                  <a:moveTo>
                    <a:pt x="0" y="0"/>
                  </a:moveTo>
                  <a:lnTo>
                    <a:pt x="0" y="325805"/>
                  </a:lnTo>
                </a:path>
              </a:pathLst>
            </a:custGeom>
            <a:ln w="12420">
              <a:solidFill>
                <a:srgbClr val="FFFFFF"/>
              </a:solidFill>
            </a:ln>
          </p:spPr>
          <p:txBody>
            <a:bodyPr wrap="square" lIns="0" tIns="0" rIns="0" bIns="0" rtlCol="0"/>
            <a:lstStyle/>
            <a:p>
              <a:endParaRPr/>
            </a:p>
          </p:txBody>
        </p:sp>
        <p:sp>
          <p:nvSpPr>
            <p:cNvPr id="325" name="object 325"/>
            <p:cNvSpPr/>
            <p:nvPr/>
          </p:nvSpPr>
          <p:spPr>
            <a:xfrm>
              <a:off x="2819599" y="5248804"/>
              <a:ext cx="0" cy="326390"/>
            </a:xfrm>
            <a:custGeom>
              <a:avLst/>
              <a:gdLst/>
              <a:ahLst/>
              <a:cxnLst/>
              <a:rect l="l" t="t" r="r" b="b"/>
              <a:pathLst>
                <a:path h="326389">
                  <a:moveTo>
                    <a:pt x="0" y="0"/>
                  </a:moveTo>
                  <a:lnTo>
                    <a:pt x="0" y="325805"/>
                  </a:lnTo>
                </a:path>
              </a:pathLst>
            </a:custGeom>
            <a:ln w="12420">
              <a:solidFill>
                <a:srgbClr val="FFFFFF"/>
              </a:solidFill>
            </a:ln>
          </p:spPr>
          <p:txBody>
            <a:bodyPr wrap="square" lIns="0" tIns="0" rIns="0" bIns="0" rtlCol="0"/>
            <a:lstStyle/>
            <a:p>
              <a:endParaRPr/>
            </a:p>
          </p:txBody>
        </p:sp>
        <p:sp>
          <p:nvSpPr>
            <p:cNvPr id="326" name="object 326"/>
            <p:cNvSpPr/>
            <p:nvPr/>
          </p:nvSpPr>
          <p:spPr>
            <a:xfrm>
              <a:off x="3863599" y="5248804"/>
              <a:ext cx="0" cy="326390"/>
            </a:xfrm>
            <a:custGeom>
              <a:avLst/>
              <a:gdLst/>
              <a:ahLst/>
              <a:cxnLst/>
              <a:rect l="l" t="t" r="r" b="b"/>
              <a:pathLst>
                <a:path h="326389">
                  <a:moveTo>
                    <a:pt x="0" y="0"/>
                  </a:moveTo>
                  <a:lnTo>
                    <a:pt x="0" y="325805"/>
                  </a:lnTo>
                </a:path>
              </a:pathLst>
            </a:custGeom>
            <a:ln w="12420">
              <a:solidFill>
                <a:srgbClr val="FFFFFF"/>
              </a:solidFill>
            </a:ln>
          </p:spPr>
          <p:txBody>
            <a:bodyPr wrap="square" lIns="0" tIns="0" rIns="0" bIns="0" rtlCol="0"/>
            <a:lstStyle/>
            <a:p>
              <a:endParaRPr/>
            </a:p>
          </p:txBody>
        </p:sp>
      </p:grpSp>
      <p:grpSp>
        <p:nvGrpSpPr>
          <p:cNvPr id="327" name="object 327"/>
          <p:cNvGrpSpPr/>
          <p:nvPr/>
        </p:nvGrpSpPr>
        <p:grpSpPr>
          <a:xfrm>
            <a:off x="720656" y="671677"/>
            <a:ext cx="662940" cy="662940"/>
            <a:chOff x="720656" y="671677"/>
            <a:chExt cx="662940" cy="662940"/>
          </a:xfrm>
        </p:grpSpPr>
        <p:pic>
          <p:nvPicPr>
            <p:cNvPr id="328" name="object 328"/>
            <p:cNvPicPr/>
            <p:nvPr/>
          </p:nvPicPr>
          <p:blipFill>
            <a:blip r:embed="rId6" cstate="print"/>
            <a:stretch>
              <a:fillRect/>
            </a:stretch>
          </p:blipFill>
          <p:spPr>
            <a:xfrm>
              <a:off x="720656" y="671677"/>
              <a:ext cx="172275" cy="172275"/>
            </a:xfrm>
            <a:prstGeom prst="rect">
              <a:avLst/>
            </a:prstGeom>
          </p:spPr>
        </p:pic>
        <p:sp>
          <p:nvSpPr>
            <p:cNvPr id="329" name="object 329"/>
            <p:cNvSpPr/>
            <p:nvPr/>
          </p:nvSpPr>
          <p:spPr>
            <a:xfrm>
              <a:off x="790225" y="764134"/>
              <a:ext cx="518795" cy="499745"/>
            </a:xfrm>
            <a:custGeom>
              <a:avLst/>
              <a:gdLst/>
              <a:ahLst/>
              <a:cxnLst/>
              <a:rect l="l" t="t" r="r" b="b"/>
              <a:pathLst>
                <a:path w="518794" h="499744">
                  <a:moveTo>
                    <a:pt x="262915" y="0"/>
                  </a:moveTo>
                  <a:lnTo>
                    <a:pt x="259854" y="0"/>
                  </a:lnTo>
                  <a:lnTo>
                    <a:pt x="3098" y="118186"/>
                  </a:lnTo>
                  <a:lnTo>
                    <a:pt x="1142" y="120535"/>
                  </a:lnTo>
                  <a:lnTo>
                    <a:pt x="101" y="124358"/>
                  </a:lnTo>
                  <a:lnTo>
                    <a:pt x="0" y="372922"/>
                  </a:lnTo>
                  <a:lnTo>
                    <a:pt x="2197" y="376415"/>
                  </a:lnTo>
                  <a:lnTo>
                    <a:pt x="257505" y="498309"/>
                  </a:lnTo>
                  <a:lnTo>
                    <a:pt x="257937" y="498474"/>
                  </a:lnTo>
                  <a:lnTo>
                    <a:pt x="260781" y="499376"/>
                  </a:lnTo>
                  <a:lnTo>
                    <a:pt x="263398" y="499198"/>
                  </a:lnTo>
                  <a:lnTo>
                    <a:pt x="316757" y="473379"/>
                  </a:lnTo>
                  <a:lnTo>
                    <a:pt x="251434" y="473379"/>
                  </a:lnTo>
                  <a:lnTo>
                    <a:pt x="19875" y="362826"/>
                  </a:lnTo>
                  <a:lnTo>
                    <a:pt x="19875" y="141833"/>
                  </a:lnTo>
                  <a:lnTo>
                    <a:pt x="66340" y="141833"/>
                  </a:lnTo>
                  <a:lnTo>
                    <a:pt x="33375" y="126136"/>
                  </a:lnTo>
                  <a:lnTo>
                    <a:pt x="47231" y="119760"/>
                  </a:lnTo>
                  <a:lnTo>
                    <a:pt x="94138" y="119760"/>
                  </a:lnTo>
                  <a:lnTo>
                    <a:pt x="70866" y="108877"/>
                  </a:lnTo>
                  <a:lnTo>
                    <a:pt x="228015" y="36537"/>
                  </a:lnTo>
                  <a:lnTo>
                    <a:pt x="274322" y="36537"/>
                  </a:lnTo>
                  <a:lnTo>
                    <a:pt x="251536" y="25704"/>
                  </a:lnTo>
                  <a:lnTo>
                    <a:pt x="261327" y="21208"/>
                  </a:lnTo>
                  <a:lnTo>
                    <a:pt x="308251" y="21208"/>
                  </a:lnTo>
                  <a:lnTo>
                    <a:pt x="262915" y="0"/>
                  </a:lnTo>
                  <a:close/>
                </a:path>
                <a:path w="518794" h="499744">
                  <a:moveTo>
                    <a:pt x="66340" y="141833"/>
                  </a:moveTo>
                  <a:lnTo>
                    <a:pt x="20115" y="141833"/>
                  </a:lnTo>
                  <a:lnTo>
                    <a:pt x="251625" y="252082"/>
                  </a:lnTo>
                  <a:lnTo>
                    <a:pt x="251529" y="362826"/>
                  </a:lnTo>
                  <a:lnTo>
                    <a:pt x="251434" y="473379"/>
                  </a:lnTo>
                  <a:lnTo>
                    <a:pt x="271310" y="473379"/>
                  </a:lnTo>
                  <a:lnTo>
                    <a:pt x="271405" y="362826"/>
                  </a:lnTo>
                  <a:lnTo>
                    <a:pt x="271500" y="251840"/>
                  </a:lnTo>
                  <a:lnTo>
                    <a:pt x="306958" y="234683"/>
                  </a:lnTo>
                  <a:lnTo>
                    <a:pt x="261327" y="234683"/>
                  </a:lnTo>
                  <a:lnTo>
                    <a:pt x="66340" y="141833"/>
                  </a:lnTo>
                  <a:close/>
                </a:path>
                <a:path w="518794" h="499744">
                  <a:moveTo>
                    <a:pt x="518600" y="141833"/>
                  </a:moveTo>
                  <a:lnTo>
                    <a:pt x="498843" y="141833"/>
                  </a:lnTo>
                  <a:lnTo>
                    <a:pt x="498843" y="363181"/>
                  </a:lnTo>
                  <a:lnTo>
                    <a:pt x="271100" y="473379"/>
                  </a:lnTo>
                  <a:lnTo>
                    <a:pt x="316757" y="473379"/>
                  </a:lnTo>
                  <a:lnTo>
                    <a:pt x="516547" y="376707"/>
                  </a:lnTo>
                  <a:lnTo>
                    <a:pt x="518718" y="373227"/>
                  </a:lnTo>
                  <a:lnTo>
                    <a:pt x="518600" y="141833"/>
                  </a:lnTo>
                  <a:close/>
                </a:path>
                <a:path w="518794" h="499744">
                  <a:moveTo>
                    <a:pt x="94138" y="119760"/>
                  </a:moveTo>
                  <a:lnTo>
                    <a:pt x="47231" y="119760"/>
                  </a:lnTo>
                  <a:lnTo>
                    <a:pt x="276860" y="227164"/>
                  </a:lnTo>
                  <a:lnTo>
                    <a:pt x="261327" y="234683"/>
                  </a:lnTo>
                  <a:lnTo>
                    <a:pt x="306958" y="234683"/>
                  </a:lnTo>
                  <a:lnTo>
                    <a:pt x="345566" y="216001"/>
                  </a:lnTo>
                  <a:lnTo>
                    <a:pt x="299910" y="216001"/>
                  </a:lnTo>
                  <a:lnTo>
                    <a:pt x="214553" y="176072"/>
                  </a:lnTo>
                  <a:lnTo>
                    <a:pt x="234362" y="165557"/>
                  </a:lnTo>
                  <a:lnTo>
                    <a:pt x="192062" y="165557"/>
                  </a:lnTo>
                  <a:lnTo>
                    <a:pt x="179463" y="159664"/>
                  </a:lnTo>
                  <a:lnTo>
                    <a:pt x="199317" y="149123"/>
                  </a:lnTo>
                  <a:lnTo>
                    <a:pt x="156921" y="149123"/>
                  </a:lnTo>
                  <a:lnTo>
                    <a:pt x="94138" y="119760"/>
                  </a:lnTo>
                  <a:close/>
                </a:path>
                <a:path w="518794" h="499744">
                  <a:moveTo>
                    <a:pt x="405881" y="99085"/>
                  </a:moveTo>
                  <a:lnTo>
                    <a:pt x="359575" y="99085"/>
                  </a:lnTo>
                  <a:lnTo>
                    <a:pt x="451370" y="142722"/>
                  </a:lnTo>
                  <a:lnTo>
                    <a:pt x="299910" y="216001"/>
                  </a:lnTo>
                  <a:lnTo>
                    <a:pt x="345566" y="216001"/>
                  </a:lnTo>
                  <a:lnTo>
                    <a:pt x="498843" y="141833"/>
                  </a:lnTo>
                  <a:lnTo>
                    <a:pt x="518600" y="141833"/>
                  </a:lnTo>
                  <a:lnTo>
                    <a:pt x="518595" y="131622"/>
                  </a:lnTo>
                  <a:lnTo>
                    <a:pt x="474319" y="131622"/>
                  </a:lnTo>
                  <a:lnTo>
                    <a:pt x="405881" y="99085"/>
                  </a:lnTo>
                  <a:close/>
                </a:path>
                <a:path w="518794" h="499744">
                  <a:moveTo>
                    <a:pt x="371048" y="82524"/>
                  </a:moveTo>
                  <a:lnTo>
                    <a:pt x="324751" y="82524"/>
                  </a:lnTo>
                  <a:lnTo>
                    <a:pt x="337210" y="88455"/>
                  </a:lnTo>
                  <a:lnTo>
                    <a:pt x="192849" y="165087"/>
                  </a:lnTo>
                  <a:lnTo>
                    <a:pt x="192062" y="165557"/>
                  </a:lnTo>
                  <a:lnTo>
                    <a:pt x="234362" y="165557"/>
                  </a:lnTo>
                  <a:lnTo>
                    <a:pt x="359575" y="99085"/>
                  </a:lnTo>
                  <a:lnTo>
                    <a:pt x="405881" y="99085"/>
                  </a:lnTo>
                  <a:lnTo>
                    <a:pt x="371048" y="82524"/>
                  </a:lnTo>
                  <a:close/>
                </a:path>
                <a:path w="518794" h="499744">
                  <a:moveTo>
                    <a:pt x="274322" y="36537"/>
                  </a:moveTo>
                  <a:lnTo>
                    <a:pt x="228015" y="36537"/>
                  </a:lnTo>
                  <a:lnTo>
                    <a:pt x="302387" y="71894"/>
                  </a:lnTo>
                  <a:lnTo>
                    <a:pt x="156921" y="149123"/>
                  </a:lnTo>
                  <a:lnTo>
                    <a:pt x="199317" y="149123"/>
                  </a:lnTo>
                  <a:lnTo>
                    <a:pt x="324751" y="82524"/>
                  </a:lnTo>
                  <a:lnTo>
                    <a:pt x="371048" y="82524"/>
                  </a:lnTo>
                  <a:lnTo>
                    <a:pt x="274322" y="36537"/>
                  </a:lnTo>
                  <a:close/>
                </a:path>
                <a:path w="518794" h="499744">
                  <a:moveTo>
                    <a:pt x="308251" y="21208"/>
                  </a:moveTo>
                  <a:lnTo>
                    <a:pt x="261327" y="21208"/>
                  </a:lnTo>
                  <a:lnTo>
                    <a:pt x="485660" y="126136"/>
                  </a:lnTo>
                  <a:lnTo>
                    <a:pt x="474319" y="131622"/>
                  </a:lnTo>
                  <a:lnTo>
                    <a:pt x="518595" y="131622"/>
                  </a:lnTo>
                  <a:lnTo>
                    <a:pt x="518591" y="124358"/>
                  </a:lnTo>
                  <a:lnTo>
                    <a:pt x="518058" y="121157"/>
                  </a:lnTo>
                  <a:lnTo>
                    <a:pt x="515988" y="118376"/>
                  </a:lnTo>
                  <a:lnTo>
                    <a:pt x="308251" y="21208"/>
                  </a:lnTo>
                  <a:close/>
                </a:path>
              </a:pathLst>
            </a:custGeom>
            <a:solidFill>
              <a:srgbClr val="4D148C"/>
            </a:solidFill>
          </p:spPr>
          <p:txBody>
            <a:bodyPr wrap="square" lIns="0" tIns="0" rIns="0" bIns="0" rtlCol="0"/>
            <a:lstStyle/>
            <a:p>
              <a:endParaRPr/>
            </a:p>
          </p:txBody>
        </p:sp>
        <p:pic>
          <p:nvPicPr>
            <p:cNvPr id="330" name="object 330"/>
            <p:cNvPicPr/>
            <p:nvPr/>
          </p:nvPicPr>
          <p:blipFill>
            <a:blip r:embed="rId7" cstate="print"/>
            <a:stretch>
              <a:fillRect/>
            </a:stretch>
          </p:blipFill>
          <p:spPr>
            <a:xfrm>
              <a:off x="1210962" y="671677"/>
              <a:ext cx="172275" cy="172275"/>
            </a:xfrm>
            <a:prstGeom prst="rect">
              <a:avLst/>
            </a:prstGeom>
          </p:spPr>
        </p:pic>
        <p:pic>
          <p:nvPicPr>
            <p:cNvPr id="331" name="object 331"/>
            <p:cNvPicPr/>
            <p:nvPr/>
          </p:nvPicPr>
          <p:blipFill>
            <a:blip r:embed="rId8" cstate="print"/>
            <a:stretch>
              <a:fillRect/>
            </a:stretch>
          </p:blipFill>
          <p:spPr>
            <a:xfrm>
              <a:off x="1210962" y="1161994"/>
              <a:ext cx="172275" cy="172275"/>
            </a:xfrm>
            <a:prstGeom prst="rect">
              <a:avLst/>
            </a:prstGeom>
          </p:spPr>
        </p:pic>
        <p:pic>
          <p:nvPicPr>
            <p:cNvPr id="332" name="object 332"/>
            <p:cNvPicPr/>
            <p:nvPr/>
          </p:nvPicPr>
          <p:blipFill>
            <a:blip r:embed="rId9" cstate="print"/>
            <a:stretch>
              <a:fillRect/>
            </a:stretch>
          </p:blipFill>
          <p:spPr>
            <a:xfrm>
              <a:off x="720656" y="1161994"/>
              <a:ext cx="172275" cy="172275"/>
            </a:xfrm>
            <a:prstGeom prst="rect">
              <a:avLst/>
            </a:prstGeom>
          </p:spPr>
        </p:pic>
      </p:grpSp>
      <p:sp>
        <p:nvSpPr>
          <p:cNvPr id="335" name="object 22" descr="$PPTXTitle">
            <a:extLst>
              <a:ext uri="{FF2B5EF4-FFF2-40B4-BE49-F238E27FC236}">
                <a16:creationId xmlns:a16="http://schemas.microsoft.com/office/drawing/2014/main" id="{7AC0B7C2-82B7-9475-82D0-79535B1F35B3}"/>
              </a:ext>
            </a:extLst>
          </p:cNvPr>
          <p:cNvSpPr txBox="1">
            <a:spLocks/>
          </p:cNvSpPr>
          <p:nvPr/>
        </p:nvSpPr>
        <p:spPr>
          <a:xfrm>
            <a:off x="1639058" y="502272"/>
            <a:ext cx="8214876" cy="1011301"/>
          </a:xfrm>
          <a:prstGeom prst="rect">
            <a:avLst/>
          </a:prstGeom>
        </p:spPr>
        <p:txBody>
          <a:bodyPr vert="horz" wrap="square" lIns="0" tIns="55879" rIns="0" bIns="0" rtlCol="0" anchor="ctr">
            <a:spAutoFit/>
          </a:bodyPr>
          <a:lstStyle>
            <a:lvl1pPr algn="l" defTabSz="802020" rtl="0" eaLnBrk="1" latinLnBrk="0" hangingPunct="1">
              <a:lnSpc>
                <a:spcPct val="90000"/>
              </a:lnSpc>
              <a:spcBef>
                <a:spcPct val="0"/>
              </a:spcBef>
              <a:buNone/>
              <a:defRPr sz="3859" kern="1200">
                <a:solidFill>
                  <a:schemeClr val="tx1"/>
                </a:solidFill>
                <a:latin typeface="+mj-lt"/>
                <a:ea typeface="+mj-ea"/>
                <a:cs typeface="+mj-cs"/>
              </a:defRPr>
            </a:lvl1pPr>
          </a:lstStyle>
          <a:p>
            <a:pPr marL="12700" marR="5080">
              <a:lnSpc>
                <a:spcPts val="3700"/>
              </a:lnSpc>
              <a:spcBef>
                <a:spcPts val="439"/>
              </a:spcBef>
            </a:pPr>
            <a:r>
              <a:rPr lang="en-US" sz="3300" spc="-35">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Additional</a:t>
            </a:r>
            <a:r>
              <a:rPr lang="en-US" sz="3300" spc="-125">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 </a:t>
            </a:r>
            <a:r>
              <a:rPr lang="en-US" sz="3300" spc="-2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data </a:t>
            </a:r>
            <a:r>
              <a:rPr lang="en-US" sz="3300" spc="-7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requirements – </a:t>
            </a:r>
            <a:r>
              <a:rPr lang="en-US" sz="3300" spc="-5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PIDs</a:t>
            </a:r>
          </a:p>
          <a:p>
            <a:pPr marL="12700" marR="5080">
              <a:lnSpc>
                <a:spcPts val="3700"/>
              </a:lnSpc>
              <a:spcBef>
                <a:spcPts val="439"/>
              </a:spcBef>
            </a:pPr>
            <a:r>
              <a:rPr lang="en-US" sz="2000" i="1" spc="-5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For all B2C shipments, regardless of value</a:t>
            </a:r>
          </a:p>
        </p:txBody>
      </p:sp>
      <p:sp>
        <p:nvSpPr>
          <p:cNvPr id="337" name="object 2">
            <a:extLst>
              <a:ext uri="{FF2B5EF4-FFF2-40B4-BE49-F238E27FC236}">
                <a16:creationId xmlns:a16="http://schemas.microsoft.com/office/drawing/2014/main" id="{8DF8B514-E200-1228-E0FA-5A9311AA620A}"/>
              </a:ext>
            </a:extLst>
          </p:cNvPr>
          <p:cNvSpPr txBox="1"/>
          <p:nvPr/>
        </p:nvSpPr>
        <p:spPr>
          <a:xfrm>
            <a:off x="672276" y="2175445"/>
            <a:ext cx="8713024" cy="443711"/>
          </a:xfrm>
          <a:prstGeom prst="rect">
            <a:avLst/>
          </a:prstGeom>
        </p:spPr>
        <p:txBody>
          <a:bodyPr vert="horz" wrap="square" lIns="0" tIns="12700" rIns="0" bIns="0" rtlCol="0">
            <a:spAutoFit/>
          </a:bodyPr>
          <a:lstStyle/>
          <a:p>
            <a:pPr marL="12700">
              <a:lnSpc>
                <a:spcPct val="100000"/>
              </a:lnSpc>
              <a:spcBef>
                <a:spcPts val="100"/>
              </a:spcBef>
            </a:pPr>
            <a:r>
              <a:rPr lang="en-US" sz="1400">
                <a:latin typeface="FedEx Sans"/>
                <a:cs typeface="FedEx Sans"/>
              </a:rPr>
              <a:t>PIDs must be provided for each line item in the commercial invoice. See the below example of a commercial invoice for reference:</a:t>
            </a:r>
            <a:endParaRPr sz="1400">
              <a:latin typeface="FedEx Sans"/>
              <a:cs typeface="FedEx Sans"/>
            </a:endParaRPr>
          </a:p>
        </p:txBody>
      </p:sp>
      <p:sp>
        <p:nvSpPr>
          <p:cNvPr id="339" name="Oval 338">
            <a:extLst>
              <a:ext uri="{FF2B5EF4-FFF2-40B4-BE49-F238E27FC236}">
                <a16:creationId xmlns:a16="http://schemas.microsoft.com/office/drawing/2014/main" id="{42EFB964-9BA1-A0E9-C1CC-2526BE7140BF}"/>
              </a:ext>
            </a:extLst>
          </p:cNvPr>
          <p:cNvSpPr/>
          <p:nvPr/>
        </p:nvSpPr>
        <p:spPr>
          <a:xfrm>
            <a:off x="10069367" y="236125"/>
            <a:ext cx="355600" cy="355600"/>
          </a:xfrm>
          <a:prstGeom prst="ellipse">
            <a:avLst/>
          </a:prstGeom>
          <a:no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2"/>
                </a:solidFill>
                <a:latin typeface="+mj-lt"/>
              </a:rPr>
              <a:t>2</a:t>
            </a:r>
          </a:p>
        </p:txBody>
      </p:sp>
    </p:spTree>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13320" y="444410"/>
            <a:ext cx="677545" cy="677545"/>
          </a:xfrm>
          <a:custGeom>
            <a:avLst/>
            <a:gdLst/>
            <a:ahLst/>
            <a:cxnLst/>
            <a:rect l="l" t="t" r="r" b="b"/>
            <a:pathLst>
              <a:path w="677544" h="677544">
                <a:moveTo>
                  <a:pt x="442391" y="460781"/>
                </a:moveTo>
                <a:lnTo>
                  <a:pt x="433920" y="427761"/>
                </a:lnTo>
                <a:lnTo>
                  <a:pt x="424586" y="433628"/>
                </a:lnTo>
                <a:lnTo>
                  <a:pt x="415607" y="438543"/>
                </a:lnTo>
                <a:lnTo>
                  <a:pt x="371729" y="449897"/>
                </a:lnTo>
                <a:lnTo>
                  <a:pt x="361124" y="450189"/>
                </a:lnTo>
                <a:lnTo>
                  <a:pt x="330530" y="445820"/>
                </a:lnTo>
                <a:lnTo>
                  <a:pt x="306514" y="432727"/>
                </a:lnTo>
                <a:lnTo>
                  <a:pt x="289052" y="410908"/>
                </a:lnTo>
                <a:lnTo>
                  <a:pt x="278155" y="380352"/>
                </a:lnTo>
                <a:lnTo>
                  <a:pt x="388213" y="380352"/>
                </a:lnTo>
                <a:lnTo>
                  <a:pt x="392023" y="351142"/>
                </a:lnTo>
                <a:lnTo>
                  <a:pt x="273926" y="351142"/>
                </a:lnTo>
                <a:lnTo>
                  <a:pt x="273494" y="339712"/>
                </a:lnTo>
                <a:lnTo>
                  <a:pt x="273494" y="326732"/>
                </a:lnTo>
                <a:lnTo>
                  <a:pt x="273786" y="320103"/>
                </a:lnTo>
                <a:lnTo>
                  <a:pt x="274345" y="313893"/>
                </a:lnTo>
                <a:lnTo>
                  <a:pt x="397103" y="313893"/>
                </a:lnTo>
                <a:lnTo>
                  <a:pt x="400900" y="284695"/>
                </a:lnTo>
                <a:lnTo>
                  <a:pt x="278574" y="284695"/>
                </a:lnTo>
                <a:lnTo>
                  <a:pt x="289852" y="254508"/>
                </a:lnTo>
                <a:lnTo>
                  <a:pt x="307568" y="232943"/>
                </a:lnTo>
                <a:lnTo>
                  <a:pt x="331749" y="220002"/>
                </a:lnTo>
                <a:lnTo>
                  <a:pt x="362394" y="215696"/>
                </a:lnTo>
                <a:lnTo>
                  <a:pt x="371995" y="215988"/>
                </a:lnTo>
                <a:lnTo>
                  <a:pt x="412127" y="226593"/>
                </a:lnTo>
                <a:lnTo>
                  <a:pt x="428840" y="236016"/>
                </a:lnTo>
                <a:lnTo>
                  <a:pt x="437311" y="202996"/>
                </a:lnTo>
                <a:lnTo>
                  <a:pt x="393623" y="185343"/>
                </a:lnTo>
                <a:lnTo>
                  <a:pt x="360692" y="182257"/>
                </a:lnTo>
                <a:lnTo>
                  <a:pt x="337070" y="183921"/>
                </a:lnTo>
                <a:lnTo>
                  <a:pt x="296646" y="197256"/>
                </a:lnTo>
                <a:lnTo>
                  <a:pt x="265506" y="223494"/>
                </a:lnTo>
                <a:lnTo>
                  <a:pt x="244767" y="261378"/>
                </a:lnTo>
                <a:lnTo>
                  <a:pt x="238366" y="284695"/>
                </a:lnTo>
                <a:lnTo>
                  <a:pt x="204927" y="284695"/>
                </a:lnTo>
                <a:lnTo>
                  <a:pt x="201117" y="313893"/>
                </a:lnTo>
                <a:lnTo>
                  <a:pt x="234556" y="313893"/>
                </a:lnTo>
                <a:lnTo>
                  <a:pt x="233997" y="320103"/>
                </a:lnTo>
                <a:lnTo>
                  <a:pt x="233705" y="326593"/>
                </a:lnTo>
                <a:lnTo>
                  <a:pt x="233857" y="345503"/>
                </a:lnTo>
                <a:lnTo>
                  <a:pt x="234137" y="351142"/>
                </a:lnTo>
                <a:lnTo>
                  <a:pt x="204927" y="351142"/>
                </a:lnTo>
                <a:lnTo>
                  <a:pt x="201117" y="380352"/>
                </a:lnTo>
                <a:lnTo>
                  <a:pt x="237947" y="380352"/>
                </a:lnTo>
                <a:lnTo>
                  <a:pt x="244132" y="403872"/>
                </a:lnTo>
                <a:lnTo>
                  <a:pt x="264452" y="442175"/>
                </a:lnTo>
                <a:lnTo>
                  <a:pt x="295186" y="468630"/>
                </a:lnTo>
                <a:lnTo>
                  <a:pt x="335407" y="481965"/>
                </a:lnTo>
                <a:lnTo>
                  <a:pt x="359003" y="483628"/>
                </a:lnTo>
                <a:lnTo>
                  <a:pt x="382473" y="482193"/>
                </a:lnTo>
                <a:lnTo>
                  <a:pt x="404190" y="477913"/>
                </a:lnTo>
                <a:lnTo>
                  <a:pt x="424167" y="470776"/>
                </a:lnTo>
                <a:lnTo>
                  <a:pt x="442391" y="460781"/>
                </a:lnTo>
                <a:close/>
              </a:path>
              <a:path w="677544" h="677544">
                <a:moveTo>
                  <a:pt x="640334" y="338620"/>
                </a:moveTo>
                <a:lnTo>
                  <a:pt x="636384" y="289687"/>
                </a:lnTo>
                <a:lnTo>
                  <a:pt x="624954" y="243255"/>
                </a:lnTo>
                <a:lnTo>
                  <a:pt x="622198" y="236740"/>
                </a:lnTo>
                <a:lnTo>
                  <a:pt x="622198" y="338620"/>
                </a:lnTo>
                <a:lnTo>
                  <a:pt x="618490" y="384619"/>
                </a:lnTo>
                <a:lnTo>
                  <a:pt x="607745" y="428256"/>
                </a:lnTo>
                <a:lnTo>
                  <a:pt x="590550" y="468947"/>
                </a:lnTo>
                <a:lnTo>
                  <a:pt x="567486" y="506107"/>
                </a:lnTo>
                <a:lnTo>
                  <a:pt x="539140" y="539140"/>
                </a:lnTo>
                <a:lnTo>
                  <a:pt x="506095" y="567486"/>
                </a:lnTo>
                <a:lnTo>
                  <a:pt x="468947" y="590550"/>
                </a:lnTo>
                <a:lnTo>
                  <a:pt x="428256" y="607745"/>
                </a:lnTo>
                <a:lnTo>
                  <a:pt x="384619" y="618490"/>
                </a:lnTo>
                <a:lnTo>
                  <a:pt x="338620" y="622198"/>
                </a:lnTo>
                <a:lnTo>
                  <a:pt x="292620" y="618490"/>
                </a:lnTo>
                <a:lnTo>
                  <a:pt x="248983" y="607745"/>
                </a:lnTo>
                <a:lnTo>
                  <a:pt x="208305" y="590550"/>
                </a:lnTo>
                <a:lnTo>
                  <a:pt x="171145" y="567486"/>
                </a:lnTo>
                <a:lnTo>
                  <a:pt x="138099" y="539140"/>
                </a:lnTo>
                <a:lnTo>
                  <a:pt x="109753" y="506107"/>
                </a:lnTo>
                <a:lnTo>
                  <a:pt x="86702" y="468947"/>
                </a:lnTo>
                <a:lnTo>
                  <a:pt x="69507" y="428256"/>
                </a:lnTo>
                <a:lnTo>
                  <a:pt x="58750" y="384619"/>
                </a:lnTo>
                <a:lnTo>
                  <a:pt x="55041" y="338620"/>
                </a:lnTo>
                <a:lnTo>
                  <a:pt x="58750" y="292633"/>
                </a:lnTo>
                <a:lnTo>
                  <a:pt x="69507" y="248996"/>
                </a:lnTo>
                <a:lnTo>
                  <a:pt x="86702" y="208305"/>
                </a:lnTo>
                <a:lnTo>
                  <a:pt x="109753" y="171145"/>
                </a:lnTo>
                <a:lnTo>
                  <a:pt x="138099" y="138099"/>
                </a:lnTo>
                <a:lnTo>
                  <a:pt x="171145" y="109766"/>
                </a:lnTo>
                <a:lnTo>
                  <a:pt x="208305" y="86702"/>
                </a:lnTo>
                <a:lnTo>
                  <a:pt x="248983" y="69507"/>
                </a:lnTo>
                <a:lnTo>
                  <a:pt x="292620" y="58762"/>
                </a:lnTo>
                <a:lnTo>
                  <a:pt x="338620" y="55041"/>
                </a:lnTo>
                <a:lnTo>
                  <a:pt x="384619" y="58762"/>
                </a:lnTo>
                <a:lnTo>
                  <a:pt x="428256" y="69507"/>
                </a:lnTo>
                <a:lnTo>
                  <a:pt x="468947" y="86702"/>
                </a:lnTo>
                <a:lnTo>
                  <a:pt x="506095" y="109766"/>
                </a:lnTo>
                <a:lnTo>
                  <a:pt x="539140" y="138099"/>
                </a:lnTo>
                <a:lnTo>
                  <a:pt x="567486" y="171145"/>
                </a:lnTo>
                <a:lnTo>
                  <a:pt x="590550" y="208305"/>
                </a:lnTo>
                <a:lnTo>
                  <a:pt x="607745" y="248996"/>
                </a:lnTo>
                <a:lnTo>
                  <a:pt x="618490" y="292633"/>
                </a:lnTo>
                <a:lnTo>
                  <a:pt x="622198" y="338620"/>
                </a:lnTo>
                <a:lnTo>
                  <a:pt x="622198" y="236740"/>
                </a:lnTo>
                <a:lnTo>
                  <a:pt x="606666" y="199974"/>
                </a:lnTo>
                <a:lnTo>
                  <a:pt x="582129" y="160439"/>
                </a:lnTo>
                <a:lnTo>
                  <a:pt x="551967" y="125285"/>
                </a:lnTo>
                <a:lnTo>
                  <a:pt x="516813" y="95123"/>
                </a:lnTo>
                <a:lnTo>
                  <a:pt x="477278" y="70586"/>
                </a:lnTo>
                <a:lnTo>
                  <a:pt x="440512" y="55041"/>
                </a:lnTo>
                <a:lnTo>
                  <a:pt x="387565" y="40855"/>
                </a:lnTo>
                <a:lnTo>
                  <a:pt x="338620" y="36906"/>
                </a:lnTo>
                <a:lnTo>
                  <a:pt x="289687" y="40855"/>
                </a:lnTo>
                <a:lnTo>
                  <a:pt x="243255" y="52298"/>
                </a:lnTo>
                <a:lnTo>
                  <a:pt x="199961" y="70586"/>
                </a:lnTo>
                <a:lnTo>
                  <a:pt x="160426" y="95123"/>
                </a:lnTo>
                <a:lnTo>
                  <a:pt x="125272" y="125285"/>
                </a:lnTo>
                <a:lnTo>
                  <a:pt x="95123" y="160439"/>
                </a:lnTo>
                <a:lnTo>
                  <a:pt x="70586" y="199974"/>
                </a:lnTo>
                <a:lnTo>
                  <a:pt x="52285" y="243255"/>
                </a:lnTo>
                <a:lnTo>
                  <a:pt x="40855" y="289687"/>
                </a:lnTo>
                <a:lnTo>
                  <a:pt x="36906" y="338620"/>
                </a:lnTo>
                <a:lnTo>
                  <a:pt x="40855" y="387565"/>
                </a:lnTo>
                <a:lnTo>
                  <a:pt x="52285" y="433997"/>
                </a:lnTo>
                <a:lnTo>
                  <a:pt x="70586" y="477278"/>
                </a:lnTo>
                <a:lnTo>
                  <a:pt x="95123" y="516813"/>
                </a:lnTo>
                <a:lnTo>
                  <a:pt x="125272" y="551967"/>
                </a:lnTo>
                <a:lnTo>
                  <a:pt x="160426" y="582129"/>
                </a:lnTo>
                <a:lnTo>
                  <a:pt x="199961" y="606666"/>
                </a:lnTo>
                <a:lnTo>
                  <a:pt x="243255" y="624954"/>
                </a:lnTo>
                <a:lnTo>
                  <a:pt x="289687" y="636384"/>
                </a:lnTo>
                <a:lnTo>
                  <a:pt x="338620" y="640334"/>
                </a:lnTo>
                <a:lnTo>
                  <a:pt x="387565" y="636384"/>
                </a:lnTo>
                <a:lnTo>
                  <a:pt x="433984" y="624954"/>
                </a:lnTo>
                <a:lnTo>
                  <a:pt x="477278" y="606666"/>
                </a:lnTo>
                <a:lnTo>
                  <a:pt x="516813" y="582129"/>
                </a:lnTo>
                <a:lnTo>
                  <a:pt x="551967" y="551967"/>
                </a:lnTo>
                <a:lnTo>
                  <a:pt x="582129" y="516813"/>
                </a:lnTo>
                <a:lnTo>
                  <a:pt x="606666" y="477278"/>
                </a:lnTo>
                <a:lnTo>
                  <a:pt x="624954" y="433997"/>
                </a:lnTo>
                <a:lnTo>
                  <a:pt x="636384" y="387565"/>
                </a:lnTo>
                <a:lnTo>
                  <a:pt x="640334" y="338620"/>
                </a:lnTo>
                <a:close/>
              </a:path>
              <a:path w="677544" h="677544">
                <a:moveTo>
                  <a:pt x="677252" y="338620"/>
                </a:moveTo>
                <a:lnTo>
                  <a:pt x="674154" y="292671"/>
                </a:lnTo>
                <a:lnTo>
                  <a:pt x="665149" y="248602"/>
                </a:lnTo>
                <a:lnTo>
                  <a:pt x="659104" y="231203"/>
                </a:lnTo>
                <a:lnTo>
                  <a:pt x="659104" y="338620"/>
                </a:lnTo>
                <a:lnTo>
                  <a:pt x="655726" y="384581"/>
                </a:lnTo>
                <a:lnTo>
                  <a:pt x="645528" y="431190"/>
                </a:lnTo>
                <a:lnTo>
                  <a:pt x="629310" y="473735"/>
                </a:lnTo>
                <a:lnTo>
                  <a:pt x="607466" y="513130"/>
                </a:lnTo>
                <a:lnTo>
                  <a:pt x="580491" y="548881"/>
                </a:lnTo>
                <a:lnTo>
                  <a:pt x="548881" y="580504"/>
                </a:lnTo>
                <a:lnTo>
                  <a:pt x="513130" y="607479"/>
                </a:lnTo>
                <a:lnTo>
                  <a:pt x="473722" y="629323"/>
                </a:lnTo>
                <a:lnTo>
                  <a:pt x="431177" y="645541"/>
                </a:lnTo>
                <a:lnTo>
                  <a:pt x="385978" y="655637"/>
                </a:lnTo>
                <a:lnTo>
                  <a:pt x="338620" y="659104"/>
                </a:lnTo>
                <a:lnTo>
                  <a:pt x="291261" y="655637"/>
                </a:lnTo>
                <a:lnTo>
                  <a:pt x="246062" y="645541"/>
                </a:lnTo>
                <a:lnTo>
                  <a:pt x="203504" y="629323"/>
                </a:lnTo>
                <a:lnTo>
                  <a:pt x="164109" y="607479"/>
                </a:lnTo>
                <a:lnTo>
                  <a:pt x="128358" y="580504"/>
                </a:lnTo>
                <a:lnTo>
                  <a:pt x="96735" y="548881"/>
                </a:lnTo>
                <a:lnTo>
                  <a:pt x="69761" y="513130"/>
                </a:lnTo>
                <a:lnTo>
                  <a:pt x="47917" y="473735"/>
                </a:lnTo>
                <a:lnTo>
                  <a:pt x="31699" y="431190"/>
                </a:lnTo>
                <a:lnTo>
                  <a:pt x="21602" y="385978"/>
                </a:lnTo>
                <a:lnTo>
                  <a:pt x="18135" y="338620"/>
                </a:lnTo>
                <a:lnTo>
                  <a:pt x="21501" y="292671"/>
                </a:lnTo>
                <a:lnTo>
                  <a:pt x="21602" y="291261"/>
                </a:lnTo>
                <a:lnTo>
                  <a:pt x="31699" y="246062"/>
                </a:lnTo>
                <a:lnTo>
                  <a:pt x="47917" y="203517"/>
                </a:lnTo>
                <a:lnTo>
                  <a:pt x="69761" y="164122"/>
                </a:lnTo>
                <a:lnTo>
                  <a:pt x="96735" y="128358"/>
                </a:lnTo>
                <a:lnTo>
                  <a:pt x="128358" y="96748"/>
                </a:lnTo>
                <a:lnTo>
                  <a:pt x="164109" y="69773"/>
                </a:lnTo>
                <a:lnTo>
                  <a:pt x="203504" y="47929"/>
                </a:lnTo>
                <a:lnTo>
                  <a:pt x="246062" y="31711"/>
                </a:lnTo>
                <a:lnTo>
                  <a:pt x="291261" y="21615"/>
                </a:lnTo>
                <a:lnTo>
                  <a:pt x="338620" y="18135"/>
                </a:lnTo>
                <a:lnTo>
                  <a:pt x="385978" y="21615"/>
                </a:lnTo>
                <a:lnTo>
                  <a:pt x="431177" y="31711"/>
                </a:lnTo>
                <a:lnTo>
                  <a:pt x="473722" y="47929"/>
                </a:lnTo>
                <a:lnTo>
                  <a:pt x="513130" y="69773"/>
                </a:lnTo>
                <a:lnTo>
                  <a:pt x="548881" y="96748"/>
                </a:lnTo>
                <a:lnTo>
                  <a:pt x="580491" y="128358"/>
                </a:lnTo>
                <a:lnTo>
                  <a:pt x="607466" y="164122"/>
                </a:lnTo>
                <a:lnTo>
                  <a:pt x="629310" y="203517"/>
                </a:lnTo>
                <a:lnTo>
                  <a:pt x="645528" y="246062"/>
                </a:lnTo>
                <a:lnTo>
                  <a:pt x="655624" y="291261"/>
                </a:lnTo>
                <a:lnTo>
                  <a:pt x="659104" y="338620"/>
                </a:lnTo>
                <a:lnTo>
                  <a:pt x="659104" y="231203"/>
                </a:lnTo>
                <a:lnTo>
                  <a:pt x="631012" y="167716"/>
                </a:lnTo>
                <a:lnTo>
                  <a:pt x="606691" y="131699"/>
                </a:lnTo>
                <a:lnTo>
                  <a:pt x="578065" y="99187"/>
                </a:lnTo>
                <a:lnTo>
                  <a:pt x="545541" y="70561"/>
                </a:lnTo>
                <a:lnTo>
                  <a:pt x="509536" y="46240"/>
                </a:lnTo>
                <a:lnTo>
                  <a:pt x="470433" y="26619"/>
                </a:lnTo>
                <a:lnTo>
                  <a:pt x="428637" y="12103"/>
                </a:lnTo>
                <a:lnTo>
                  <a:pt x="384568" y="3098"/>
                </a:lnTo>
                <a:lnTo>
                  <a:pt x="338620" y="0"/>
                </a:lnTo>
                <a:lnTo>
                  <a:pt x="292671" y="3098"/>
                </a:lnTo>
                <a:lnTo>
                  <a:pt x="248602" y="12103"/>
                </a:lnTo>
                <a:lnTo>
                  <a:pt x="206819" y="26619"/>
                </a:lnTo>
                <a:lnTo>
                  <a:pt x="167716" y="46240"/>
                </a:lnTo>
                <a:lnTo>
                  <a:pt x="131699" y="70561"/>
                </a:lnTo>
                <a:lnTo>
                  <a:pt x="99174" y="99187"/>
                </a:lnTo>
                <a:lnTo>
                  <a:pt x="70561" y="131699"/>
                </a:lnTo>
                <a:lnTo>
                  <a:pt x="46228" y="167716"/>
                </a:lnTo>
                <a:lnTo>
                  <a:pt x="26606" y="206819"/>
                </a:lnTo>
                <a:lnTo>
                  <a:pt x="12090" y="248602"/>
                </a:lnTo>
                <a:lnTo>
                  <a:pt x="3086" y="292671"/>
                </a:lnTo>
                <a:lnTo>
                  <a:pt x="0" y="338620"/>
                </a:lnTo>
                <a:lnTo>
                  <a:pt x="3086" y="384581"/>
                </a:lnTo>
                <a:lnTo>
                  <a:pt x="12090" y="428650"/>
                </a:lnTo>
                <a:lnTo>
                  <a:pt x="26606" y="470433"/>
                </a:lnTo>
                <a:lnTo>
                  <a:pt x="46228" y="509536"/>
                </a:lnTo>
                <a:lnTo>
                  <a:pt x="70561" y="545553"/>
                </a:lnTo>
                <a:lnTo>
                  <a:pt x="99174" y="578065"/>
                </a:lnTo>
                <a:lnTo>
                  <a:pt x="131699" y="606691"/>
                </a:lnTo>
                <a:lnTo>
                  <a:pt x="167716" y="631012"/>
                </a:lnTo>
                <a:lnTo>
                  <a:pt x="206819" y="650633"/>
                </a:lnTo>
                <a:lnTo>
                  <a:pt x="248602" y="665149"/>
                </a:lnTo>
                <a:lnTo>
                  <a:pt x="292671" y="674154"/>
                </a:lnTo>
                <a:lnTo>
                  <a:pt x="338620" y="677240"/>
                </a:lnTo>
                <a:lnTo>
                  <a:pt x="384568" y="674154"/>
                </a:lnTo>
                <a:lnTo>
                  <a:pt x="428637" y="665149"/>
                </a:lnTo>
                <a:lnTo>
                  <a:pt x="446024" y="659104"/>
                </a:lnTo>
                <a:lnTo>
                  <a:pt x="470433" y="650633"/>
                </a:lnTo>
                <a:lnTo>
                  <a:pt x="509536" y="631012"/>
                </a:lnTo>
                <a:lnTo>
                  <a:pt x="545541" y="606691"/>
                </a:lnTo>
                <a:lnTo>
                  <a:pt x="578065" y="578065"/>
                </a:lnTo>
                <a:lnTo>
                  <a:pt x="606691" y="545553"/>
                </a:lnTo>
                <a:lnTo>
                  <a:pt x="631012" y="509536"/>
                </a:lnTo>
                <a:lnTo>
                  <a:pt x="650633" y="470433"/>
                </a:lnTo>
                <a:lnTo>
                  <a:pt x="665149" y="428650"/>
                </a:lnTo>
                <a:lnTo>
                  <a:pt x="674154" y="384581"/>
                </a:lnTo>
                <a:lnTo>
                  <a:pt x="677252" y="338620"/>
                </a:lnTo>
                <a:close/>
              </a:path>
            </a:pathLst>
          </a:custGeom>
          <a:solidFill>
            <a:srgbClr val="4D148C"/>
          </a:solidFill>
        </p:spPr>
        <p:txBody>
          <a:bodyPr wrap="square" lIns="0" tIns="0" rIns="0" bIns="0" rtlCol="0"/>
          <a:lstStyle/>
          <a:p>
            <a:endParaRPr/>
          </a:p>
        </p:txBody>
      </p:sp>
      <p:sp>
        <p:nvSpPr>
          <p:cNvPr id="3" name="object 3" descr="$PPTXTitle"/>
          <p:cNvSpPr txBox="1">
            <a:spLocks noGrp="1"/>
          </p:cNvSpPr>
          <p:nvPr>
            <p:ph type="title"/>
          </p:nvPr>
        </p:nvSpPr>
        <p:spPr>
          <a:xfrm>
            <a:off x="1688298" y="267728"/>
            <a:ext cx="7849401" cy="1005402"/>
          </a:xfrm>
          <a:prstGeom prst="rect">
            <a:avLst/>
          </a:prstGeom>
        </p:spPr>
        <p:txBody>
          <a:bodyPr vert="horz" wrap="square" lIns="0" tIns="55879" rIns="0" bIns="0" rtlCol="0">
            <a:spAutoFit/>
          </a:bodyPr>
          <a:lstStyle/>
          <a:p>
            <a:pPr marL="12700" marR="5080">
              <a:lnSpc>
                <a:spcPts val="3700"/>
              </a:lnSpc>
              <a:spcBef>
                <a:spcPts val="439"/>
              </a:spcBef>
            </a:pPr>
            <a:r>
              <a:rPr spc="-3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Understanding</a:t>
            </a:r>
            <a:r>
              <a:rPr spc="-13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 </a:t>
            </a:r>
            <a:r>
              <a:rPr spc="-25">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duties,</a:t>
            </a:r>
            <a:r>
              <a:rPr spc="-125">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 </a:t>
            </a:r>
            <a:r>
              <a:rPr spc="-1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fees, </a:t>
            </a:r>
            <a:r>
              <a:rPr>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and</a:t>
            </a:r>
            <a:r>
              <a:rPr spc="-135">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 </a:t>
            </a:r>
            <a:r>
              <a:rPr spc="-55">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payment</a:t>
            </a:r>
            <a:r>
              <a:rPr spc="-135">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 </a:t>
            </a:r>
            <a:r>
              <a:rPr spc="-35">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responsibilities</a:t>
            </a:r>
          </a:p>
        </p:txBody>
      </p:sp>
      <p:sp>
        <p:nvSpPr>
          <p:cNvPr id="4" name="object 4"/>
          <p:cNvSpPr txBox="1"/>
          <p:nvPr/>
        </p:nvSpPr>
        <p:spPr>
          <a:xfrm>
            <a:off x="719999" y="5284102"/>
            <a:ext cx="1366520" cy="208279"/>
          </a:xfrm>
          <a:prstGeom prst="rect">
            <a:avLst/>
          </a:prstGeom>
        </p:spPr>
        <p:txBody>
          <a:bodyPr vert="horz" wrap="square" lIns="0" tIns="12700" rIns="0" bIns="0" rtlCol="0">
            <a:spAutoFit/>
          </a:bodyPr>
          <a:lstStyle/>
          <a:p>
            <a:pPr marL="12700">
              <a:lnSpc>
                <a:spcPct val="100000"/>
              </a:lnSpc>
              <a:spcBef>
                <a:spcPts val="100"/>
              </a:spcBef>
            </a:pPr>
            <a:r>
              <a:rPr sz="1200" b="1" spc="-10">
                <a:solidFill>
                  <a:srgbClr val="4D148C"/>
                </a:solidFill>
                <a:latin typeface="FedEx Sans"/>
                <a:cs typeface="FedEx Sans"/>
              </a:rPr>
              <a:t>Charged</a:t>
            </a:r>
            <a:r>
              <a:rPr sz="1200" b="1" spc="-20">
                <a:solidFill>
                  <a:srgbClr val="4D148C"/>
                </a:solidFill>
                <a:latin typeface="FedEx Sans"/>
                <a:cs typeface="FedEx Sans"/>
              </a:rPr>
              <a:t> </a:t>
            </a:r>
            <a:r>
              <a:rPr sz="1200" b="1">
                <a:solidFill>
                  <a:srgbClr val="4D148C"/>
                </a:solidFill>
                <a:latin typeface="FedEx Sans"/>
                <a:cs typeface="FedEx Sans"/>
              </a:rPr>
              <a:t>by</a:t>
            </a:r>
            <a:r>
              <a:rPr sz="1200" b="1" spc="-20">
                <a:solidFill>
                  <a:srgbClr val="4D148C"/>
                </a:solidFill>
                <a:latin typeface="FedEx Sans"/>
                <a:cs typeface="FedEx Sans"/>
              </a:rPr>
              <a:t> </a:t>
            </a:r>
            <a:r>
              <a:rPr sz="1200" b="1" spc="-10">
                <a:solidFill>
                  <a:srgbClr val="4D148C"/>
                </a:solidFill>
                <a:latin typeface="FedEx Sans"/>
                <a:cs typeface="FedEx Sans"/>
              </a:rPr>
              <a:t>FedEx</a:t>
            </a:r>
            <a:endParaRPr sz="1200">
              <a:latin typeface="FedEx Sans"/>
              <a:cs typeface="FedEx Sans"/>
            </a:endParaRPr>
          </a:p>
        </p:txBody>
      </p:sp>
      <p:graphicFrame>
        <p:nvGraphicFramePr>
          <p:cNvPr id="5" name="object 5"/>
          <p:cNvGraphicFramePr>
            <a:graphicFrameLocks noGrp="1"/>
          </p:cNvGraphicFramePr>
          <p:nvPr>
            <p:extLst>
              <p:ext uri="{D42A27DB-BD31-4B8C-83A1-F6EECF244321}">
                <p14:modId xmlns:p14="http://schemas.microsoft.com/office/powerpoint/2010/main" val="2823017445"/>
              </p:ext>
            </p:extLst>
          </p:nvPr>
        </p:nvGraphicFramePr>
        <p:xfrm>
          <a:off x="719999" y="3982187"/>
          <a:ext cx="8489315" cy="1231900"/>
        </p:xfrm>
        <a:graphic>
          <a:graphicData uri="http://schemas.openxmlformats.org/drawingml/2006/table">
            <a:tbl>
              <a:tblPr firstRow="1" bandRow="1">
                <a:tableStyleId>{2D5ABB26-0587-4C30-8999-92F81FD0307C}</a:tableStyleId>
              </a:tblPr>
              <a:tblGrid>
                <a:gridCol w="2663825">
                  <a:extLst>
                    <a:ext uri="{9D8B030D-6E8A-4147-A177-3AD203B41FA5}">
                      <a16:colId xmlns:a16="http://schemas.microsoft.com/office/drawing/2014/main" val="20000"/>
                    </a:ext>
                  </a:extLst>
                </a:gridCol>
                <a:gridCol w="3486876">
                  <a:extLst>
                    <a:ext uri="{9D8B030D-6E8A-4147-A177-3AD203B41FA5}">
                      <a16:colId xmlns:a16="http://schemas.microsoft.com/office/drawing/2014/main" val="20001"/>
                    </a:ext>
                  </a:extLst>
                </a:gridCol>
                <a:gridCol w="2338614">
                  <a:extLst>
                    <a:ext uri="{9D8B030D-6E8A-4147-A177-3AD203B41FA5}">
                      <a16:colId xmlns:a16="http://schemas.microsoft.com/office/drawing/2014/main" val="20002"/>
                    </a:ext>
                  </a:extLst>
                </a:gridCol>
              </a:tblGrid>
              <a:tr h="287655">
                <a:tc>
                  <a:txBody>
                    <a:bodyPr/>
                    <a:lstStyle/>
                    <a:p>
                      <a:pPr marL="50800">
                        <a:lnSpc>
                          <a:spcPct val="100000"/>
                        </a:lnSpc>
                        <a:spcBef>
                          <a:spcPts val="500"/>
                        </a:spcBef>
                      </a:pPr>
                      <a:r>
                        <a:rPr sz="1000" b="1" spc="-10">
                          <a:solidFill>
                            <a:srgbClr val="FFFFFF"/>
                          </a:solidFill>
                          <a:latin typeface="FedEx Sans"/>
                          <a:cs typeface="FedEx Sans"/>
                        </a:rPr>
                        <a:t>Charge</a:t>
                      </a:r>
                      <a:endParaRPr sz="1000">
                        <a:latin typeface="FedEx Sans"/>
                        <a:cs typeface="FedEx Sans"/>
                      </a:endParaRPr>
                    </a:p>
                  </a:txBody>
                  <a:tcPr marL="0" marR="0" marT="6350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6200"/>
                    </a:solidFill>
                  </a:tcPr>
                </a:tc>
                <a:tc>
                  <a:txBody>
                    <a:bodyPr/>
                    <a:lstStyle/>
                    <a:p>
                      <a:pPr marL="50165">
                        <a:lnSpc>
                          <a:spcPct val="100000"/>
                        </a:lnSpc>
                        <a:spcBef>
                          <a:spcPts val="500"/>
                        </a:spcBef>
                      </a:pPr>
                      <a:r>
                        <a:rPr sz="1000" b="1" spc="-10">
                          <a:solidFill>
                            <a:srgbClr val="FFFFFF"/>
                          </a:solidFill>
                          <a:latin typeface="FedEx Sans"/>
                          <a:cs typeface="FedEx Sans"/>
                        </a:rPr>
                        <a:t>Amount</a:t>
                      </a:r>
                      <a:endParaRPr sz="1000">
                        <a:latin typeface="FedEx Sans"/>
                        <a:cs typeface="FedEx Sans"/>
                      </a:endParaRPr>
                    </a:p>
                  </a:txBody>
                  <a:tcPr marL="0" marR="0" marT="6350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6200"/>
                    </a:solidFill>
                  </a:tcPr>
                </a:tc>
                <a:tc>
                  <a:txBody>
                    <a:bodyPr/>
                    <a:lstStyle/>
                    <a:p>
                      <a:pPr marL="50800">
                        <a:lnSpc>
                          <a:spcPct val="100000"/>
                        </a:lnSpc>
                        <a:spcBef>
                          <a:spcPts val="500"/>
                        </a:spcBef>
                      </a:pPr>
                      <a:r>
                        <a:rPr lang="en-US" sz="1000" b="1" spc="-20">
                          <a:solidFill>
                            <a:srgbClr val="FFFFFF"/>
                          </a:solidFill>
                          <a:latin typeface="FedEx Sans"/>
                          <a:cs typeface="FedEx Sans"/>
                        </a:rPr>
                        <a:t>Effective</a:t>
                      </a:r>
                      <a:r>
                        <a:rPr lang="en-US" sz="1000" b="1" spc="20">
                          <a:solidFill>
                            <a:srgbClr val="FFFFFF"/>
                          </a:solidFill>
                          <a:latin typeface="FedEx Sans"/>
                          <a:cs typeface="FedEx Sans"/>
                        </a:rPr>
                        <a:t> </a:t>
                      </a:r>
                      <a:r>
                        <a:rPr lang="en-US" sz="1000" b="1" spc="-20">
                          <a:solidFill>
                            <a:srgbClr val="FFFFFF"/>
                          </a:solidFill>
                          <a:latin typeface="FedEx Sans"/>
                          <a:cs typeface="FedEx Sans"/>
                        </a:rPr>
                        <a:t>date</a:t>
                      </a:r>
                      <a:endParaRPr lang="en-US" sz="1000">
                        <a:latin typeface="FedEx Sans"/>
                        <a:cs typeface="FedEx Sans"/>
                      </a:endParaRPr>
                    </a:p>
                  </a:txBody>
                  <a:tcPr marL="0" marR="0" marT="6350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6200"/>
                    </a:solidFill>
                  </a:tcPr>
                </a:tc>
                <a:extLst>
                  <a:ext uri="{0D108BD9-81ED-4DB2-BD59-A6C34878D82A}">
                    <a16:rowId xmlns:a16="http://schemas.microsoft.com/office/drawing/2014/main" val="10000"/>
                  </a:ext>
                </a:extLst>
              </a:tr>
              <a:tr h="287655">
                <a:tc>
                  <a:txBody>
                    <a:bodyPr/>
                    <a:lstStyle/>
                    <a:p>
                      <a:pPr marL="50800">
                        <a:lnSpc>
                          <a:spcPct val="100000"/>
                        </a:lnSpc>
                        <a:spcBef>
                          <a:spcPts val="505"/>
                        </a:spcBef>
                      </a:pPr>
                      <a:r>
                        <a:rPr sz="1000">
                          <a:solidFill>
                            <a:srgbClr val="333333"/>
                          </a:solidFill>
                          <a:latin typeface="FedEx Sans"/>
                          <a:cs typeface="FedEx Sans"/>
                        </a:rPr>
                        <a:t>NEW:</a:t>
                      </a:r>
                      <a:r>
                        <a:rPr sz="1000" spc="-35">
                          <a:solidFill>
                            <a:srgbClr val="333333"/>
                          </a:solidFill>
                          <a:latin typeface="FedEx Sans"/>
                          <a:cs typeface="FedEx Sans"/>
                        </a:rPr>
                        <a:t> </a:t>
                      </a:r>
                      <a:r>
                        <a:rPr sz="1000">
                          <a:solidFill>
                            <a:srgbClr val="333333"/>
                          </a:solidFill>
                          <a:latin typeface="FedEx Sans"/>
                          <a:cs typeface="FedEx Sans"/>
                        </a:rPr>
                        <a:t>Customs</a:t>
                      </a:r>
                      <a:r>
                        <a:rPr sz="1000" spc="-30">
                          <a:solidFill>
                            <a:srgbClr val="333333"/>
                          </a:solidFill>
                          <a:latin typeface="FedEx Sans"/>
                          <a:cs typeface="FedEx Sans"/>
                        </a:rPr>
                        <a:t> </a:t>
                      </a:r>
                      <a:r>
                        <a:rPr sz="1000" spc="-20">
                          <a:solidFill>
                            <a:srgbClr val="333333"/>
                          </a:solidFill>
                          <a:latin typeface="FedEx Sans"/>
                          <a:cs typeface="FedEx Sans"/>
                        </a:rPr>
                        <a:t>Duty</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165">
                        <a:lnSpc>
                          <a:spcPct val="100000"/>
                        </a:lnSpc>
                        <a:spcBef>
                          <a:spcPts val="505"/>
                        </a:spcBef>
                      </a:pPr>
                      <a:r>
                        <a:rPr sz="1000">
                          <a:solidFill>
                            <a:srgbClr val="333333"/>
                          </a:solidFill>
                          <a:latin typeface="FedEx Sans"/>
                          <a:cs typeface="FedEx Sans"/>
                        </a:rPr>
                        <a:t>€</a:t>
                      </a:r>
                      <a:r>
                        <a:rPr lang="en-US" sz="1000">
                          <a:solidFill>
                            <a:srgbClr val="333333"/>
                          </a:solidFill>
                          <a:latin typeface="FedEx Sans"/>
                          <a:cs typeface="FedEx Sans"/>
                        </a:rPr>
                        <a:t>3 ($3.48)</a:t>
                      </a:r>
                      <a:r>
                        <a:rPr sz="1000">
                          <a:solidFill>
                            <a:srgbClr val="333333"/>
                          </a:solidFill>
                          <a:latin typeface="FedEx Sans"/>
                          <a:cs typeface="FedEx Sans"/>
                        </a:rPr>
                        <a:t> per </a:t>
                      </a:r>
                      <a:r>
                        <a:rPr sz="1000" spc="-10">
                          <a:solidFill>
                            <a:srgbClr val="333333"/>
                          </a:solidFill>
                          <a:latin typeface="FedEx Sans"/>
                          <a:cs typeface="FedEx Sans"/>
                        </a:rPr>
                        <a:t>declaration</a:t>
                      </a:r>
                      <a:r>
                        <a:rPr sz="1000">
                          <a:solidFill>
                            <a:srgbClr val="333333"/>
                          </a:solidFill>
                          <a:latin typeface="FedEx Sans"/>
                          <a:cs typeface="FedEx Sans"/>
                        </a:rPr>
                        <a:t> </a:t>
                      </a:r>
                      <a:r>
                        <a:rPr sz="1000" spc="-20">
                          <a:solidFill>
                            <a:srgbClr val="333333"/>
                          </a:solidFill>
                          <a:latin typeface="FedEx Sans"/>
                          <a:cs typeface="FedEx Sans"/>
                        </a:rPr>
                        <a:t>line</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505"/>
                        </a:spcBef>
                      </a:pPr>
                      <a:r>
                        <a:rPr sz="1000">
                          <a:solidFill>
                            <a:srgbClr val="333333"/>
                          </a:solidFill>
                          <a:latin typeface="FedEx Sans"/>
                          <a:cs typeface="FedEx Sans"/>
                        </a:rPr>
                        <a:t>July</a:t>
                      </a:r>
                      <a:r>
                        <a:rPr sz="1000" spc="-20">
                          <a:solidFill>
                            <a:srgbClr val="333333"/>
                          </a:solidFill>
                          <a:latin typeface="FedEx Sans"/>
                          <a:cs typeface="FedEx Sans"/>
                        </a:rPr>
                        <a:t> </a:t>
                      </a:r>
                      <a:r>
                        <a:rPr lang="en-US" sz="1000" spc="-20">
                          <a:solidFill>
                            <a:srgbClr val="333333"/>
                          </a:solidFill>
                          <a:latin typeface="FedEx Sans"/>
                          <a:cs typeface="FedEx Sans"/>
                        </a:rPr>
                        <a:t>1</a:t>
                      </a:r>
                      <a:r>
                        <a:rPr sz="1000">
                          <a:solidFill>
                            <a:srgbClr val="333333"/>
                          </a:solidFill>
                          <a:latin typeface="FedEx Sans"/>
                          <a:cs typeface="FedEx Sans"/>
                        </a:rPr>
                        <a:t>,</a:t>
                      </a:r>
                      <a:r>
                        <a:rPr sz="1000" spc="-15">
                          <a:solidFill>
                            <a:srgbClr val="333333"/>
                          </a:solidFill>
                          <a:latin typeface="FedEx Sans"/>
                          <a:cs typeface="FedEx Sans"/>
                        </a:rPr>
                        <a:t> </a:t>
                      </a:r>
                      <a:r>
                        <a:rPr sz="1000" spc="-20">
                          <a:solidFill>
                            <a:srgbClr val="333333"/>
                          </a:solidFill>
                          <a:latin typeface="FedEx Sans"/>
                          <a:cs typeface="FedEx Sans"/>
                        </a:rPr>
                        <a:t>2026</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1"/>
                  </a:ext>
                </a:extLst>
              </a:tr>
              <a:tr h="287655">
                <a:tc>
                  <a:txBody>
                    <a:bodyPr/>
                    <a:lstStyle/>
                    <a:p>
                      <a:pPr marL="50800">
                        <a:lnSpc>
                          <a:spcPct val="100000"/>
                        </a:lnSpc>
                        <a:spcBef>
                          <a:spcPts val="505"/>
                        </a:spcBef>
                      </a:pPr>
                      <a:r>
                        <a:rPr sz="1000">
                          <a:solidFill>
                            <a:srgbClr val="333333"/>
                          </a:solidFill>
                          <a:latin typeface="FedEx Sans"/>
                          <a:cs typeface="FedEx Sans"/>
                        </a:rPr>
                        <a:t>AS-IS: </a:t>
                      </a:r>
                      <a:r>
                        <a:rPr sz="1000" spc="-25">
                          <a:solidFill>
                            <a:srgbClr val="333333"/>
                          </a:solidFill>
                          <a:latin typeface="FedEx Sans"/>
                          <a:cs typeface="FedEx Sans"/>
                        </a:rPr>
                        <a:t>VAT</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165">
                        <a:lnSpc>
                          <a:spcPct val="100000"/>
                        </a:lnSpc>
                        <a:spcBef>
                          <a:spcPts val="505"/>
                        </a:spcBef>
                      </a:pPr>
                      <a:r>
                        <a:rPr sz="1000">
                          <a:solidFill>
                            <a:srgbClr val="333333"/>
                          </a:solidFill>
                          <a:latin typeface="FedEx Sans"/>
                          <a:cs typeface="FedEx Sans"/>
                        </a:rPr>
                        <a:t>Varies</a:t>
                      </a:r>
                      <a:r>
                        <a:rPr sz="1000" spc="-35">
                          <a:solidFill>
                            <a:srgbClr val="333333"/>
                          </a:solidFill>
                          <a:latin typeface="FedEx Sans"/>
                          <a:cs typeface="FedEx Sans"/>
                        </a:rPr>
                        <a:t> </a:t>
                      </a:r>
                      <a:r>
                        <a:rPr sz="1000">
                          <a:solidFill>
                            <a:srgbClr val="333333"/>
                          </a:solidFill>
                          <a:latin typeface="FedEx Sans"/>
                          <a:cs typeface="FedEx Sans"/>
                        </a:rPr>
                        <a:t>per</a:t>
                      </a:r>
                      <a:r>
                        <a:rPr sz="1000" spc="-30">
                          <a:solidFill>
                            <a:srgbClr val="333333"/>
                          </a:solidFill>
                          <a:latin typeface="FedEx Sans"/>
                          <a:cs typeface="FedEx Sans"/>
                        </a:rPr>
                        <a:t> </a:t>
                      </a:r>
                      <a:r>
                        <a:rPr sz="1000" spc="-10">
                          <a:solidFill>
                            <a:srgbClr val="333333"/>
                          </a:solidFill>
                          <a:latin typeface="FedEx Sans"/>
                          <a:cs typeface="FedEx Sans"/>
                        </a:rPr>
                        <a:t>country</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505"/>
                        </a:spcBef>
                      </a:pPr>
                      <a:r>
                        <a:rPr sz="1000" spc="-10">
                          <a:solidFill>
                            <a:srgbClr val="333333"/>
                          </a:solidFill>
                          <a:latin typeface="FedEx Sans"/>
                          <a:cs typeface="FedEx Sans"/>
                        </a:rPr>
                        <a:t>Already</a:t>
                      </a:r>
                      <a:r>
                        <a:rPr sz="1000">
                          <a:solidFill>
                            <a:srgbClr val="333333"/>
                          </a:solidFill>
                          <a:latin typeface="FedEx Sans"/>
                          <a:cs typeface="FedEx Sans"/>
                        </a:rPr>
                        <a:t> in </a:t>
                      </a:r>
                      <a:r>
                        <a:rPr sz="1000" spc="-10">
                          <a:solidFill>
                            <a:srgbClr val="333333"/>
                          </a:solidFill>
                          <a:latin typeface="FedEx Sans"/>
                          <a:cs typeface="FedEx Sans"/>
                        </a:rPr>
                        <a:t>effect</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extLst>
                  <a:ext uri="{0D108BD9-81ED-4DB2-BD59-A6C34878D82A}">
                    <a16:rowId xmlns:a16="http://schemas.microsoft.com/office/drawing/2014/main" val="10002"/>
                  </a:ext>
                </a:extLst>
              </a:tr>
              <a:tr h="307873">
                <a:tc>
                  <a:txBody>
                    <a:bodyPr/>
                    <a:lstStyle/>
                    <a:p>
                      <a:pPr marL="50800">
                        <a:lnSpc>
                          <a:spcPct val="100000"/>
                        </a:lnSpc>
                        <a:spcBef>
                          <a:spcPts val="505"/>
                        </a:spcBef>
                      </a:pPr>
                      <a:r>
                        <a:rPr sz="1000">
                          <a:solidFill>
                            <a:srgbClr val="333333"/>
                          </a:solidFill>
                          <a:latin typeface="FedEx Sans"/>
                          <a:cs typeface="FedEx Sans"/>
                        </a:rPr>
                        <a:t>NEW:</a:t>
                      </a:r>
                      <a:r>
                        <a:rPr sz="1000" spc="-25">
                          <a:solidFill>
                            <a:srgbClr val="333333"/>
                          </a:solidFill>
                          <a:latin typeface="FedEx Sans"/>
                          <a:cs typeface="FedEx Sans"/>
                        </a:rPr>
                        <a:t> </a:t>
                      </a:r>
                      <a:r>
                        <a:rPr lang="en-US" sz="1000" spc="-25">
                          <a:solidFill>
                            <a:srgbClr val="333333"/>
                          </a:solidFill>
                          <a:latin typeface="FedEx Sans"/>
                          <a:cs typeface="FedEx Sans"/>
                        </a:rPr>
                        <a:t>Union Handling Fee (UHF)</a:t>
                      </a:r>
                      <a:r>
                        <a:rPr lang="en-US" sz="1000" spc="-30" baseline="35353">
                          <a:solidFill>
                            <a:srgbClr val="333333"/>
                          </a:solidFill>
                          <a:latin typeface="FedEx Sans"/>
                          <a:cs typeface="FedEx Sans"/>
                        </a:rPr>
                        <a:t>1</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165">
                        <a:lnSpc>
                          <a:spcPct val="100000"/>
                        </a:lnSpc>
                        <a:spcBef>
                          <a:spcPts val="505"/>
                        </a:spcBef>
                      </a:pPr>
                      <a:r>
                        <a:rPr lang="en-US" sz="1000">
                          <a:solidFill>
                            <a:srgbClr val="333333"/>
                          </a:solidFill>
                          <a:latin typeface="FedEx Sans"/>
                          <a:cs typeface="FedEx Sans"/>
                        </a:rPr>
                        <a:t>Expected to range between </a:t>
                      </a:r>
                      <a:r>
                        <a:rPr sz="1000">
                          <a:solidFill>
                            <a:srgbClr val="333333"/>
                          </a:solidFill>
                          <a:latin typeface="FedEx Sans"/>
                          <a:cs typeface="FedEx Sans"/>
                        </a:rPr>
                        <a:t>€2 </a:t>
                      </a:r>
                      <a:r>
                        <a:rPr lang="en-US" sz="1000">
                          <a:solidFill>
                            <a:srgbClr val="333333"/>
                          </a:solidFill>
                          <a:latin typeface="FedEx Sans"/>
                          <a:cs typeface="FedEx Sans"/>
                        </a:rPr>
                        <a:t>($2.32) and €4 ($4.64) </a:t>
                      </a:r>
                      <a:r>
                        <a:rPr sz="1000">
                          <a:solidFill>
                            <a:srgbClr val="333333"/>
                          </a:solidFill>
                          <a:latin typeface="FedEx Sans"/>
                          <a:cs typeface="FedEx Sans"/>
                        </a:rPr>
                        <a:t>per </a:t>
                      </a:r>
                      <a:r>
                        <a:rPr sz="1000" spc="-10">
                          <a:solidFill>
                            <a:srgbClr val="333333"/>
                          </a:solidFill>
                          <a:latin typeface="FedEx Sans"/>
                          <a:cs typeface="FedEx Sans"/>
                        </a:rPr>
                        <a:t>declaration</a:t>
                      </a:r>
                      <a:r>
                        <a:rPr sz="1000">
                          <a:solidFill>
                            <a:srgbClr val="333333"/>
                          </a:solidFill>
                          <a:latin typeface="FedEx Sans"/>
                          <a:cs typeface="FedEx Sans"/>
                        </a:rPr>
                        <a:t> </a:t>
                      </a:r>
                      <a:r>
                        <a:rPr sz="1000" spc="-20">
                          <a:solidFill>
                            <a:srgbClr val="333333"/>
                          </a:solidFill>
                          <a:latin typeface="FedEx Sans"/>
                          <a:cs typeface="FedEx Sans"/>
                        </a:rPr>
                        <a:t>line</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505"/>
                        </a:spcBef>
                      </a:pPr>
                      <a:r>
                        <a:rPr sz="1000" spc="-10">
                          <a:solidFill>
                            <a:srgbClr val="333333"/>
                          </a:solidFill>
                          <a:latin typeface="FedEx Sans"/>
                          <a:cs typeface="FedEx Sans"/>
                        </a:rPr>
                        <a:t>Expected</a:t>
                      </a:r>
                      <a:r>
                        <a:rPr sz="1000" spc="-5">
                          <a:solidFill>
                            <a:srgbClr val="333333"/>
                          </a:solidFill>
                          <a:latin typeface="FedEx Sans"/>
                          <a:cs typeface="FedEx Sans"/>
                        </a:rPr>
                        <a:t> </a:t>
                      </a:r>
                      <a:r>
                        <a:rPr sz="1000" spc="-10">
                          <a:solidFill>
                            <a:srgbClr val="333333"/>
                          </a:solidFill>
                          <a:latin typeface="FedEx Sans"/>
                          <a:cs typeface="FedEx Sans"/>
                        </a:rPr>
                        <a:t>November</a:t>
                      </a:r>
                      <a:r>
                        <a:rPr sz="1000">
                          <a:solidFill>
                            <a:srgbClr val="333333"/>
                          </a:solidFill>
                          <a:latin typeface="FedEx Sans"/>
                          <a:cs typeface="FedEx Sans"/>
                        </a:rPr>
                        <a:t> 1, </a:t>
                      </a:r>
                      <a:r>
                        <a:rPr sz="1000" spc="-20">
                          <a:solidFill>
                            <a:srgbClr val="333333"/>
                          </a:solidFill>
                          <a:latin typeface="FedEx Sans"/>
                          <a:cs typeface="FedEx Sans"/>
                        </a:rPr>
                        <a:t>2026</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3"/>
                  </a:ext>
                </a:extLst>
              </a:tr>
            </a:tbl>
          </a:graphicData>
        </a:graphic>
      </p:graphicFrame>
      <p:graphicFrame>
        <p:nvGraphicFramePr>
          <p:cNvPr id="6" name="object 6"/>
          <p:cNvGraphicFramePr>
            <a:graphicFrameLocks noGrp="1"/>
          </p:cNvGraphicFramePr>
          <p:nvPr>
            <p:extLst>
              <p:ext uri="{D42A27DB-BD31-4B8C-83A1-F6EECF244321}">
                <p14:modId xmlns:p14="http://schemas.microsoft.com/office/powerpoint/2010/main" val="2295209908"/>
              </p:ext>
            </p:extLst>
          </p:nvPr>
        </p:nvGraphicFramePr>
        <p:xfrm>
          <a:off x="719999" y="5492381"/>
          <a:ext cx="8489315" cy="1026794"/>
        </p:xfrm>
        <a:graphic>
          <a:graphicData uri="http://schemas.openxmlformats.org/drawingml/2006/table">
            <a:tbl>
              <a:tblPr firstRow="1" bandRow="1">
                <a:tableStyleId>{2D5ABB26-0587-4C30-8999-92F81FD0307C}</a:tableStyleId>
              </a:tblPr>
              <a:tblGrid>
                <a:gridCol w="2663825">
                  <a:extLst>
                    <a:ext uri="{9D8B030D-6E8A-4147-A177-3AD203B41FA5}">
                      <a16:colId xmlns:a16="http://schemas.microsoft.com/office/drawing/2014/main" val="20000"/>
                    </a:ext>
                  </a:extLst>
                </a:gridCol>
                <a:gridCol w="3486876">
                  <a:extLst>
                    <a:ext uri="{9D8B030D-6E8A-4147-A177-3AD203B41FA5}">
                      <a16:colId xmlns:a16="http://schemas.microsoft.com/office/drawing/2014/main" val="20001"/>
                    </a:ext>
                  </a:extLst>
                </a:gridCol>
                <a:gridCol w="2338614">
                  <a:extLst>
                    <a:ext uri="{9D8B030D-6E8A-4147-A177-3AD203B41FA5}">
                      <a16:colId xmlns:a16="http://schemas.microsoft.com/office/drawing/2014/main" val="20002"/>
                    </a:ext>
                  </a:extLst>
                </a:gridCol>
              </a:tblGrid>
              <a:tr h="287655">
                <a:tc>
                  <a:txBody>
                    <a:bodyPr/>
                    <a:lstStyle/>
                    <a:p>
                      <a:pPr marL="50800">
                        <a:lnSpc>
                          <a:spcPct val="100000"/>
                        </a:lnSpc>
                        <a:spcBef>
                          <a:spcPts val="500"/>
                        </a:spcBef>
                      </a:pPr>
                      <a:r>
                        <a:rPr sz="1000" b="1" spc="-10">
                          <a:solidFill>
                            <a:srgbClr val="FFFFFF"/>
                          </a:solidFill>
                          <a:latin typeface="FedEx Sans"/>
                          <a:cs typeface="FedEx Sans"/>
                        </a:rPr>
                        <a:t>Charge</a:t>
                      </a:r>
                      <a:endParaRPr sz="1000">
                        <a:latin typeface="FedEx Sans"/>
                        <a:cs typeface="FedEx Sans"/>
                      </a:endParaRPr>
                    </a:p>
                  </a:txBody>
                  <a:tcPr marL="0" marR="0" marT="63500" marB="0">
                    <a:lnL w="6350">
                      <a:solidFill>
                        <a:srgbClr val="333333"/>
                      </a:solidFill>
                      <a:prstDash val="solid"/>
                    </a:lnL>
                    <a:lnR w="6350">
                      <a:solidFill>
                        <a:srgbClr val="FFFFFF"/>
                      </a:solidFill>
                      <a:prstDash val="solid"/>
                    </a:lnR>
                    <a:lnT w="6350">
                      <a:solidFill>
                        <a:srgbClr val="333333"/>
                      </a:solidFill>
                      <a:prstDash val="solid"/>
                    </a:lnT>
                    <a:lnB w="6350">
                      <a:solidFill>
                        <a:srgbClr val="333333"/>
                      </a:solidFill>
                      <a:prstDash val="solid"/>
                    </a:lnB>
                    <a:solidFill>
                      <a:srgbClr val="4D148C"/>
                    </a:solidFill>
                  </a:tcPr>
                </a:tc>
                <a:tc>
                  <a:txBody>
                    <a:bodyPr/>
                    <a:lstStyle/>
                    <a:p>
                      <a:pPr marL="50165">
                        <a:lnSpc>
                          <a:spcPct val="100000"/>
                        </a:lnSpc>
                        <a:spcBef>
                          <a:spcPts val="500"/>
                        </a:spcBef>
                      </a:pPr>
                      <a:r>
                        <a:rPr sz="1000" b="1" spc="-10">
                          <a:solidFill>
                            <a:srgbClr val="FFFFFF"/>
                          </a:solidFill>
                          <a:latin typeface="FedEx Sans"/>
                          <a:cs typeface="FedEx Sans"/>
                        </a:rPr>
                        <a:t>Amount</a:t>
                      </a:r>
                      <a:endParaRPr sz="1000">
                        <a:latin typeface="FedEx Sans"/>
                        <a:cs typeface="FedEx Sans"/>
                      </a:endParaRPr>
                    </a:p>
                  </a:txBody>
                  <a:tcPr marL="0" marR="0" marT="63500" marB="0">
                    <a:lnL w="6350">
                      <a:solidFill>
                        <a:srgbClr val="FFFFFF"/>
                      </a:solidFill>
                      <a:prstDash val="solid"/>
                    </a:lnL>
                    <a:lnR w="6350">
                      <a:solidFill>
                        <a:srgbClr val="FFFFFF"/>
                      </a:solidFill>
                      <a:prstDash val="solid"/>
                    </a:lnR>
                    <a:lnT w="6350">
                      <a:solidFill>
                        <a:srgbClr val="333333"/>
                      </a:solidFill>
                      <a:prstDash val="solid"/>
                    </a:lnT>
                    <a:lnB w="6350">
                      <a:solidFill>
                        <a:srgbClr val="333333"/>
                      </a:solidFill>
                      <a:prstDash val="solid"/>
                    </a:lnB>
                    <a:solidFill>
                      <a:srgbClr val="4D148C"/>
                    </a:solidFill>
                  </a:tcPr>
                </a:tc>
                <a:tc>
                  <a:txBody>
                    <a:bodyPr/>
                    <a:lstStyle/>
                    <a:p>
                      <a:pPr marL="50800">
                        <a:lnSpc>
                          <a:spcPct val="100000"/>
                        </a:lnSpc>
                        <a:spcBef>
                          <a:spcPts val="500"/>
                        </a:spcBef>
                      </a:pPr>
                      <a:r>
                        <a:rPr lang="en-US" sz="1000" b="1" spc="-20">
                          <a:solidFill>
                            <a:srgbClr val="FFFFFF"/>
                          </a:solidFill>
                          <a:latin typeface="FedEx Sans"/>
                          <a:cs typeface="FedEx Sans"/>
                        </a:rPr>
                        <a:t>Effective</a:t>
                      </a:r>
                      <a:r>
                        <a:rPr lang="en-US" sz="1000" b="1" spc="20">
                          <a:solidFill>
                            <a:srgbClr val="FFFFFF"/>
                          </a:solidFill>
                          <a:latin typeface="FedEx Sans"/>
                          <a:cs typeface="FedEx Sans"/>
                        </a:rPr>
                        <a:t> </a:t>
                      </a:r>
                      <a:r>
                        <a:rPr lang="en-US" sz="1000" b="1" spc="-20">
                          <a:solidFill>
                            <a:srgbClr val="FFFFFF"/>
                          </a:solidFill>
                          <a:latin typeface="FedEx Sans"/>
                          <a:cs typeface="FedEx Sans"/>
                        </a:rPr>
                        <a:t>date</a:t>
                      </a:r>
                      <a:endParaRPr lang="en-US" sz="1000">
                        <a:latin typeface="FedEx Sans"/>
                        <a:cs typeface="FedEx Sans"/>
                      </a:endParaRPr>
                    </a:p>
                  </a:txBody>
                  <a:tcPr marL="0" marR="0" marT="63500" marB="0">
                    <a:lnL w="6350">
                      <a:solidFill>
                        <a:srgbClr val="FFFFFF"/>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4D148C"/>
                    </a:solidFill>
                  </a:tcPr>
                </a:tc>
                <a:extLst>
                  <a:ext uri="{0D108BD9-81ED-4DB2-BD59-A6C34878D82A}">
                    <a16:rowId xmlns:a16="http://schemas.microsoft.com/office/drawing/2014/main" val="10000"/>
                  </a:ext>
                </a:extLst>
              </a:tr>
              <a:tr h="287655">
                <a:tc>
                  <a:txBody>
                    <a:bodyPr/>
                    <a:lstStyle/>
                    <a:p>
                      <a:pPr marL="50800">
                        <a:lnSpc>
                          <a:spcPct val="100000"/>
                        </a:lnSpc>
                        <a:spcBef>
                          <a:spcPts val="505"/>
                        </a:spcBef>
                      </a:pPr>
                      <a:r>
                        <a:rPr sz="1000" spc="-10">
                          <a:solidFill>
                            <a:srgbClr val="333333"/>
                          </a:solidFill>
                          <a:latin typeface="FedEx Sans"/>
                          <a:cs typeface="FedEx Sans"/>
                        </a:rPr>
                        <a:t>UPDATE:</a:t>
                      </a:r>
                      <a:r>
                        <a:rPr sz="1000">
                          <a:solidFill>
                            <a:srgbClr val="333333"/>
                          </a:solidFill>
                          <a:latin typeface="FedEx Sans"/>
                          <a:cs typeface="FedEx Sans"/>
                        </a:rPr>
                        <a:t> </a:t>
                      </a:r>
                      <a:r>
                        <a:rPr sz="1000" spc="-10">
                          <a:solidFill>
                            <a:srgbClr val="333333"/>
                          </a:solidFill>
                          <a:latin typeface="FedEx Sans"/>
                          <a:cs typeface="FedEx Sans"/>
                        </a:rPr>
                        <a:t>Disbursement</a:t>
                      </a:r>
                      <a:r>
                        <a:rPr sz="1000">
                          <a:solidFill>
                            <a:srgbClr val="333333"/>
                          </a:solidFill>
                          <a:latin typeface="FedEx Sans"/>
                          <a:cs typeface="FedEx Sans"/>
                        </a:rPr>
                        <a:t> </a:t>
                      </a:r>
                      <a:r>
                        <a:rPr sz="1000" spc="-20">
                          <a:solidFill>
                            <a:srgbClr val="333333"/>
                          </a:solidFill>
                          <a:latin typeface="FedEx Sans"/>
                          <a:cs typeface="FedEx Sans"/>
                        </a:rPr>
                        <a:t>Fee</a:t>
                      </a:r>
                      <a:r>
                        <a:rPr lang="en-US" sz="825" spc="-30" baseline="35353">
                          <a:solidFill>
                            <a:srgbClr val="333333"/>
                          </a:solidFill>
                          <a:latin typeface="FedEx Sans"/>
                          <a:cs typeface="FedEx Sans"/>
                        </a:rPr>
                        <a:t>2</a:t>
                      </a:r>
                      <a:endParaRPr sz="825" baseline="35353">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500"/>
                        </a:spcBef>
                      </a:pPr>
                      <a:r>
                        <a:rPr sz="1000">
                          <a:solidFill>
                            <a:srgbClr val="333333"/>
                          </a:solidFill>
                          <a:latin typeface="FedEx Sans"/>
                          <a:cs typeface="FedEx Sans"/>
                        </a:rPr>
                        <a:t>€15</a:t>
                      </a:r>
                      <a:r>
                        <a:rPr lang="en-US" sz="1000">
                          <a:solidFill>
                            <a:srgbClr val="333333"/>
                          </a:solidFill>
                          <a:latin typeface="FedEx Sans"/>
                          <a:cs typeface="FedEx Sans"/>
                        </a:rPr>
                        <a:t> ($</a:t>
                      </a:r>
                      <a:r>
                        <a:rPr lang="en-US" sz="1000" spc="-5">
                          <a:solidFill>
                            <a:srgbClr val="333333"/>
                          </a:solidFill>
                          <a:latin typeface="FedEx Sans"/>
                          <a:cs typeface="FedEx Sans"/>
                        </a:rPr>
                        <a:t>17.37) </a:t>
                      </a:r>
                      <a:r>
                        <a:rPr sz="1000">
                          <a:solidFill>
                            <a:srgbClr val="333333"/>
                          </a:solidFill>
                          <a:latin typeface="FedEx Sans"/>
                          <a:cs typeface="FedEx Sans"/>
                        </a:rPr>
                        <a:t>or</a:t>
                      </a:r>
                      <a:r>
                        <a:rPr sz="1000" spc="-5">
                          <a:solidFill>
                            <a:srgbClr val="333333"/>
                          </a:solidFill>
                          <a:latin typeface="FedEx Sans"/>
                          <a:cs typeface="FedEx Sans"/>
                        </a:rPr>
                        <a:t> </a:t>
                      </a:r>
                      <a:r>
                        <a:rPr sz="1000">
                          <a:solidFill>
                            <a:srgbClr val="333333"/>
                          </a:solidFill>
                          <a:latin typeface="FedEx Sans"/>
                          <a:cs typeface="FedEx Sans"/>
                        </a:rPr>
                        <a:t>2.5% of</a:t>
                      </a:r>
                      <a:r>
                        <a:rPr sz="1000" spc="-5">
                          <a:solidFill>
                            <a:srgbClr val="333333"/>
                          </a:solidFill>
                          <a:latin typeface="FedEx Sans"/>
                          <a:cs typeface="FedEx Sans"/>
                        </a:rPr>
                        <a:t> </a:t>
                      </a:r>
                      <a:r>
                        <a:rPr sz="1000" spc="-20">
                          <a:solidFill>
                            <a:srgbClr val="333333"/>
                          </a:solidFill>
                          <a:latin typeface="FedEx Sans"/>
                          <a:cs typeface="FedEx Sans"/>
                        </a:rPr>
                        <a:t>Duty/Tax,</a:t>
                      </a:r>
                      <a:r>
                        <a:rPr sz="1000" spc="-5">
                          <a:solidFill>
                            <a:srgbClr val="333333"/>
                          </a:solidFill>
                          <a:latin typeface="FedEx Sans"/>
                          <a:cs typeface="FedEx Sans"/>
                        </a:rPr>
                        <a:t> </a:t>
                      </a:r>
                      <a:r>
                        <a:rPr sz="1000" spc="-10">
                          <a:solidFill>
                            <a:srgbClr val="333333"/>
                          </a:solidFill>
                          <a:latin typeface="FedEx Sans"/>
                          <a:cs typeface="FedEx Sans"/>
                        </a:rPr>
                        <a:t>whichever</a:t>
                      </a:r>
                      <a:r>
                        <a:rPr sz="1000">
                          <a:solidFill>
                            <a:srgbClr val="333333"/>
                          </a:solidFill>
                          <a:latin typeface="FedEx Sans"/>
                          <a:cs typeface="FedEx Sans"/>
                        </a:rPr>
                        <a:t> is</a:t>
                      </a:r>
                      <a:r>
                        <a:rPr sz="1000" spc="-5">
                          <a:solidFill>
                            <a:srgbClr val="333333"/>
                          </a:solidFill>
                          <a:latin typeface="FedEx Sans"/>
                          <a:cs typeface="FedEx Sans"/>
                        </a:rPr>
                        <a:t> </a:t>
                      </a:r>
                      <a:r>
                        <a:rPr sz="1000" spc="-10">
                          <a:solidFill>
                            <a:srgbClr val="333333"/>
                          </a:solidFill>
                          <a:latin typeface="FedEx Sans"/>
                          <a:cs typeface="FedEx Sans"/>
                        </a:rPr>
                        <a:t>higher</a:t>
                      </a:r>
                      <a:endParaRPr sz="1000">
                        <a:latin typeface="FedEx Sans"/>
                        <a:cs typeface="FedEx Sans"/>
                      </a:endParaRPr>
                    </a:p>
                  </a:txBody>
                  <a:tcPr marL="0" marR="0" marT="6350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500"/>
                        </a:spcBef>
                      </a:pPr>
                      <a:r>
                        <a:rPr sz="1000">
                          <a:solidFill>
                            <a:srgbClr val="333333"/>
                          </a:solidFill>
                          <a:latin typeface="FedEx Sans"/>
                          <a:cs typeface="FedEx Sans"/>
                        </a:rPr>
                        <a:t>July</a:t>
                      </a:r>
                      <a:r>
                        <a:rPr sz="1000" spc="-20">
                          <a:solidFill>
                            <a:srgbClr val="333333"/>
                          </a:solidFill>
                          <a:latin typeface="FedEx Sans"/>
                          <a:cs typeface="FedEx Sans"/>
                        </a:rPr>
                        <a:t> </a:t>
                      </a:r>
                      <a:r>
                        <a:rPr sz="1000">
                          <a:solidFill>
                            <a:srgbClr val="333333"/>
                          </a:solidFill>
                          <a:latin typeface="FedEx Sans"/>
                          <a:cs typeface="FedEx Sans"/>
                        </a:rPr>
                        <a:t>20,</a:t>
                      </a:r>
                      <a:r>
                        <a:rPr sz="1000" spc="-20">
                          <a:solidFill>
                            <a:srgbClr val="333333"/>
                          </a:solidFill>
                          <a:latin typeface="FedEx Sans"/>
                          <a:cs typeface="FedEx Sans"/>
                        </a:rPr>
                        <a:t> 2026</a:t>
                      </a:r>
                      <a:endParaRPr sz="1000">
                        <a:latin typeface="FedEx Sans"/>
                        <a:cs typeface="FedEx Sans"/>
                      </a:endParaRPr>
                    </a:p>
                  </a:txBody>
                  <a:tcPr marL="0" marR="0" marT="6350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1"/>
                  </a:ext>
                </a:extLst>
              </a:tr>
              <a:tr h="451484">
                <a:tc>
                  <a:txBody>
                    <a:bodyPr/>
                    <a:lstStyle/>
                    <a:p>
                      <a:pPr marL="50800">
                        <a:lnSpc>
                          <a:spcPct val="100000"/>
                        </a:lnSpc>
                        <a:spcBef>
                          <a:spcPts val="1150"/>
                        </a:spcBef>
                      </a:pPr>
                      <a:r>
                        <a:rPr sz="1000">
                          <a:solidFill>
                            <a:srgbClr val="333333"/>
                          </a:solidFill>
                          <a:latin typeface="FedEx Sans"/>
                          <a:cs typeface="FedEx Sans"/>
                        </a:rPr>
                        <a:t>NEW:</a:t>
                      </a:r>
                      <a:r>
                        <a:rPr sz="1000" spc="-15">
                          <a:solidFill>
                            <a:srgbClr val="333333"/>
                          </a:solidFill>
                          <a:latin typeface="FedEx Sans"/>
                          <a:cs typeface="FedEx Sans"/>
                        </a:rPr>
                        <a:t> </a:t>
                      </a:r>
                      <a:r>
                        <a:rPr sz="1000">
                          <a:solidFill>
                            <a:srgbClr val="333333"/>
                          </a:solidFill>
                          <a:latin typeface="FedEx Sans"/>
                          <a:cs typeface="FedEx Sans"/>
                        </a:rPr>
                        <a:t>Inbound</a:t>
                      </a:r>
                      <a:r>
                        <a:rPr sz="1000" spc="-15">
                          <a:solidFill>
                            <a:srgbClr val="333333"/>
                          </a:solidFill>
                          <a:latin typeface="FedEx Sans"/>
                          <a:cs typeface="FedEx Sans"/>
                        </a:rPr>
                        <a:t> </a:t>
                      </a:r>
                      <a:r>
                        <a:rPr sz="1000" spc="-10">
                          <a:solidFill>
                            <a:srgbClr val="333333"/>
                          </a:solidFill>
                          <a:latin typeface="FedEx Sans"/>
                          <a:cs typeface="FedEx Sans"/>
                        </a:rPr>
                        <a:t>Processing </a:t>
                      </a:r>
                      <a:r>
                        <a:rPr sz="1000" spc="-25">
                          <a:solidFill>
                            <a:srgbClr val="333333"/>
                          </a:solidFill>
                          <a:latin typeface="FedEx Sans"/>
                          <a:cs typeface="FedEx Sans"/>
                        </a:rPr>
                        <a:t>Fee</a:t>
                      </a:r>
                      <a:endParaRPr sz="1000">
                        <a:latin typeface="FedEx Sans"/>
                        <a:cs typeface="FedEx Sans"/>
                      </a:endParaRPr>
                    </a:p>
                  </a:txBody>
                  <a:tcPr marL="0" marR="0" marT="14605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marR="520700">
                        <a:lnSpc>
                          <a:spcPct val="116700"/>
                        </a:lnSpc>
                        <a:spcBef>
                          <a:spcPts val="245"/>
                        </a:spcBef>
                      </a:pPr>
                      <a:r>
                        <a:rPr sz="1000">
                          <a:solidFill>
                            <a:srgbClr val="333333"/>
                          </a:solidFill>
                          <a:latin typeface="FedEx Sans"/>
                          <a:cs typeface="FedEx Sans"/>
                        </a:rPr>
                        <a:t>€2.40</a:t>
                      </a:r>
                      <a:r>
                        <a:rPr lang="en-US" sz="1000">
                          <a:solidFill>
                            <a:srgbClr val="333333"/>
                          </a:solidFill>
                          <a:latin typeface="FedEx Sans"/>
                          <a:cs typeface="FedEx Sans"/>
                        </a:rPr>
                        <a:t> ($2.78)</a:t>
                      </a:r>
                      <a:r>
                        <a:rPr sz="1000" spc="-30">
                          <a:solidFill>
                            <a:srgbClr val="333333"/>
                          </a:solidFill>
                          <a:latin typeface="FedEx Sans"/>
                          <a:cs typeface="FedEx Sans"/>
                        </a:rPr>
                        <a:t> </a:t>
                      </a:r>
                      <a:r>
                        <a:rPr sz="1000">
                          <a:solidFill>
                            <a:srgbClr val="333333"/>
                          </a:solidFill>
                          <a:latin typeface="FedEx Sans"/>
                          <a:cs typeface="FedEx Sans"/>
                        </a:rPr>
                        <a:t>per</a:t>
                      </a:r>
                      <a:r>
                        <a:rPr sz="1000" spc="-30">
                          <a:solidFill>
                            <a:srgbClr val="333333"/>
                          </a:solidFill>
                          <a:latin typeface="FedEx Sans"/>
                          <a:cs typeface="FedEx Sans"/>
                        </a:rPr>
                        <a:t> </a:t>
                      </a:r>
                      <a:r>
                        <a:rPr sz="1000">
                          <a:solidFill>
                            <a:srgbClr val="333333"/>
                          </a:solidFill>
                          <a:latin typeface="FedEx Sans"/>
                          <a:cs typeface="FedEx Sans"/>
                        </a:rPr>
                        <a:t>shipment</a:t>
                      </a:r>
                      <a:r>
                        <a:rPr sz="1000" spc="-30">
                          <a:solidFill>
                            <a:srgbClr val="333333"/>
                          </a:solidFill>
                          <a:latin typeface="FedEx Sans"/>
                          <a:cs typeface="FedEx Sans"/>
                        </a:rPr>
                        <a:t> </a:t>
                      </a:r>
                      <a:r>
                        <a:rPr sz="1000">
                          <a:solidFill>
                            <a:srgbClr val="333333"/>
                          </a:solidFill>
                          <a:latin typeface="FedEx Sans"/>
                          <a:cs typeface="FedEx Sans"/>
                        </a:rPr>
                        <a:t>(€0.90</a:t>
                      </a:r>
                      <a:r>
                        <a:rPr sz="1000" spc="-30">
                          <a:solidFill>
                            <a:srgbClr val="333333"/>
                          </a:solidFill>
                          <a:latin typeface="FedEx Sans"/>
                          <a:cs typeface="FedEx Sans"/>
                        </a:rPr>
                        <a:t> </a:t>
                      </a:r>
                      <a:r>
                        <a:rPr lang="en-US" sz="1000" spc="-30">
                          <a:solidFill>
                            <a:srgbClr val="333333"/>
                          </a:solidFill>
                          <a:latin typeface="FedEx Sans"/>
                          <a:cs typeface="FedEx Sans"/>
                        </a:rPr>
                        <a:t>($1.04) </a:t>
                      </a:r>
                      <a:r>
                        <a:rPr sz="1000">
                          <a:solidFill>
                            <a:srgbClr val="333333"/>
                          </a:solidFill>
                          <a:latin typeface="FedEx Sans"/>
                          <a:cs typeface="FedEx Sans"/>
                        </a:rPr>
                        <a:t>per</a:t>
                      </a:r>
                      <a:r>
                        <a:rPr sz="1000" spc="-30">
                          <a:solidFill>
                            <a:srgbClr val="333333"/>
                          </a:solidFill>
                          <a:latin typeface="FedEx Sans"/>
                          <a:cs typeface="FedEx Sans"/>
                        </a:rPr>
                        <a:t> </a:t>
                      </a:r>
                      <a:r>
                        <a:rPr sz="1000" spc="-10">
                          <a:solidFill>
                            <a:srgbClr val="333333"/>
                          </a:solidFill>
                          <a:latin typeface="FedEx Sans"/>
                          <a:cs typeface="FedEx Sans"/>
                        </a:rPr>
                        <a:t>shipment </a:t>
                      </a:r>
                      <a:r>
                        <a:rPr sz="1000">
                          <a:solidFill>
                            <a:srgbClr val="333333"/>
                          </a:solidFill>
                          <a:latin typeface="FedEx Sans"/>
                          <a:cs typeface="FedEx Sans"/>
                        </a:rPr>
                        <a:t>for</a:t>
                      </a:r>
                      <a:r>
                        <a:rPr sz="1000" spc="-5">
                          <a:solidFill>
                            <a:srgbClr val="333333"/>
                          </a:solidFill>
                          <a:latin typeface="FedEx Sans"/>
                          <a:cs typeface="FedEx Sans"/>
                        </a:rPr>
                        <a:t> </a:t>
                      </a:r>
                      <a:r>
                        <a:rPr sz="1000" spc="-10">
                          <a:solidFill>
                            <a:srgbClr val="333333"/>
                          </a:solidFill>
                          <a:latin typeface="FedEx Sans"/>
                          <a:cs typeface="FedEx Sans"/>
                        </a:rPr>
                        <a:t>FedEx®</a:t>
                      </a:r>
                      <a:r>
                        <a:rPr sz="1000" spc="-5">
                          <a:solidFill>
                            <a:srgbClr val="333333"/>
                          </a:solidFill>
                          <a:latin typeface="FedEx Sans"/>
                          <a:cs typeface="FedEx Sans"/>
                        </a:rPr>
                        <a:t> </a:t>
                      </a:r>
                      <a:r>
                        <a:rPr sz="1000" spc="-10">
                          <a:solidFill>
                            <a:srgbClr val="333333"/>
                          </a:solidFill>
                          <a:latin typeface="FedEx Sans"/>
                          <a:cs typeface="FedEx Sans"/>
                        </a:rPr>
                        <a:t>International</a:t>
                      </a:r>
                      <a:r>
                        <a:rPr sz="1000">
                          <a:solidFill>
                            <a:srgbClr val="333333"/>
                          </a:solidFill>
                          <a:latin typeface="FedEx Sans"/>
                          <a:cs typeface="FedEx Sans"/>
                        </a:rPr>
                        <a:t> </a:t>
                      </a:r>
                      <a:r>
                        <a:rPr sz="1000" spc="-10">
                          <a:solidFill>
                            <a:srgbClr val="333333"/>
                          </a:solidFill>
                          <a:latin typeface="FedEx Sans"/>
                          <a:cs typeface="FedEx Sans"/>
                        </a:rPr>
                        <a:t>Connect</a:t>
                      </a:r>
                      <a:r>
                        <a:rPr sz="1000" spc="-5">
                          <a:solidFill>
                            <a:srgbClr val="333333"/>
                          </a:solidFill>
                          <a:latin typeface="FedEx Sans"/>
                          <a:cs typeface="FedEx Sans"/>
                        </a:rPr>
                        <a:t> </a:t>
                      </a:r>
                      <a:r>
                        <a:rPr sz="1000" spc="-10">
                          <a:solidFill>
                            <a:srgbClr val="333333"/>
                          </a:solidFill>
                          <a:latin typeface="FedEx Sans"/>
                          <a:cs typeface="FedEx Sans"/>
                        </a:rPr>
                        <a:t>Plus)</a:t>
                      </a:r>
                      <a:endParaRPr sz="1000">
                        <a:latin typeface="FedEx Sans"/>
                        <a:cs typeface="FedEx Sans"/>
                      </a:endParaRPr>
                    </a:p>
                  </a:txBody>
                  <a:tcPr marL="0" marR="0" marT="3111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1150"/>
                        </a:spcBef>
                      </a:pPr>
                      <a:r>
                        <a:rPr sz="1000">
                          <a:solidFill>
                            <a:srgbClr val="333333"/>
                          </a:solidFill>
                          <a:latin typeface="FedEx Sans"/>
                          <a:cs typeface="FedEx Sans"/>
                        </a:rPr>
                        <a:t>August</a:t>
                      </a:r>
                      <a:r>
                        <a:rPr sz="1000" spc="-10">
                          <a:solidFill>
                            <a:srgbClr val="333333"/>
                          </a:solidFill>
                          <a:latin typeface="FedEx Sans"/>
                          <a:cs typeface="FedEx Sans"/>
                        </a:rPr>
                        <a:t> </a:t>
                      </a:r>
                      <a:r>
                        <a:rPr sz="1000">
                          <a:solidFill>
                            <a:srgbClr val="333333"/>
                          </a:solidFill>
                          <a:latin typeface="FedEx Sans"/>
                          <a:cs typeface="FedEx Sans"/>
                        </a:rPr>
                        <a:t>3,</a:t>
                      </a:r>
                      <a:r>
                        <a:rPr sz="1000" spc="-10">
                          <a:solidFill>
                            <a:srgbClr val="333333"/>
                          </a:solidFill>
                          <a:latin typeface="FedEx Sans"/>
                          <a:cs typeface="FedEx Sans"/>
                        </a:rPr>
                        <a:t> </a:t>
                      </a:r>
                      <a:r>
                        <a:rPr sz="1000" spc="-20">
                          <a:solidFill>
                            <a:srgbClr val="333333"/>
                          </a:solidFill>
                          <a:latin typeface="FedEx Sans"/>
                          <a:cs typeface="FedEx Sans"/>
                        </a:rPr>
                        <a:t>2026</a:t>
                      </a:r>
                      <a:endParaRPr sz="1000">
                        <a:latin typeface="FedEx Sans"/>
                        <a:cs typeface="FedEx Sans"/>
                      </a:endParaRPr>
                    </a:p>
                  </a:txBody>
                  <a:tcPr marL="0" marR="0" marT="14605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extLst>
                  <a:ext uri="{0D108BD9-81ED-4DB2-BD59-A6C34878D82A}">
                    <a16:rowId xmlns:a16="http://schemas.microsoft.com/office/drawing/2014/main" val="10002"/>
                  </a:ext>
                </a:extLst>
              </a:tr>
            </a:tbl>
          </a:graphicData>
        </a:graphic>
      </p:graphicFrame>
      <p:sp>
        <p:nvSpPr>
          <p:cNvPr id="7" name="object 7"/>
          <p:cNvSpPr txBox="1"/>
          <p:nvPr/>
        </p:nvSpPr>
        <p:spPr>
          <a:xfrm>
            <a:off x="707299" y="6592614"/>
            <a:ext cx="8549005" cy="484748"/>
          </a:xfrm>
          <a:prstGeom prst="rect">
            <a:avLst/>
          </a:prstGeom>
        </p:spPr>
        <p:txBody>
          <a:bodyPr vert="horz" wrap="square" lIns="0" tIns="20320" rIns="0" bIns="0" rtlCol="0">
            <a:spAutoFit/>
          </a:bodyPr>
          <a:lstStyle/>
          <a:p>
            <a:pPr marL="12700">
              <a:lnSpc>
                <a:spcPct val="100000"/>
              </a:lnSpc>
              <a:spcBef>
                <a:spcPts val="160"/>
              </a:spcBef>
            </a:pPr>
            <a:r>
              <a:rPr lang="en-US" sz="700" b="1" spc="10">
                <a:solidFill>
                  <a:srgbClr val="333333"/>
                </a:solidFill>
                <a:latin typeface="FedEx Sans"/>
                <a:cs typeface="FedEx Sans"/>
              </a:rPr>
              <a:t>1 </a:t>
            </a:r>
            <a:r>
              <a:rPr lang="en-US" sz="700" spc="10">
                <a:solidFill>
                  <a:srgbClr val="333333"/>
                </a:solidFill>
                <a:latin typeface="FedEx Sans"/>
                <a:cs typeface="FedEx Sans"/>
              </a:rPr>
              <a:t>The value of the Union Handling Fee is not yet confirmed by the EU Commission, but it is expected to range between €2 ($2.32) and €4 ($4.64) per declaration line.</a:t>
            </a:r>
          </a:p>
          <a:p>
            <a:pPr marL="12700">
              <a:lnSpc>
                <a:spcPct val="100000"/>
              </a:lnSpc>
              <a:spcBef>
                <a:spcPts val="160"/>
              </a:spcBef>
            </a:pPr>
            <a:r>
              <a:rPr lang="en-US" sz="700" b="1" spc="10">
                <a:solidFill>
                  <a:srgbClr val="333333"/>
                </a:solidFill>
                <a:latin typeface="FedEx Sans"/>
                <a:cs typeface="FedEx Sans"/>
              </a:rPr>
              <a:t>2</a:t>
            </a:r>
            <a:r>
              <a:rPr sz="700" b="1" spc="10">
                <a:solidFill>
                  <a:srgbClr val="333333"/>
                </a:solidFill>
                <a:latin typeface="FedEx Sans"/>
                <a:cs typeface="FedEx Sans"/>
              </a:rPr>
              <a:t> </a:t>
            </a:r>
            <a:r>
              <a:rPr sz="700">
                <a:solidFill>
                  <a:srgbClr val="333333"/>
                </a:solidFill>
                <a:latin typeface="FedEx Sans"/>
                <a:cs typeface="FedEx Sans"/>
              </a:rPr>
              <a:t>Applicable</a:t>
            </a:r>
            <a:r>
              <a:rPr sz="700" spc="5">
                <a:solidFill>
                  <a:srgbClr val="333333"/>
                </a:solidFill>
                <a:latin typeface="FedEx Sans"/>
                <a:cs typeface="FedEx Sans"/>
              </a:rPr>
              <a:t> </a:t>
            </a:r>
            <a:r>
              <a:rPr sz="700">
                <a:solidFill>
                  <a:srgbClr val="333333"/>
                </a:solidFill>
                <a:latin typeface="FedEx Sans"/>
                <a:cs typeface="FedEx Sans"/>
              </a:rPr>
              <a:t>change will</a:t>
            </a:r>
            <a:r>
              <a:rPr sz="700" spc="5">
                <a:solidFill>
                  <a:srgbClr val="333333"/>
                </a:solidFill>
                <a:latin typeface="FedEx Sans"/>
                <a:cs typeface="FedEx Sans"/>
              </a:rPr>
              <a:t> </a:t>
            </a:r>
            <a:r>
              <a:rPr sz="700">
                <a:solidFill>
                  <a:srgbClr val="333333"/>
                </a:solidFill>
                <a:latin typeface="FedEx Sans"/>
                <a:cs typeface="FedEx Sans"/>
              </a:rPr>
              <a:t>also impact</a:t>
            </a:r>
            <a:r>
              <a:rPr sz="700" spc="5">
                <a:solidFill>
                  <a:srgbClr val="333333"/>
                </a:solidFill>
                <a:latin typeface="FedEx Sans"/>
                <a:cs typeface="FedEx Sans"/>
              </a:rPr>
              <a:t> </a:t>
            </a:r>
            <a:r>
              <a:rPr sz="700" spc="-10">
                <a:solidFill>
                  <a:srgbClr val="333333"/>
                </a:solidFill>
                <a:latin typeface="FedEx Sans"/>
                <a:cs typeface="FedEx Sans"/>
              </a:rPr>
              <a:t>Pre-Payment</a:t>
            </a:r>
            <a:r>
              <a:rPr sz="700" spc="5">
                <a:solidFill>
                  <a:srgbClr val="333333"/>
                </a:solidFill>
                <a:latin typeface="FedEx Sans"/>
                <a:cs typeface="FedEx Sans"/>
              </a:rPr>
              <a:t> </a:t>
            </a:r>
            <a:r>
              <a:rPr sz="700" spc="-10">
                <a:solidFill>
                  <a:srgbClr val="333333"/>
                </a:solidFill>
                <a:latin typeface="FedEx Sans"/>
                <a:cs typeface="FedEx Sans"/>
              </a:rPr>
              <a:t>(Direct</a:t>
            </a:r>
            <a:r>
              <a:rPr sz="700">
                <a:solidFill>
                  <a:srgbClr val="333333"/>
                </a:solidFill>
                <a:latin typeface="FedEx Sans"/>
                <a:cs typeface="FedEx Sans"/>
              </a:rPr>
              <a:t> </a:t>
            </a:r>
            <a:r>
              <a:rPr sz="700" spc="-10">
                <a:solidFill>
                  <a:srgbClr val="333333"/>
                </a:solidFill>
                <a:latin typeface="FedEx Sans"/>
                <a:cs typeface="FedEx Sans"/>
              </a:rPr>
              <a:t>Payment</a:t>
            </a:r>
            <a:r>
              <a:rPr sz="700" spc="5">
                <a:solidFill>
                  <a:srgbClr val="333333"/>
                </a:solidFill>
                <a:latin typeface="FedEx Sans"/>
                <a:cs typeface="FedEx Sans"/>
              </a:rPr>
              <a:t> </a:t>
            </a:r>
            <a:r>
              <a:rPr sz="700" spc="-10">
                <a:solidFill>
                  <a:srgbClr val="333333"/>
                </a:solidFill>
                <a:latin typeface="FedEx Sans"/>
                <a:cs typeface="FedEx Sans"/>
              </a:rPr>
              <a:t>Processing)</a:t>
            </a:r>
            <a:r>
              <a:rPr sz="700">
                <a:solidFill>
                  <a:srgbClr val="333333"/>
                </a:solidFill>
                <a:latin typeface="FedEx Sans"/>
                <a:cs typeface="FedEx Sans"/>
              </a:rPr>
              <a:t> and</a:t>
            </a:r>
            <a:r>
              <a:rPr sz="700" spc="5">
                <a:solidFill>
                  <a:srgbClr val="333333"/>
                </a:solidFill>
                <a:latin typeface="FedEx Sans"/>
                <a:cs typeface="FedEx Sans"/>
              </a:rPr>
              <a:t> </a:t>
            </a:r>
            <a:r>
              <a:rPr sz="700">
                <a:solidFill>
                  <a:srgbClr val="333333"/>
                </a:solidFill>
                <a:latin typeface="FedEx Sans"/>
                <a:cs typeface="FedEx Sans"/>
              </a:rPr>
              <a:t>Reimbursement On</a:t>
            </a:r>
            <a:r>
              <a:rPr sz="700" spc="5">
                <a:solidFill>
                  <a:srgbClr val="333333"/>
                </a:solidFill>
                <a:latin typeface="FedEx Sans"/>
                <a:cs typeface="FedEx Sans"/>
              </a:rPr>
              <a:t> </a:t>
            </a:r>
            <a:r>
              <a:rPr sz="700" spc="-10">
                <a:solidFill>
                  <a:srgbClr val="333333"/>
                </a:solidFill>
                <a:latin typeface="FedEx Sans"/>
                <a:cs typeface="FedEx Sans"/>
              </a:rPr>
              <a:t>Delivery</a:t>
            </a:r>
            <a:r>
              <a:rPr sz="700" spc="5">
                <a:solidFill>
                  <a:srgbClr val="333333"/>
                </a:solidFill>
                <a:latin typeface="FedEx Sans"/>
                <a:cs typeface="FedEx Sans"/>
              </a:rPr>
              <a:t> </a:t>
            </a:r>
            <a:r>
              <a:rPr sz="700" spc="-10">
                <a:solidFill>
                  <a:srgbClr val="333333"/>
                </a:solidFill>
                <a:latin typeface="FedEx Sans"/>
                <a:cs typeface="FedEx Sans"/>
              </a:rPr>
              <a:t>(ROD)</a:t>
            </a:r>
            <a:r>
              <a:rPr sz="700">
                <a:solidFill>
                  <a:srgbClr val="333333"/>
                </a:solidFill>
                <a:latin typeface="FedEx Sans"/>
                <a:cs typeface="FedEx Sans"/>
              </a:rPr>
              <a:t> ancillary</a:t>
            </a:r>
            <a:r>
              <a:rPr sz="700" spc="5">
                <a:solidFill>
                  <a:srgbClr val="333333"/>
                </a:solidFill>
                <a:latin typeface="FedEx Sans"/>
                <a:cs typeface="FedEx Sans"/>
              </a:rPr>
              <a:t> </a:t>
            </a:r>
            <a:r>
              <a:rPr sz="700">
                <a:solidFill>
                  <a:srgbClr val="333333"/>
                </a:solidFill>
                <a:latin typeface="FedEx Sans"/>
                <a:cs typeface="FedEx Sans"/>
              </a:rPr>
              <a:t>fees which</a:t>
            </a:r>
            <a:r>
              <a:rPr sz="700" spc="5">
                <a:solidFill>
                  <a:srgbClr val="333333"/>
                </a:solidFill>
                <a:latin typeface="FedEx Sans"/>
                <a:cs typeface="FedEx Sans"/>
              </a:rPr>
              <a:t> </a:t>
            </a:r>
            <a:r>
              <a:rPr sz="700">
                <a:solidFill>
                  <a:srgbClr val="333333"/>
                </a:solidFill>
                <a:latin typeface="FedEx Sans"/>
                <a:cs typeface="FedEx Sans"/>
              </a:rPr>
              <a:t>remain</a:t>
            </a:r>
            <a:r>
              <a:rPr sz="700" spc="5">
                <a:solidFill>
                  <a:srgbClr val="333333"/>
                </a:solidFill>
                <a:latin typeface="FedEx Sans"/>
                <a:cs typeface="FedEx Sans"/>
              </a:rPr>
              <a:t> </a:t>
            </a:r>
            <a:r>
              <a:rPr sz="700">
                <a:solidFill>
                  <a:srgbClr val="333333"/>
                </a:solidFill>
                <a:latin typeface="FedEx Sans"/>
                <a:cs typeface="FedEx Sans"/>
              </a:rPr>
              <a:t>in-line with</a:t>
            </a:r>
            <a:r>
              <a:rPr sz="700" spc="5">
                <a:solidFill>
                  <a:srgbClr val="333333"/>
                </a:solidFill>
                <a:latin typeface="FedEx Sans"/>
                <a:cs typeface="FedEx Sans"/>
              </a:rPr>
              <a:t> </a:t>
            </a:r>
            <a:r>
              <a:rPr sz="700" spc="-10">
                <a:solidFill>
                  <a:srgbClr val="333333"/>
                </a:solidFill>
                <a:latin typeface="FedEx Sans"/>
                <a:cs typeface="FedEx Sans"/>
              </a:rPr>
              <a:t>Disbursement</a:t>
            </a:r>
            <a:r>
              <a:rPr sz="700">
                <a:solidFill>
                  <a:srgbClr val="333333"/>
                </a:solidFill>
                <a:latin typeface="FedEx Sans"/>
                <a:cs typeface="FedEx Sans"/>
              </a:rPr>
              <a:t> Fee</a:t>
            </a:r>
            <a:r>
              <a:rPr sz="700" spc="5">
                <a:solidFill>
                  <a:srgbClr val="333333"/>
                </a:solidFill>
                <a:latin typeface="FedEx Sans"/>
                <a:cs typeface="FedEx Sans"/>
              </a:rPr>
              <a:t> </a:t>
            </a:r>
            <a:r>
              <a:rPr sz="700" spc="-10">
                <a:solidFill>
                  <a:srgbClr val="333333"/>
                </a:solidFill>
                <a:latin typeface="FedEx Sans"/>
                <a:cs typeface="FedEx Sans"/>
              </a:rPr>
              <a:t>structure.</a:t>
            </a:r>
            <a:endParaRPr sz="700">
              <a:latin typeface="FedEx Sans"/>
              <a:cs typeface="FedEx Sans"/>
            </a:endParaRPr>
          </a:p>
          <a:p>
            <a:pPr marL="12700" marR="5080">
              <a:lnSpc>
                <a:spcPct val="107200"/>
              </a:lnSpc>
            </a:pPr>
            <a:r>
              <a:rPr sz="700" b="1">
                <a:solidFill>
                  <a:srgbClr val="333333"/>
                </a:solidFill>
                <a:latin typeface="FedEx Sans"/>
                <a:cs typeface="FedEx Sans"/>
              </a:rPr>
              <a:t>NOTE:</a:t>
            </a:r>
            <a:r>
              <a:rPr sz="700" b="1" spc="150">
                <a:solidFill>
                  <a:srgbClr val="333333"/>
                </a:solidFill>
                <a:latin typeface="FedEx Sans"/>
                <a:cs typeface="FedEx Sans"/>
              </a:rPr>
              <a:t> </a:t>
            </a:r>
            <a:r>
              <a:rPr sz="700">
                <a:solidFill>
                  <a:srgbClr val="333333"/>
                </a:solidFill>
                <a:latin typeface="FedEx Sans"/>
                <a:cs typeface="FedEx Sans"/>
              </a:rPr>
              <a:t>Import</a:t>
            </a:r>
            <a:r>
              <a:rPr sz="700" spc="-5">
                <a:solidFill>
                  <a:srgbClr val="333333"/>
                </a:solidFill>
                <a:latin typeface="FedEx Sans"/>
                <a:cs typeface="FedEx Sans"/>
              </a:rPr>
              <a:t> </a:t>
            </a:r>
            <a:r>
              <a:rPr sz="700">
                <a:solidFill>
                  <a:srgbClr val="333333"/>
                </a:solidFill>
                <a:latin typeface="FedEx Sans"/>
                <a:cs typeface="FedEx Sans"/>
              </a:rPr>
              <a:t>duties</a:t>
            </a:r>
            <a:r>
              <a:rPr sz="700" spc="-5">
                <a:solidFill>
                  <a:srgbClr val="333333"/>
                </a:solidFill>
                <a:latin typeface="FedEx Sans"/>
                <a:cs typeface="FedEx Sans"/>
              </a:rPr>
              <a:t> </a:t>
            </a:r>
            <a:r>
              <a:rPr sz="700">
                <a:solidFill>
                  <a:srgbClr val="333333"/>
                </a:solidFill>
                <a:latin typeface="FedEx Sans"/>
                <a:cs typeface="FedEx Sans"/>
              </a:rPr>
              <a:t>and other</a:t>
            </a:r>
            <a:r>
              <a:rPr sz="700" spc="-5">
                <a:solidFill>
                  <a:srgbClr val="333333"/>
                </a:solidFill>
                <a:latin typeface="FedEx Sans"/>
                <a:cs typeface="FedEx Sans"/>
              </a:rPr>
              <a:t> </a:t>
            </a:r>
            <a:r>
              <a:rPr sz="700">
                <a:solidFill>
                  <a:srgbClr val="333333"/>
                </a:solidFill>
                <a:latin typeface="FedEx Sans"/>
                <a:cs typeface="FedEx Sans"/>
              </a:rPr>
              <a:t>taxes</a:t>
            </a:r>
            <a:r>
              <a:rPr sz="700" spc="-5">
                <a:solidFill>
                  <a:srgbClr val="333333"/>
                </a:solidFill>
                <a:latin typeface="FedEx Sans"/>
                <a:cs typeface="FedEx Sans"/>
              </a:rPr>
              <a:t> </a:t>
            </a:r>
            <a:r>
              <a:rPr sz="700">
                <a:solidFill>
                  <a:srgbClr val="333333"/>
                </a:solidFill>
                <a:latin typeface="FedEx Sans"/>
                <a:cs typeface="FedEx Sans"/>
              </a:rPr>
              <a:t>(such</a:t>
            </a:r>
            <a:r>
              <a:rPr sz="700" spc="-5">
                <a:solidFill>
                  <a:srgbClr val="333333"/>
                </a:solidFill>
                <a:latin typeface="FedEx Sans"/>
                <a:cs typeface="FedEx Sans"/>
              </a:rPr>
              <a:t> </a:t>
            </a:r>
            <a:r>
              <a:rPr sz="700">
                <a:solidFill>
                  <a:srgbClr val="333333"/>
                </a:solidFill>
                <a:latin typeface="FedEx Sans"/>
                <a:cs typeface="FedEx Sans"/>
              </a:rPr>
              <a:t>as</a:t>
            </a:r>
            <a:r>
              <a:rPr sz="700" spc="-5">
                <a:solidFill>
                  <a:srgbClr val="333333"/>
                </a:solidFill>
                <a:latin typeface="FedEx Sans"/>
                <a:cs typeface="FedEx Sans"/>
              </a:rPr>
              <a:t> </a:t>
            </a:r>
            <a:r>
              <a:rPr sz="700" spc="-25">
                <a:solidFill>
                  <a:srgbClr val="333333"/>
                </a:solidFill>
                <a:latin typeface="FedEx Sans"/>
                <a:cs typeface="FedEx Sans"/>
              </a:rPr>
              <a:t>VAT)</a:t>
            </a:r>
            <a:r>
              <a:rPr sz="700" spc="-5">
                <a:solidFill>
                  <a:srgbClr val="333333"/>
                </a:solidFill>
                <a:latin typeface="FedEx Sans"/>
                <a:cs typeface="FedEx Sans"/>
              </a:rPr>
              <a:t> </a:t>
            </a:r>
            <a:r>
              <a:rPr sz="700">
                <a:solidFill>
                  <a:srgbClr val="333333"/>
                </a:solidFill>
                <a:latin typeface="FedEx Sans"/>
                <a:cs typeface="FedEx Sans"/>
              </a:rPr>
              <a:t>are imposed</a:t>
            </a:r>
            <a:r>
              <a:rPr sz="700" spc="-5">
                <a:solidFill>
                  <a:srgbClr val="333333"/>
                </a:solidFill>
                <a:latin typeface="FedEx Sans"/>
                <a:cs typeface="FedEx Sans"/>
              </a:rPr>
              <a:t> </a:t>
            </a:r>
            <a:r>
              <a:rPr sz="700">
                <a:solidFill>
                  <a:srgbClr val="333333"/>
                </a:solidFill>
                <a:latin typeface="FedEx Sans"/>
                <a:cs typeface="FedEx Sans"/>
              </a:rPr>
              <a:t>by</a:t>
            </a:r>
            <a:r>
              <a:rPr sz="700" spc="-5">
                <a:solidFill>
                  <a:srgbClr val="333333"/>
                </a:solidFill>
                <a:latin typeface="FedEx Sans"/>
                <a:cs typeface="FedEx Sans"/>
              </a:rPr>
              <a:t> </a:t>
            </a:r>
            <a:r>
              <a:rPr sz="700">
                <a:solidFill>
                  <a:srgbClr val="333333"/>
                </a:solidFill>
                <a:latin typeface="FedEx Sans"/>
                <a:cs typeface="FedEx Sans"/>
              </a:rPr>
              <a:t>the</a:t>
            </a:r>
            <a:r>
              <a:rPr sz="700" spc="-5">
                <a:solidFill>
                  <a:srgbClr val="333333"/>
                </a:solidFill>
                <a:latin typeface="FedEx Sans"/>
                <a:cs typeface="FedEx Sans"/>
              </a:rPr>
              <a:t> </a:t>
            </a:r>
            <a:r>
              <a:rPr sz="700">
                <a:solidFill>
                  <a:srgbClr val="333333"/>
                </a:solidFill>
                <a:latin typeface="FedEx Sans"/>
                <a:cs typeface="FedEx Sans"/>
              </a:rPr>
              <a:t>EU</a:t>
            </a:r>
            <a:r>
              <a:rPr sz="700" spc="-5">
                <a:solidFill>
                  <a:srgbClr val="333333"/>
                </a:solidFill>
                <a:latin typeface="FedEx Sans"/>
                <a:cs typeface="FedEx Sans"/>
              </a:rPr>
              <a:t> </a:t>
            </a:r>
            <a:r>
              <a:rPr sz="700">
                <a:solidFill>
                  <a:srgbClr val="333333"/>
                </a:solidFill>
                <a:latin typeface="FedEx Sans"/>
                <a:cs typeface="FedEx Sans"/>
              </a:rPr>
              <a:t>and </a:t>
            </a:r>
            <a:r>
              <a:rPr sz="700" spc="-10">
                <a:solidFill>
                  <a:srgbClr val="333333"/>
                </a:solidFill>
                <a:latin typeface="FedEx Sans"/>
                <a:cs typeface="FedEx Sans"/>
              </a:rPr>
              <a:t>governmental</a:t>
            </a:r>
            <a:r>
              <a:rPr sz="700" spc="-5">
                <a:solidFill>
                  <a:srgbClr val="333333"/>
                </a:solidFill>
                <a:latin typeface="FedEx Sans"/>
                <a:cs typeface="FedEx Sans"/>
              </a:rPr>
              <a:t> </a:t>
            </a:r>
            <a:r>
              <a:rPr sz="700">
                <a:solidFill>
                  <a:srgbClr val="333333"/>
                </a:solidFill>
                <a:latin typeface="FedEx Sans"/>
                <a:cs typeface="FedEx Sans"/>
              </a:rPr>
              <a:t>authorities,</a:t>
            </a:r>
            <a:r>
              <a:rPr sz="700" spc="-5">
                <a:solidFill>
                  <a:srgbClr val="333333"/>
                </a:solidFill>
                <a:latin typeface="FedEx Sans"/>
                <a:cs typeface="FedEx Sans"/>
              </a:rPr>
              <a:t> </a:t>
            </a:r>
            <a:r>
              <a:rPr sz="700">
                <a:solidFill>
                  <a:srgbClr val="333333"/>
                </a:solidFill>
                <a:latin typeface="FedEx Sans"/>
                <a:cs typeface="FedEx Sans"/>
              </a:rPr>
              <a:t>while</a:t>
            </a:r>
            <a:r>
              <a:rPr sz="700" spc="-5">
                <a:solidFill>
                  <a:srgbClr val="333333"/>
                </a:solidFill>
                <a:latin typeface="FedEx Sans"/>
                <a:cs typeface="FedEx Sans"/>
              </a:rPr>
              <a:t> </a:t>
            </a:r>
            <a:r>
              <a:rPr sz="700">
                <a:solidFill>
                  <a:srgbClr val="333333"/>
                </a:solidFill>
                <a:latin typeface="FedEx Sans"/>
                <a:cs typeface="FedEx Sans"/>
              </a:rPr>
              <a:t>FedEx</a:t>
            </a:r>
            <a:r>
              <a:rPr sz="700" spc="-5">
                <a:solidFill>
                  <a:srgbClr val="333333"/>
                </a:solidFill>
                <a:latin typeface="FedEx Sans"/>
                <a:cs typeface="FedEx Sans"/>
              </a:rPr>
              <a:t> </a:t>
            </a:r>
            <a:r>
              <a:rPr sz="700">
                <a:solidFill>
                  <a:srgbClr val="333333"/>
                </a:solidFill>
                <a:latin typeface="FedEx Sans"/>
                <a:cs typeface="FedEx Sans"/>
              </a:rPr>
              <a:t>charges</a:t>
            </a:r>
            <a:r>
              <a:rPr sz="700" spc="-5">
                <a:solidFill>
                  <a:srgbClr val="333333"/>
                </a:solidFill>
                <a:latin typeface="FedEx Sans"/>
                <a:cs typeface="FedEx Sans"/>
              </a:rPr>
              <a:t> </a:t>
            </a:r>
            <a:r>
              <a:rPr sz="700">
                <a:solidFill>
                  <a:srgbClr val="333333"/>
                </a:solidFill>
                <a:latin typeface="FedEx Sans"/>
                <a:cs typeface="FedEx Sans"/>
              </a:rPr>
              <a:t>only </a:t>
            </a:r>
            <a:r>
              <a:rPr sz="700" spc="-10">
                <a:solidFill>
                  <a:srgbClr val="333333"/>
                </a:solidFill>
                <a:latin typeface="FedEx Sans"/>
                <a:cs typeface="FedEx Sans"/>
              </a:rPr>
              <a:t>Disbursement</a:t>
            </a:r>
            <a:r>
              <a:rPr sz="700" spc="-5">
                <a:solidFill>
                  <a:srgbClr val="333333"/>
                </a:solidFill>
                <a:latin typeface="FedEx Sans"/>
                <a:cs typeface="FedEx Sans"/>
              </a:rPr>
              <a:t> </a:t>
            </a:r>
            <a:r>
              <a:rPr sz="700">
                <a:solidFill>
                  <a:srgbClr val="333333"/>
                </a:solidFill>
                <a:latin typeface="FedEx Sans"/>
                <a:cs typeface="FedEx Sans"/>
              </a:rPr>
              <a:t>Fee</a:t>
            </a:r>
            <a:r>
              <a:rPr sz="700" spc="-5">
                <a:solidFill>
                  <a:srgbClr val="333333"/>
                </a:solidFill>
                <a:latin typeface="FedEx Sans"/>
                <a:cs typeface="FedEx Sans"/>
              </a:rPr>
              <a:t> </a:t>
            </a:r>
            <a:r>
              <a:rPr sz="700">
                <a:solidFill>
                  <a:srgbClr val="333333"/>
                </a:solidFill>
                <a:latin typeface="FedEx Sans"/>
                <a:cs typeface="FedEx Sans"/>
              </a:rPr>
              <a:t>and</a:t>
            </a:r>
            <a:r>
              <a:rPr sz="700" spc="-5">
                <a:solidFill>
                  <a:srgbClr val="333333"/>
                </a:solidFill>
                <a:latin typeface="FedEx Sans"/>
                <a:cs typeface="FedEx Sans"/>
              </a:rPr>
              <a:t> </a:t>
            </a:r>
            <a:r>
              <a:rPr sz="700">
                <a:solidFill>
                  <a:srgbClr val="333333"/>
                </a:solidFill>
                <a:latin typeface="FedEx Sans"/>
                <a:cs typeface="FedEx Sans"/>
              </a:rPr>
              <a:t>Inbound</a:t>
            </a:r>
            <a:r>
              <a:rPr sz="700" spc="-5">
                <a:solidFill>
                  <a:srgbClr val="333333"/>
                </a:solidFill>
                <a:latin typeface="FedEx Sans"/>
                <a:cs typeface="FedEx Sans"/>
              </a:rPr>
              <a:t> </a:t>
            </a:r>
            <a:r>
              <a:rPr sz="700" spc="-10">
                <a:solidFill>
                  <a:srgbClr val="333333"/>
                </a:solidFill>
                <a:latin typeface="FedEx Sans"/>
                <a:cs typeface="FedEx Sans"/>
              </a:rPr>
              <a:t>Processing</a:t>
            </a:r>
            <a:r>
              <a:rPr sz="700">
                <a:solidFill>
                  <a:srgbClr val="333333"/>
                </a:solidFill>
                <a:latin typeface="FedEx Sans"/>
                <a:cs typeface="FedEx Sans"/>
              </a:rPr>
              <a:t> Fee.</a:t>
            </a:r>
            <a:r>
              <a:rPr sz="700" spc="-5">
                <a:solidFill>
                  <a:srgbClr val="333333"/>
                </a:solidFill>
                <a:latin typeface="FedEx Sans"/>
                <a:cs typeface="FedEx Sans"/>
              </a:rPr>
              <a:t> </a:t>
            </a:r>
            <a:r>
              <a:rPr sz="700">
                <a:solidFill>
                  <a:srgbClr val="333333"/>
                </a:solidFill>
                <a:latin typeface="FedEx Sans"/>
                <a:cs typeface="FedEx Sans"/>
              </a:rPr>
              <a:t>Actual</a:t>
            </a:r>
            <a:r>
              <a:rPr sz="700" spc="-5">
                <a:solidFill>
                  <a:srgbClr val="333333"/>
                </a:solidFill>
                <a:latin typeface="FedEx Sans"/>
                <a:cs typeface="FedEx Sans"/>
              </a:rPr>
              <a:t> </a:t>
            </a:r>
            <a:r>
              <a:rPr sz="700">
                <a:solidFill>
                  <a:srgbClr val="333333"/>
                </a:solidFill>
                <a:latin typeface="FedEx Sans"/>
                <a:cs typeface="FedEx Sans"/>
              </a:rPr>
              <a:t>landed</a:t>
            </a:r>
            <a:r>
              <a:rPr sz="700" spc="-5">
                <a:solidFill>
                  <a:srgbClr val="333333"/>
                </a:solidFill>
                <a:latin typeface="FedEx Sans"/>
                <a:cs typeface="FedEx Sans"/>
              </a:rPr>
              <a:t> </a:t>
            </a:r>
            <a:r>
              <a:rPr sz="700" spc="-10">
                <a:solidFill>
                  <a:srgbClr val="333333"/>
                </a:solidFill>
                <a:latin typeface="FedEx Sans"/>
                <a:cs typeface="FedEx Sans"/>
              </a:rPr>
              <a:t>costs</a:t>
            </a:r>
            <a:r>
              <a:rPr sz="700" spc="-5">
                <a:solidFill>
                  <a:srgbClr val="333333"/>
                </a:solidFill>
                <a:latin typeface="FedEx Sans"/>
                <a:cs typeface="FedEx Sans"/>
              </a:rPr>
              <a:t> </a:t>
            </a:r>
            <a:r>
              <a:rPr sz="700" spc="-20">
                <a:solidFill>
                  <a:srgbClr val="333333"/>
                </a:solidFill>
                <a:latin typeface="FedEx Sans"/>
                <a:cs typeface="FedEx Sans"/>
              </a:rPr>
              <a:t>will</a:t>
            </a:r>
            <a:r>
              <a:rPr sz="700" spc="500">
                <a:solidFill>
                  <a:srgbClr val="333333"/>
                </a:solidFill>
                <a:latin typeface="FedEx Sans"/>
                <a:cs typeface="FedEx Sans"/>
              </a:rPr>
              <a:t> </a:t>
            </a:r>
            <a:r>
              <a:rPr sz="700">
                <a:solidFill>
                  <a:srgbClr val="333333"/>
                </a:solidFill>
                <a:latin typeface="FedEx Sans"/>
                <a:cs typeface="FedEx Sans"/>
              </a:rPr>
              <a:t>vary</a:t>
            </a:r>
            <a:r>
              <a:rPr sz="700" spc="-15">
                <a:solidFill>
                  <a:srgbClr val="333333"/>
                </a:solidFill>
                <a:latin typeface="FedEx Sans"/>
                <a:cs typeface="FedEx Sans"/>
              </a:rPr>
              <a:t> </a:t>
            </a:r>
            <a:r>
              <a:rPr sz="700">
                <a:solidFill>
                  <a:srgbClr val="333333"/>
                </a:solidFill>
                <a:latin typeface="FedEx Sans"/>
                <a:cs typeface="FedEx Sans"/>
              </a:rPr>
              <a:t>depending on</a:t>
            </a:r>
            <a:r>
              <a:rPr sz="700" spc="-5">
                <a:solidFill>
                  <a:srgbClr val="333333"/>
                </a:solidFill>
                <a:latin typeface="FedEx Sans"/>
                <a:cs typeface="FedEx Sans"/>
              </a:rPr>
              <a:t> </a:t>
            </a:r>
            <a:r>
              <a:rPr sz="700">
                <a:solidFill>
                  <a:srgbClr val="333333"/>
                </a:solidFill>
                <a:latin typeface="FedEx Sans"/>
                <a:cs typeface="FedEx Sans"/>
              </a:rPr>
              <a:t>factors such as </a:t>
            </a:r>
            <a:r>
              <a:rPr sz="700" spc="-10">
                <a:solidFill>
                  <a:srgbClr val="333333"/>
                </a:solidFill>
                <a:latin typeface="FedEx Sans"/>
                <a:cs typeface="FedEx Sans"/>
              </a:rPr>
              <a:t>destination-country</a:t>
            </a:r>
            <a:r>
              <a:rPr sz="700" spc="-5">
                <a:solidFill>
                  <a:srgbClr val="333333"/>
                </a:solidFill>
                <a:latin typeface="FedEx Sans"/>
                <a:cs typeface="FedEx Sans"/>
              </a:rPr>
              <a:t> </a:t>
            </a:r>
            <a:r>
              <a:rPr sz="700" spc="-45">
                <a:solidFill>
                  <a:srgbClr val="333333"/>
                </a:solidFill>
                <a:latin typeface="FedEx Sans"/>
                <a:cs typeface="FedEx Sans"/>
              </a:rPr>
              <a:t>VAT</a:t>
            </a:r>
            <a:r>
              <a:rPr sz="700">
                <a:solidFill>
                  <a:srgbClr val="333333"/>
                </a:solidFill>
                <a:latin typeface="FedEx Sans"/>
                <a:cs typeface="FedEx Sans"/>
              </a:rPr>
              <a:t> rates, applicable waivers or</a:t>
            </a:r>
            <a:r>
              <a:rPr sz="700" spc="-5">
                <a:solidFill>
                  <a:srgbClr val="333333"/>
                </a:solidFill>
                <a:latin typeface="FedEx Sans"/>
                <a:cs typeface="FedEx Sans"/>
              </a:rPr>
              <a:t> </a:t>
            </a:r>
            <a:r>
              <a:rPr sz="700" spc="-10">
                <a:solidFill>
                  <a:srgbClr val="333333"/>
                </a:solidFill>
                <a:latin typeface="FedEx Sans"/>
                <a:cs typeface="FedEx Sans"/>
              </a:rPr>
              <a:t>discounts,</a:t>
            </a:r>
            <a:r>
              <a:rPr sz="700">
                <a:solidFill>
                  <a:srgbClr val="333333"/>
                </a:solidFill>
                <a:latin typeface="FedEx Sans"/>
                <a:cs typeface="FedEx Sans"/>
              </a:rPr>
              <a:t> shipment </a:t>
            </a:r>
            <a:r>
              <a:rPr sz="700" spc="-10">
                <a:solidFill>
                  <a:srgbClr val="333333"/>
                </a:solidFill>
                <a:latin typeface="FedEx Sans"/>
                <a:cs typeface="FedEx Sans"/>
              </a:rPr>
              <a:t>characteristics,</a:t>
            </a:r>
            <a:r>
              <a:rPr sz="700">
                <a:solidFill>
                  <a:srgbClr val="333333"/>
                </a:solidFill>
                <a:latin typeface="FedEx Sans"/>
                <a:cs typeface="FedEx Sans"/>
              </a:rPr>
              <a:t> and</a:t>
            </a:r>
            <a:r>
              <a:rPr sz="700" spc="-5">
                <a:solidFill>
                  <a:srgbClr val="333333"/>
                </a:solidFill>
                <a:latin typeface="FedEx Sans"/>
                <a:cs typeface="FedEx Sans"/>
              </a:rPr>
              <a:t> </a:t>
            </a:r>
            <a:r>
              <a:rPr sz="700">
                <a:solidFill>
                  <a:srgbClr val="333333"/>
                </a:solidFill>
                <a:latin typeface="FedEx Sans"/>
                <a:cs typeface="FedEx Sans"/>
              </a:rPr>
              <a:t>other variables, meaning not</a:t>
            </a:r>
            <a:r>
              <a:rPr sz="700" spc="-5">
                <a:solidFill>
                  <a:srgbClr val="333333"/>
                </a:solidFill>
                <a:latin typeface="FedEx Sans"/>
                <a:cs typeface="FedEx Sans"/>
              </a:rPr>
              <a:t> </a:t>
            </a:r>
            <a:r>
              <a:rPr sz="700">
                <a:solidFill>
                  <a:srgbClr val="333333"/>
                </a:solidFill>
                <a:latin typeface="FedEx Sans"/>
                <a:cs typeface="FedEx Sans"/>
              </a:rPr>
              <a:t>all charges shown will</a:t>
            </a:r>
            <a:r>
              <a:rPr sz="700" spc="-5">
                <a:solidFill>
                  <a:srgbClr val="333333"/>
                </a:solidFill>
                <a:latin typeface="FedEx Sans"/>
                <a:cs typeface="FedEx Sans"/>
              </a:rPr>
              <a:t> </a:t>
            </a:r>
            <a:r>
              <a:rPr sz="700">
                <a:solidFill>
                  <a:srgbClr val="333333"/>
                </a:solidFill>
                <a:latin typeface="FedEx Sans"/>
                <a:cs typeface="FedEx Sans"/>
              </a:rPr>
              <a:t>apply to every </a:t>
            </a:r>
            <a:r>
              <a:rPr sz="700" spc="-10">
                <a:solidFill>
                  <a:srgbClr val="333333"/>
                </a:solidFill>
                <a:latin typeface="FedEx Sans"/>
                <a:cs typeface="FedEx Sans"/>
              </a:rPr>
              <a:t>shipment.</a:t>
            </a:r>
            <a:endParaRPr sz="700">
              <a:latin typeface="FedEx Sans"/>
              <a:cs typeface="FedEx Sans"/>
            </a:endParaRPr>
          </a:p>
        </p:txBody>
      </p:sp>
      <p:sp>
        <p:nvSpPr>
          <p:cNvPr id="8" name="object 8"/>
          <p:cNvSpPr txBox="1"/>
          <p:nvPr/>
        </p:nvSpPr>
        <p:spPr>
          <a:xfrm>
            <a:off x="707299" y="1454759"/>
            <a:ext cx="6332855" cy="408189"/>
          </a:xfrm>
          <a:prstGeom prst="rect">
            <a:avLst/>
          </a:prstGeom>
        </p:spPr>
        <p:txBody>
          <a:bodyPr vert="horz" wrap="square" lIns="0" tIns="12700" rIns="0" bIns="0" rtlCol="0">
            <a:spAutoFit/>
          </a:bodyPr>
          <a:lstStyle/>
          <a:p>
            <a:pPr marL="12700" marR="5080">
              <a:lnSpc>
                <a:spcPct val="111100"/>
              </a:lnSpc>
              <a:spcBef>
                <a:spcPts val="100"/>
              </a:spcBef>
            </a:pPr>
            <a:r>
              <a:rPr sz="1200" dirty="0">
                <a:solidFill>
                  <a:srgbClr val="333333"/>
                </a:solidFill>
                <a:latin typeface="FedEx Sans"/>
                <a:cs typeface="FedEx Sans"/>
              </a:rPr>
              <a:t>For</a:t>
            </a:r>
            <a:r>
              <a:rPr sz="1200" spc="-25" dirty="0">
                <a:solidFill>
                  <a:srgbClr val="333333"/>
                </a:solidFill>
                <a:latin typeface="FedEx Sans"/>
                <a:cs typeface="FedEx Sans"/>
              </a:rPr>
              <a:t> </a:t>
            </a:r>
            <a:r>
              <a:rPr sz="1200" dirty="0">
                <a:solidFill>
                  <a:srgbClr val="333333"/>
                </a:solidFill>
                <a:latin typeface="FedEx Sans"/>
                <a:cs typeface="FedEx Sans"/>
              </a:rPr>
              <a:t>eligible</a:t>
            </a:r>
            <a:r>
              <a:rPr sz="1200" spc="-25" dirty="0">
                <a:solidFill>
                  <a:srgbClr val="333333"/>
                </a:solidFill>
                <a:latin typeface="FedEx Sans"/>
                <a:cs typeface="FedEx Sans"/>
              </a:rPr>
              <a:t> </a:t>
            </a:r>
            <a:r>
              <a:rPr sz="1200" dirty="0">
                <a:solidFill>
                  <a:srgbClr val="333333"/>
                </a:solidFill>
                <a:latin typeface="FedEx Sans"/>
                <a:cs typeface="FedEx Sans"/>
              </a:rPr>
              <a:t>B2C</a:t>
            </a:r>
            <a:r>
              <a:rPr sz="1200" spc="-20" dirty="0">
                <a:solidFill>
                  <a:srgbClr val="333333"/>
                </a:solidFill>
                <a:latin typeface="FedEx Sans"/>
                <a:cs typeface="FedEx Sans"/>
              </a:rPr>
              <a:t> </a:t>
            </a:r>
            <a:r>
              <a:rPr sz="1200" dirty="0">
                <a:solidFill>
                  <a:srgbClr val="333333"/>
                </a:solidFill>
                <a:latin typeface="FedEx Sans"/>
                <a:cs typeface="FedEx Sans"/>
              </a:rPr>
              <a:t>shipments</a:t>
            </a:r>
            <a:r>
              <a:rPr sz="1200" spc="-25" dirty="0">
                <a:solidFill>
                  <a:srgbClr val="333333"/>
                </a:solidFill>
                <a:latin typeface="FedEx Sans"/>
                <a:cs typeface="FedEx Sans"/>
              </a:rPr>
              <a:t> </a:t>
            </a:r>
            <a:r>
              <a:rPr sz="1200" dirty="0">
                <a:solidFill>
                  <a:srgbClr val="333333"/>
                </a:solidFill>
                <a:latin typeface="FedEx Sans"/>
                <a:cs typeface="FedEx Sans"/>
              </a:rPr>
              <a:t>with</a:t>
            </a:r>
            <a:r>
              <a:rPr sz="1200" spc="-25" dirty="0">
                <a:solidFill>
                  <a:srgbClr val="333333"/>
                </a:solidFill>
                <a:latin typeface="FedEx Sans"/>
                <a:cs typeface="FedEx Sans"/>
              </a:rPr>
              <a:t> </a:t>
            </a:r>
            <a:r>
              <a:rPr sz="1200" dirty="0">
                <a:solidFill>
                  <a:srgbClr val="333333"/>
                </a:solidFill>
                <a:latin typeface="FedEx Sans"/>
                <a:cs typeface="FedEx Sans"/>
              </a:rPr>
              <a:t>an</a:t>
            </a:r>
            <a:r>
              <a:rPr sz="1200" spc="-20" dirty="0">
                <a:solidFill>
                  <a:srgbClr val="333333"/>
                </a:solidFill>
                <a:latin typeface="FedEx Sans"/>
                <a:cs typeface="FedEx Sans"/>
              </a:rPr>
              <a:t> </a:t>
            </a:r>
            <a:r>
              <a:rPr sz="1200" dirty="0">
                <a:solidFill>
                  <a:srgbClr val="333333"/>
                </a:solidFill>
                <a:latin typeface="FedEx Sans"/>
                <a:cs typeface="FedEx Sans"/>
              </a:rPr>
              <a:t>intrinsic</a:t>
            </a:r>
            <a:r>
              <a:rPr sz="1200" spc="-25" dirty="0">
                <a:solidFill>
                  <a:srgbClr val="333333"/>
                </a:solidFill>
                <a:latin typeface="FedEx Sans"/>
                <a:cs typeface="FedEx Sans"/>
              </a:rPr>
              <a:t> </a:t>
            </a:r>
            <a:r>
              <a:rPr sz="1200" dirty="0">
                <a:solidFill>
                  <a:srgbClr val="333333"/>
                </a:solidFill>
                <a:latin typeface="FedEx Sans"/>
                <a:cs typeface="FedEx Sans"/>
              </a:rPr>
              <a:t>value</a:t>
            </a:r>
            <a:r>
              <a:rPr sz="1200" spc="-25" dirty="0">
                <a:solidFill>
                  <a:srgbClr val="333333"/>
                </a:solidFill>
                <a:latin typeface="FedEx Sans"/>
                <a:cs typeface="FedEx Sans"/>
              </a:rPr>
              <a:t> </a:t>
            </a:r>
            <a:r>
              <a:rPr sz="1200" dirty="0">
                <a:solidFill>
                  <a:srgbClr val="333333"/>
                </a:solidFill>
                <a:latin typeface="FedEx Sans"/>
                <a:cs typeface="FedEx Sans"/>
              </a:rPr>
              <a:t>of</a:t>
            </a:r>
            <a:r>
              <a:rPr sz="1200" spc="-20" dirty="0">
                <a:solidFill>
                  <a:srgbClr val="333333"/>
                </a:solidFill>
                <a:latin typeface="FedEx Sans"/>
                <a:cs typeface="FedEx Sans"/>
              </a:rPr>
              <a:t> </a:t>
            </a:r>
            <a:r>
              <a:rPr sz="1200" dirty="0">
                <a:solidFill>
                  <a:srgbClr val="333333"/>
                </a:solidFill>
                <a:latin typeface="FedEx Sans"/>
                <a:cs typeface="FedEx Sans"/>
              </a:rPr>
              <a:t>€150</a:t>
            </a:r>
            <a:r>
              <a:rPr lang="en-US" sz="1200" dirty="0">
                <a:solidFill>
                  <a:srgbClr val="333333"/>
                </a:solidFill>
                <a:latin typeface="FedEx Sans"/>
                <a:cs typeface="FedEx Sans"/>
              </a:rPr>
              <a:t> ($174.19)</a:t>
            </a:r>
            <a:r>
              <a:rPr sz="1200" spc="-25" dirty="0">
                <a:solidFill>
                  <a:srgbClr val="333333"/>
                </a:solidFill>
                <a:latin typeface="FedEx Sans"/>
                <a:cs typeface="FedEx Sans"/>
              </a:rPr>
              <a:t> </a:t>
            </a:r>
            <a:r>
              <a:rPr sz="1200" dirty="0">
                <a:solidFill>
                  <a:srgbClr val="333333"/>
                </a:solidFill>
                <a:latin typeface="FedEx Sans"/>
                <a:cs typeface="FedEx Sans"/>
              </a:rPr>
              <a:t>or</a:t>
            </a:r>
            <a:r>
              <a:rPr sz="1200" spc="-20" dirty="0">
                <a:solidFill>
                  <a:srgbClr val="333333"/>
                </a:solidFill>
                <a:latin typeface="FedEx Sans"/>
                <a:cs typeface="FedEx Sans"/>
              </a:rPr>
              <a:t> </a:t>
            </a:r>
            <a:r>
              <a:rPr sz="1200" dirty="0">
                <a:solidFill>
                  <a:srgbClr val="333333"/>
                </a:solidFill>
                <a:latin typeface="FedEx Sans"/>
                <a:cs typeface="FedEx Sans"/>
              </a:rPr>
              <a:t>less,</a:t>
            </a:r>
            <a:r>
              <a:rPr sz="1200" spc="-25" dirty="0">
                <a:solidFill>
                  <a:srgbClr val="333333"/>
                </a:solidFill>
                <a:latin typeface="FedEx Sans"/>
                <a:cs typeface="FedEx Sans"/>
              </a:rPr>
              <a:t> </a:t>
            </a:r>
            <a:r>
              <a:rPr sz="1200" dirty="0">
                <a:solidFill>
                  <a:srgbClr val="333333"/>
                </a:solidFill>
                <a:latin typeface="FedEx Sans"/>
                <a:cs typeface="FedEx Sans"/>
              </a:rPr>
              <a:t>a</a:t>
            </a:r>
            <a:r>
              <a:rPr sz="1200" spc="-25" dirty="0">
                <a:solidFill>
                  <a:srgbClr val="333333"/>
                </a:solidFill>
                <a:latin typeface="FedEx Sans"/>
                <a:cs typeface="FedEx Sans"/>
              </a:rPr>
              <a:t> </a:t>
            </a:r>
            <a:r>
              <a:rPr sz="1200" dirty="0">
                <a:solidFill>
                  <a:srgbClr val="333333"/>
                </a:solidFill>
                <a:latin typeface="FedEx Sans"/>
                <a:cs typeface="FedEx Sans"/>
              </a:rPr>
              <a:t>new</a:t>
            </a:r>
            <a:r>
              <a:rPr sz="1200" spc="-20" dirty="0">
                <a:solidFill>
                  <a:srgbClr val="333333"/>
                </a:solidFill>
                <a:latin typeface="FedEx Sans"/>
                <a:cs typeface="FedEx Sans"/>
              </a:rPr>
              <a:t> </a:t>
            </a:r>
            <a:r>
              <a:rPr sz="1200" dirty="0">
                <a:solidFill>
                  <a:srgbClr val="333333"/>
                </a:solidFill>
                <a:latin typeface="FedEx Sans"/>
                <a:cs typeface="FedEx Sans"/>
              </a:rPr>
              <a:t>€3</a:t>
            </a:r>
            <a:r>
              <a:rPr lang="en-US" sz="1200" dirty="0">
                <a:solidFill>
                  <a:srgbClr val="333333"/>
                </a:solidFill>
                <a:latin typeface="FedEx Sans"/>
                <a:cs typeface="FedEx Sans"/>
              </a:rPr>
              <a:t> ($3.48) </a:t>
            </a:r>
            <a:r>
              <a:rPr sz="1200" spc="-10" dirty="0">
                <a:solidFill>
                  <a:srgbClr val="333333"/>
                </a:solidFill>
                <a:latin typeface="FedEx Sans"/>
                <a:cs typeface="FedEx Sans"/>
              </a:rPr>
              <a:t>customs</a:t>
            </a:r>
            <a:r>
              <a:rPr sz="1200" spc="-25" dirty="0">
                <a:solidFill>
                  <a:srgbClr val="333333"/>
                </a:solidFill>
                <a:latin typeface="FedEx Sans"/>
                <a:cs typeface="FedEx Sans"/>
              </a:rPr>
              <a:t> </a:t>
            </a:r>
            <a:r>
              <a:rPr sz="1200" spc="-20" dirty="0">
                <a:solidFill>
                  <a:srgbClr val="333333"/>
                </a:solidFill>
                <a:latin typeface="FedEx Sans"/>
                <a:cs typeface="FedEx Sans"/>
              </a:rPr>
              <a:t>duty </a:t>
            </a:r>
            <a:r>
              <a:rPr sz="1200" dirty="0">
                <a:solidFill>
                  <a:srgbClr val="333333"/>
                </a:solidFill>
                <a:latin typeface="FedEx Sans"/>
                <a:cs typeface="FedEx Sans"/>
              </a:rPr>
              <a:t>may</a:t>
            </a:r>
            <a:r>
              <a:rPr sz="1200" spc="-20" dirty="0">
                <a:solidFill>
                  <a:srgbClr val="333333"/>
                </a:solidFill>
                <a:latin typeface="FedEx Sans"/>
                <a:cs typeface="FedEx Sans"/>
              </a:rPr>
              <a:t> </a:t>
            </a:r>
            <a:r>
              <a:rPr sz="1200" dirty="0">
                <a:solidFill>
                  <a:srgbClr val="333333"/>
                </a:solidFill>
                <a:latin typeface="FedEx Sans"/>
                <a:cs typeface="FedEx Sans"/>
              </a:rPr>
              <a:t>apply</a:t>
            </a:r>
            <a:r>
              <a:rPr sz="1200" spc="-20" dirty="0">
                <a:solidFill>
                  <a:srgbClr val="333333"/>
                </a:solidFill>
                <a:latin typeface="FedEx Sans"/>
                <a:cs typeface="FedEx Sans"/>
              </a:rPr>
              <a:t> </a:t>
            </a:r>
            <a:r>
              <a:rPr sz="1200" dirty="0">
                <a:solidFill>
                  <a:srgbClr val="333333"/>
                </a:solidFill>
                <a:latin typeface="FedEx Sans"/>
                <a:cs typeface="FedEx Sans"/>
              </a:rPr>
              <a:t>for</a:t>
            </a:r>
            <a:r>
              <a:rPr sz="1200" spc="-15" dirty="0">
                <a:solidFill>
                  <a:srgbClr val="333333"/>
                </a:solidFill>
                <a:latin typeface="FedEx Sans"/>
                <a:cs typeface="FedEx Sans"/>
              </a:rPr>
              <a:t> </a:t>
            </a:r>
            <a:r>
              <a:rPr sz="1200" dirty="0">
                <a:solidFill>
                  <a:srgbClr val="333333"/>
                </a:solidFill>
                <a:latin typeface="FedEx Sans"/>
                <a:cs typeface="FedEx Sans"/>
              </a:rPr>
              <a:t>each</a:t>
            </a:r>
            <a:r>
              <a:rPr sz="1200" spc="-20" dirty="0">
                <a:solidFill>
                  <a:srgbClr val="333333"/>
                </a:solidFill>
                <a:latin typeface="FedEx Sans"/>
                <a:cs typeface="FedEx Sans"/>
              </a:rPr>
              <a:t> </a:t>
            </a:r>
            <a:r>
              <a:rPr sz="1200" dirty="0">
                <a:solidFill>
                  <a:srgbClr val="333333"/>
                </a:solidFill>
                <a:latin typeface="FedEx Sans"/>
                <a:cs typeface="FedEx Sans"/>
              </a:rPr>
              <a:t>line</a:t>
            </a:r>
            <a:r>
              <a:rPr sz="1200" spc="-20" dirty="0">
                <a:solidFill>
                  <a:srgbClr val="333333"/>
                </a:solidFill>
                <a:latin typeface="FedEx Sans"/>
                <a:cs typeface="FedEx Sans"/>
              </a:rPr>
              <a:t> </a:t>
            </a:r>
            <a:r>
              <a:rPr sz="1200" dirty="0">
                <a:solidFill>
                  <a:srgbClr val="333333"/>
                </a:solidFill>
                <a:latin typeface="FedEx Sans"/>
                <a:cs typeface="FedEx Sans"/>
              </a:rPr>
              <a:t>on</a:t>
            </a:r>
            <a:r>
              <a:rPr sz="1200" spc="-15" dirty="0">
                <a:solidFill>
                  <a:srgbClr val="333333"/>
                </a:solidFill>
                <a:latin typeface="FedEx Sans"/>
                <a:cs typeface="FedEx Sans"/>
              </a:rPr>
              <a:t> </a:t>
            </a:r>
            <a:r>
              <a:rPr sz="1200" dirty="0">
                <a:solidFill>
                  <a:srgbClr val="333333"/>
                </a:solidFill>
                <a:latin typeface="FedEx Sans"/>
                <a:cs typeface="FedEx Sans"/>
              </a:rPr>
              <a:t>the</a:t>
            </a:r>
            <a:r>
              <a:rPr sz="1200" spc="-20" dirty="0">
                <a:solidFill>
                  <a:srgbClr val="333333"/>
                </a:solidFill>
                <a:latin typeface="FedEx Sans"/>
                <a:cs typeface="FedEx Sans"/>
              </a:rPr>
              <a:t> </a:t>
            </a:r>
            <a:r>
              <a:rPr sz="1200" spc="-10" dirty="0">
                <a:solidFill>
                  <a:srgbClr val="333333"/>
                </a:solidFill>
                <a:latin typeface="FedEx Sans"/>
                <a:cs typeface="FedEx Sans"/>
              </a:rPr>
              <a:t>customs</a:t>
            </a:r>
            <a:r>
              <a:rPr sz="1200" spc="-20" dirty="0">
                <a:solidFill>
                  <a:srgbClr val="333333"/>
                </a:solidFill>
                <a:latin typeface="FedEx Sans"/>
                <a:cs typeface="FedEx Sans"/>
              </a:rPr>
              <a:t> </a:t>
            </a:r>
            <a:r>
              <a:rPr sz="1200" spc="-10" dirty="0">
                <a:solidFill>
                  <a:srgbClr val="333333"/>
                </a:solidFill>
                <a:latin typeface="FedEx Sans"/>
                <a:cs typeface="FedEx Sans"/>
              </a:rPr>
              <a:t>declaration.</a:t>
            </a:r>
            <a:endParaRPr sz="1200" dirty="0">
              <a:latin typeface="FedEx Sans"/>
              <a:cs typeface="FedEx Sans"/>
            </a:endParaRPr>
          </a:p>
        </p:txBody>
      </p:sp>
      <p:sp>
        <p:nvSpPr>
          <p:cNvPr id="9" name="object 9"/>
          <p:cNvSpPr txBox="1"/>
          <p:nvPr/>
        </p:nvSpPr>
        <p:spPr>
          <a:xfrm>
            <a:off x="707299" y="1969109"/>
            <a:ext cx="6076950" cy="635000"/>
          </a:xfrm>
          <a:prstGeom prst="rect">
            <a:avLst/>
          </a:prstGeom>
        </p:spPr>
        <p:txBody>
          <a:bodyPr vert="horz" wrap="square" lIns="0" tIns="12700" rIns="0" bIns="0" rtlCol="0">
            <a:spAutoFit/>
          </a:bodyPr>
          <a:lstStyle/>
          <a:p>
            <a:pPr marL="12700" marR="5080">
              <a:lnSpc>
                <a:spcPct val="111100"/>
              </a:lnSpc>
              <a:spcBef>
                <a:spcPts val="100"/>
              </a:spcBef>
            </a:pPr>
            <a:r>
              <a:rPr sz="1200" dirty="0">
                <a:solidFill>
                  <a:srgbClr val="333333"/>
                </a:solidFill>
                <a:latin typeface="FedEx Sans"/>
                <a:cs typeface="FedEx Sans"/>
              </a:rPr>
              <a:t>The</a:t>
            </a:r>
            <a:r>
              <a:rPr sz="1200" spc="-20" dirty="0">
                <a:solidFill>
                  <a:srgbClr val="333333"/>
                </a:solidFill>
                <a:latin typeface="FedEx Sans"/>
                <a:cs typeface="FedEx Sans"/>
              </a:rPr>
              <a:t> </a:t>
            </a:r>
            <a:r>
              <a:rPr sz="1200" spc="-10" dirty="0">
                <a:solidFill>
                  <a:srgbClr val="333333"/>
                </a:solidFill>
                <a:latin typeface="FedEx Sans"/>
                <a:cs typeface="FedEx Sans"/>
              </a:rPr>
              <a:t>customs</a:t>
            </a:r>
            <a:r>
              <a:rPr sz="1200" spc="-20" dirty="0">
                <a:solidFill>
                  <a:srgbClr val="333333"/>
                </a:solidFill>
                <a:latin typeface="FedEx Sans"/>
                <a:cs typeface="FedEx Sans"/>
              </a:rPr>
              <a:t> </a:t>
            </a:r>
            <a:r>
              <a:rPr sz="1200" spc="-10" dirty="0">
                <a:solidFill>
                  <a:srgbClr val="333333"/>
                </a:solidFill>
                <a:latin typeface="FedEx Sans"/>
                <a:cs typeface="FedEx Sans"/>
              </a:rPr>
              <a:t>declaration</a:t>
            </a:r>
            <a:r>
              <a:rPr sz="1200" spc="-20" dirty="0">
                <a:solidFill>
                  <a:srgbClr val="333333"/>
                </a:solidFill>
                <a:latin typeface="FedEx Sans"/>
                <a:cs typeface="FedEx Sans"/>
              </a:rPr>
              <a:t> </a:t>
            </a:r>
            <a:r>
              <a:rPr sz="1200" dirty="0">
                <a:solidFill>
                  <a:srgbClr val="333333"/>
                </a:solidFill>
                <a:latin typeface="FedEx Sans"/>
                <a:cs typeface="FedEx Sans"/>
              </a:rPr>
              <a:t>for</a:t>
            </a:r>
            <a:r>
              <a:rPr sz="1200" spc="-20" dirty="0">
                <a:solidFill>
                  <a:srgbClr val="333333"/>
                </a:solidFill>
                <a:latin typeface="FedEx Sans"/>
                <a:cs typeface="FedEx Sans"/>
              </a:rPr>
              <a:t> </a:t>
            </a:r>
            <a:r>
              <a:rPr sz="1200" dirty="0">
                <a:solidFill>
                  <a:srgbClr val="333333"/>
                </a:solidFill>
                <a:latin typeface="FedEx Sans"/>
                <a:cs typeface="FedEx Sans"/>
              </a:rPr>
              <a:t>a</a:t>
            </a:r>
            <a:r>
              <a:rPr sz="1200" spc="-20" dirty="0">
                <a:solidFill>
                  <a:srgbClr val="333333"/>
                </a:solidFill>
                <a:latin typeface="FedEx Sans"/>
                <a:cs typeface="FedEx Sans"/>
              </a:rPr>
              <a:t> </a:t>
            </a:r>
            <a:r>
              <a:rPr sz="1200" dirty="0">
                <a:solidFill>
                  <a:srgbClr val="333333"/>
                </a:solidFill>
                <a:latin typeface="FedEx Sans"/>
                <a:cs typeface="FedEx Sans"/>
              </a:rPr>
              <a:t>single</a:t>
            </a:r>
            <a:r>
              <a:rPr sz="1200" spc="-15" dirty="0">
                <a:solidFill>
                  <a:srgbClr val="333333"/>
                </a:solidFill>
                <a:latin typeface="FedEx Sans"/>
                <a:cs typeface="FedEx Sans"/>
              </a:rPr>
              <a:t> </a:t>
            </a:r>
            <a:r>
              <a:rPr sz="1200" dirty="0">
                <a:solidFill>
                  <a:srgbClr val="333333"/>
                </a:solidFill>
                <a:latin typeface="FedEx Sans"/>
                <a:cs typeface="FedEx Sans"/>
              </a:rPr>
              <a:t>shipment</a:t>
            </a:r>
            <a:r>
              <a:rPr sz="1200" spc="-20" dirty="0">
                <a:solidFill>
                  <a:srgbClr val="333333"/>
                </a:solidFill>
                <a:latin typeface="FedEx Sans"/>
                <a:cs typeface="FedEx Sans"/>
              </a:rPr>
              <a:t> </a:t>
            </a:r>
            <a:r>
              <a:rPr sz="1200" dirty="0">
                <a:solidFill>
                  <a:srgbClr val="333333"/>
                </a:solidFill>
                <a:latin typeface="FedEx Sans"/>
                <a:cs typeface="FedEx Sans"/>
              </a:rPr>
              <a:t>may</a:t>
            </a:r>
            <a:r>
              <a:rPr sz="1200" spc="-20" dirty="0">
                <a:solidFill>
                  <a:srgbClr val="333333"/>
                </a:solidFill>
                <a:latin typeface="FedEx Sans"/>
                <a:cs typeface="FedEx Sans"/>
              </a:rPr>
              <a:t> </a:t>
            </a:r>
            <a:r>
              <a:rPr sz="1200" spc="-10" dirty="0">
                <a:solidFill>
                  <a:srgbClr val="333333"/>
                </a:solidFill>
                <a:latin typeface="FedEx Sans"/>
                <a:cs typeface="FedEx Sans"/>
              </a:rPr>
              <a:t>contain</a:t>
            </a:r>
            <a:r>
              <a:rPr sz="1200" spc="-20" dirty="0">
                <a:solidFill>
                  <a:srgbClr val="333333"/>
                </a:solidFill>
                <a:latin typeface="FedEx Sans"/>
                <a:cs typeface="FedEx Sans"/>
              </a:rPr>
              <a:t> </a:t>
            </a:r>
            <a:r>
              <a:rPr sz="1200" dirty="0">
                <a:solidFill>
                  <a:srgbClr val="333333"/>
                </a:solidFill>
                <a:latin typeface="FedEx Sans"/>
                <a:cs typeface="FedEx Sans"/>
              </a:rPr>
              <a:t>multiple</a:t>
            </a:r>
            <a:r>
              <a:rPr sz="1200" spc="-20" dirty="0">
                <a:solidFill>
                  <a:srgbClr val="333333"/>
                </a:solidFill>
                <a:latin typeface="FedEx Sans"/>
                <a:cs typeface="FedEx Sans"/>
              </a:rPr>
              <a:t> </a:t>
            </a:r>
            <a:r>
              <a:rPr sz="1200" spc="-10" dirty="0">
                <a:solidFill>
                  <a:srgbClr val="333333"/>
                </a:solidFill>
                <a:latin typeface="FedEx Sans"/>
                <a:cs typeface="FedEx Sans"/>
              </a:rPr>
              <a:t>declaration</a:t>
            </a:r>
            <a:r>
              <a:rPr sz="1200" spc="-15" dirty="0">
                <a:solidFill>
                  <a:srgbClr val="333333"/>
                </a:solidFill>
                <a:latin typeface="FedEx Sans"/>
                <a:cs typeface="FedEx Sans"/>
              </a:rPr>
              <a:t> </a:t>
            </a:r>
            <a:r>
              <a:rPr sz="1200" spc="-10" dirty="0">
                <a:solidFill>
                  <a:srgbClr val="333333"/>
                </a:solidFill>
                <a:latin typeface="FedEx Sans"/>
                <a:cs typeface="FedEx Sans"/>
              </a:rPr>
              <a:t>lines </a:t>
            </a:r>
            <a:r>
              <a:rPr sz="1200" dirty="0">
                <a:solidFill>
                  <a:srgbClr val="333333"/>
                </a:solidFill>
                <a:latin typeface="FedEx Sans"/>
                <a:cs typeface="FedEx Sans"/>
              </a:rPr>
              <a:t>depending</a:t>
            </a:r>
            <a:r>
              <a:rPr sz="1200" spc="-5" dirty="0">
                <a:solidFill>
                  <a:srgbClr val="333333"/>
                </a:solidFill>
                <a:latin typeface="FedEx Sans"/>
                <a:cs typeface="FedEx Sans"/>
              </a:rPr>
              <a:t> </a:t>
            </a:r>
            <a:r>
              <a:rPr sz="1200" dirty="0">
                <a:solidFill>
                  <a:srgbClr val="333333"/>
                </a:solidFill>
                <a:latin typeface="FedEx Sans"/>
                <a:cs typeface="FedEx Sans"/>
              </a:rPr>
              <a:t>on</a:t>
            </a:r>
            <a:r>
              <a:rPr sz="1200" spc="-5" dirty="0">
                <a:solidFill>
                  <a:srgbClr val="333333"/>
                </a:solidFill>
                <a:latin typeface="FedEx Sans"/>
                <a:cs typeface="FedEx Sans"/>
              </a:rPr>
              <a:t> </a:t>
            </a:r>
            <a:r>
              <a:rPr sz="1200" dirty="0">
                <a:solidFill>
                  <a:srgbClr val="333333"/>
                </a:solidFill>
                <a:latin typeface="FedEx Sans"/>
                <a:cs typeface="FedEx Sans"/>
              </a:rPr>
              <a:t>the </a:t>
            </a:r>
            <a:r>
              <a:rPr sz="1200" spc="-10" dirty="0">
                <a:solidFill>
                  <a:srgbClr val="333333"/>
                </a:solidFill>
                <a:latin typeface="FedEx Sans"/>
                <a:cs typeface="FedEx Sans"/>
              </a:rPr>
              <a:t>products</a:t>
            </a:r>
            <a:r>
              <a:rPr sz="1200" spc="-5" dirty="0">
                <a:solidFill>
                  <a:srgbClr val="333333"/>
                </a:solidFill>
                <a:latin typeface="FedEx Sans"/>
                <a:cs typeface="FedEx Sans"/>
              </a:rPr>
              <a:t> </a:t>
            </a:r>
            <a:r>
              <a:rPr sz="1200" dirty="0">
                <a:solidFill>
                  <a:srgbClr val="333333"/>
                </a:solidFill>
                <a:latin typeface="FedEx Sans"/>
                <a:cs typeface="FedEx Sans"/>
              </a:rPr>
              <a:t>being shipped</a:t>
            </a:r>
            <a:r>
              <a:rPr sz="1200" spc="-5" dirty="0">
                <a:solidFill>
                  <a:srgbClr val="333333"/>
                </a:solidFill>
                <a:latin typeface="FedEx Sans"/>
                <a:cs typeface="FedEx Sans"/>
              </a:rPr>
              <a:t> </a:t>
            </a:r>
            <a:r>
              <a:rPr sz="1200" dirty="0">
                <a:solidFill>
                  <a:srgbClr val="333333"/>
                </a:solidFill>
                <a:latin typeface="FedEx Sans"/>
                <a:cs typeface="FedEx Sans"/>
              </a:rPr>
              <a:t>and their</a:t>
            </a:r>
            <a:r>
              <a:rPr sz="1200" spc="-5" dirty="0">
                <a:solidFill>
                  <a:srgbClr val="333333"/>
                </a:solidFill>
                <a:latin typeface="FedEx Sans"/>
                <a:cs typeface="FedEx Sans"/>
              </a:rPr>
              <a:t> </a:t>
            </a:r>
            <a:r>
              <a:rPr sz="1200" spc="-10" dirty="0">
                <a:solidFill>
                  <a:srgbClr val="333333"/>
                </a:solidFill>
                <a:latin typeface="FedEx Sans"/>
                <a:cs typeface="FedEx Sans"/>
              </a:rPr>
              <a:t>tariff</a:t>
            </a:r>
            <a:r>
              <a:rPr sz="1200" dirty="0">
                <a:solidFill>
                  <a:srgbClr val="333333"/>
                </a:solidFill>
                <a:latin typeface="FedEx Sans"/>
                <a:cs typeface="FedEx Sans"/>
              </a:rPr>
              <a:t> </a:t>
            </a:r>
            <a:r>
              <a:rPr sz="1200" spc="-10" dirty="0">
                <a:solidFill>
                  <a:srgbClr val="333333"/>
                </a:solidFill>
                <a:latin typeface="FedEx Sans"/>
                <a:cs typeface="FedEx Sans"/>
              </a:rPr>
              <a:t>classification.</a:t>
            </a:r>
            <a:r>
              <a:rPr sz="1200" spc="-5" dirty="0">
                <a:solidFill>
                  <a:srgbClr val="333333"/>
                </a:solidFill>
                <a:latin typeface="FedEx Sans"/>
                <a:cs typeface="FedEx Sans"/>
              </a:rPr>
              <a:t> </a:t>
            </a:r>
            <a:r>
              <a:rPr sz="1200" dirty="0">
                <a:solidFill>
                  <a:srgbClr val="333333"/>
                </a:solidFill>
                <a:latin typeface="FedEx Sans"/>
                <a:cs typeface="FedEx Sans"/>
              </a:rPr>
              <a:t>As a</a:t>
            </a:r>
            <a:r>
              <a:rPr sz="1200" spc="-5" dirty="0">
                <a:solidFill>
                  <a:srgbClr val="333333"/>
                </a:solidFill>
                <a:latin typeface="FedEx Sans"/>
                <a:cs typeface="FedEx Sans"/>
              </a:rPr>
              <a:t> </a:t>
            </a:r>
            <a:r>
              <a:rPr sz="1200" spc="-10" dirty="0">
                <a:solidFill>
                  <a:srgbClr val="333333"/>
                </a:solidFill>
                <a:latin typeface="FedEx Sans"/>
                <a:cs typeface="FedEx Sans"/>
              </a:rPr>
              <a:t>result, </a:t>
            </a:r>
            <a:r>
              <a:rPr sz="1200" dirty="0">
                <a:solidFill>
                  <a:srgbClr val="333333"/>
                </a:solidFill>
                <a:latin typeface="FedEx Sans"/>
                <a:cs typeface="FedEx Sans"/>
              </a:rPr>
              <a:t>multiple</a:t>
            </a:r>
            <a:r>
              <a:rPr sz="1200" spc="-25" dirty="0">
                <a:solidFill>
                  <a:srgbClr val="333333"/>
                </a:solidFill>
                <a:latin typeface="FedEx Sans"/>
                <a:cs typeface="FedEx Sans"/>
              </a:rPr>
              <a:t> </a:t>
            </a:r>
            <a:r>
              <a:rPr sz="1200" dirty="0">
                <a:solidFill>
                  <a:srgbClr val="333333"/>
                </a:solidFill>
                <a:latin typeface="FedEx Sans"/>
                <a:cs typeface="FedEx Sans"/>
              </a:rPr>
              <a:t>€3</a:t>
            </a:r>
            <a:r>
              <a:rPr lang="en-US" sz="1200" dirty="0">
                <a:solidFill>
                  <a:srgbClr val="333333"/>
                </a:solidFill>
                <a:latin typeface="FedEx Sans"/>
                <a:cs typeface="FedEx Sans"/>
              </a:rPr>
              <a:t> ($3.48) </a:t>
            </a:r>
            <a:r>
              <a:rPr sz="1200" spc="-25" dirty="0">
                <a:solidFill>
                  <a:srgbClr val="333333"/>
                </a:solidFill>
                <a:latin typeface="FedEx Sans"/>
                <a:cs typeface="FedEx Sans"/>
              </a:rPr>
              <a:t> </a:t>
            </a:r>
            <a:r>
              <a:rPr sz="1200" dirty="0">
                <a:solidFill>
                  <a:srgbClr val="333333"/>
                </a:solidFill>
                <a:latin typeface="FedEx Sans"/>
                <a:cs typeface="FedEx Sans"/>
              </a:rPr>
              <a:t>duty</a:t>
            </a:r>
            <a:r>
              <a:rPr sz="1200" spc="-25" dirty="0">
                <a:solidFill>
                  <a:srgbClr val="333333"/>
                </a:solidFill>
                <a:latin typeface="FedEx Sans"/>
                <a:cs typeface="FedEx Sans"/>
              </a:rPr>
              <a:t> </a:t>
            </a:r>
            <a:r>
              <a:rPr sz="1200" dirty="0">
                <a:solidFill>
                  <a:srgbClr val="333333"/>
                </a:solidFill>
                <a:latin typeface="FedEx Sans"/>
                <a:cs typeface="FedEx Sans"/>
              </a:rPr>
              <a:t>may</a:t>
            </a:r>
            <a:r>
              <a:rPr sz="1200" spc="-25" dirty="0">
                <a:solidFill>
                  <a:srgbClr val="333333"/>
                </a:solidFill>
                <a:latin typeface="FedEx Sans"/>
                <a:cs typeface="FedEx Sans"/>
              </a:rPr>
              <a:t> </a:t>
            </a:r>
            <a:r>
              <a:rPr sz="1200" dirty="0">
                <a:solidFill>
                  <a:srgbClr val="333333"/>
                </a:solidFill>
                <a:latin typeface="FedEx Sans"/>
                <a:cs typeface="FedEx Sans"/>
              </a:rPr>
              <a:t>apply</a:t>
            </a:r>
            <a:r>
              <a:rPr sz="1200" spc="-20" dirty="0">
                <a:solidFill>
                  <a:srgbClr val="333333"/>
                </a:solidFill>
                <a:latin typeface="FedEx Sans"/>
                <a:cs typeface="FedEx Sans"/>
              </a:rPr>
              <a:t> </a:t>
            </a:r>
            <a:r>
              <a:rPr sz="1200" dirty="0">
                <a:solidFill>
                  <a:srgbClr val="333333"/>
                </a:solidFill>
                <a:latin typeface="FedEx Sans"/>
                <a:cs typeface="FedEx Sans"/>
              </a:rPr>
              <a:t>for</a:t>
            </a:r>
            <a:r>
              <a:rPr sz="1200" spc="-25" dirty="0">
                <a:solidFill>
                  <a:srgbClr val="333333"/>
                </a:solidFill>
                <a:latin typeface="FedEx Sans"/>
                <a:cs typeface="FedEx Sans"/>
              </a:rPr>
              <a:t> </a:t>
            </a:r>
            <a:r>
              <a:rPr sz="1200" dirty="0">
                <a:solidFill>
                  <a:srgbClr val="333333"/>
                </a:solidFill>
                <a:latin typeface="FedEx Sans"/>
                <a:cs typeface="FedEx Sans"/>
              </a:rPr>
              <a:t>the</a:t>
            </a:r>
            <a:r>
              <a:rPr sz="1200" spc="-25" dirty="0">
                <a:solidFill>
                  <a:srgbClr val="333333"/>
                </a:solidFill>
                <a:latin typeface="FedEx Sans"/>
                <a:cs typeface="FedEx Sans"/>
              </a:rPr>
              <a:t> </a:t>
            </a:r>
            <a:r>
              <a:rPr sz="1200" dirty="0">
                <a:solidFill>
                  <a:srgbClr val="333333"/>
                </a:solidFill>
                <a:latin typeface="FedEx Sans"/>
                <a:cs typeface="FedEx Sans"/>
              </a:rPr>
              <a:t>same</a:t>
            </a:r>
            <a:r>
              <a:rPr sz="1200" spc="-25" dirty="0">
                <a:solidFill>
                  <a:srgbClr val="333333"/>
                </a:solidFill>
                <a:latin typeface="FedEx Sans"/>
                <a:cs typeface="FedEx Sans"/>
              </a:rPr>
              <a:t> </a:t>
            </a:r>
            <a:r>
              <a:rPr sz="1200" spc="-10" dirty="0">
                <a:solidFill>
                  <a:srgbClr val="333333"/>
                </a:solidFill>
                <a:latin typeface="FedEx Sans"/>
                <a:cs typeface="FedEx Sans"/>
              </a:rPr>
              <a:t>shipment.</a:t>
            </a:r>
            <a:endParaRPr sz="1200" dirty="0">
              <a:latin typeface="FedEx Sans"/>
              <a:cs typeface="FedEx Sans"/>
            </a:endParaRPr>
          </a:p>
        </p:txBody>
      </p:sp>
      <p:sp>
        <p:nvSpPr>
          <p:cNvPr id="10" name="object 10"/>
          <p:cNvSpPr txBox="1"/>
          <p:nvPr/>
        </p:nvSpPr>
        <p:spPr>
          <a:xfrm>
            <a:off x="707299" y="2686609"/>
            <a:ext cx="6360795" cy="635000"/>
          </a:xfrm>
          <a:prstGeom prst="rect">
            <a:avLst/>
          </a:prstGeom>
        </p:spPr>
        <p:txBody>
          <a:bodyPr vert="horz" wrap="square" lIns="0" tIns="12700" rIns="0" bIns="0" rtlCol="0">
            <a:spAutoFit/>
          </a:bodyPr>
          <a:lstStyle/>
          <a:p>
            <a:pPr marL="12700" marR="5080">
              <a:lnSpc>
                <a:spcPct val="111100"/>
              </a:lnSpc>
              <a:spcBef>
                <a:spcPts val="100"/>
              </a:spcBef>
            </a:pPr>
            <a:r>
              <a:rPr sz="1200">
                <a:solidFill>
                  <a:srgbClr val="333333"/>
                </a:solidFill>
                <a:latin typeface="FedEx Sans"/>
                <a:cs typeface="FedEx Sans"/>
              </a:rPr>
              <a:t>In</a:t>
            </a:r>
            <a:r>
              <a:rPr sz="1200" spc="-25">
                <a:solidFill>
                  <a:srgbClr val="333333"/>
                </a:solidFill>
                <a:latin typeface="FedEx Sans"/>
                <a:cs typeface="FedEx Sans"/>
              </a:rPr>
              <a:t> </a:t>
            </a:r>
            <a:r>
              <a:rPr sz="1200">
                <a:solidFill>
                  <a:srgbClr val="333333"/>
                </a:solidFill>
                <a:latin typeface="FedEx Sans"/>
                <a:cs typeface="FedEx Sans"/>
              </a:rPr>
              <a:t>addition</a:t>
            </a:r>
            <a:r>
              <a:rPr sz="1200" spc="-20">
                <a:solidFill>
                  <a:srgbClr val="333333"/>
                </a:solidFill>
                <a:latin typeface="FedEx Sans"/>
                <a:cs typeface="FedEx Sans"/>
              </a:rPr>
              <a:t> </a:t>
            </a:r>
            <a:r>
              <a:rPr sz="1200">
                <a:solidFill>
                  <a:srgbClr val="333333"/>
                </a:solidFill>
                <a:latin typeface="FedEx Sans"/>
                <a:cs typeface="FedEx Sans"/>
              </a:rPr>
              <a:t>to</a:t>
            </a:r>
            <a:r>
              <a:rPr sz="1200" spc="-20">
                <a:solidFill>
                  <a:srgbClr val="333333"/>
                </a:solidFill>
                <a:latin typeface="FedEx Sans"/>
                <a:cs typeface="FedEx Sans"/>
              </a:rPr>
              <a:t> </a:t>
            </a:r>
            <a:r>
              <a:rPr sz="1200">
                <a:solidFill>
                  <a:srgbClr val="333333"/>
                </a:solidFill>
                <a:latin typeface="FedEx Sans"/>
                <a:cs typeface="FedEx Sans"/>
              </a:rPr>
              <a:t>the</a:t>
            </a:r>
            <a:r>
              <a:rPr sz="1200" spc="-20">
                <a:solidFill>
                  <a:srgbClr val="333333"/>
                </a:solidFill>
                <a:latin typeface="FedEx Sans"/>
                <a:cs typeface="FedEx Sans"/>
              </a:rPr>
              <a:t> </a:t>
            </a:r>
            <a:r>
              <a:rPr sz="1200">
                <a:solidFill>
                  <a:srgbClr val="333333"/>
                </a:solidFill>
                <a:latin typeface="FedEx Sans"/>
                <a:cs typeface="FedEx Sans"/>
              </a:rPr>
              <a:t>new</a:t>
            </a:r>
            <a:r>
              <a:rPr sz="1200" spc="-20">
                <a:solidFill>
                  <a:srgbClr val="333333"/>
                </a:solidFill>
                <a:latin typeface="FedEx Sans"/>
                <a:cs typeface="FedEx Sans"/>
              </a:rPr>
              <a:t> </a:t>
            </a:r>
            <a:r>
              <a:rPr sz="1200" spc="-10">
                <a:solidFill>
                  <a:srgbClr val="333333"/>
                </a:solidFill>
                <a:latin typeface="FedEx Sans"/>
                <a:cs typeface="FedEx Sans"/>
              </a:rPr>
              <a:t>customs</a:t>
            </a:r>
            <a:r>
              <a:rPr sz="1200" spc="-25">
                <a:solidFill>
                  <a:srgbClr val="333333"/>
                </a:solidFill>
                <a:latin typeface="FedEx Sans"/>
                <a:cs typeface="FedEx Sans"/>
              </a:rPr>
              <a:t> </a:t>
            </a:r>
            <a:r>
              <a:rPr sz="1200">
                <a:solidFill>
                  <a:srgbClr val="333333"/>
                </a:solidFill>
                <a:latin typeface="FedEx Sans"/>
                <a:cs typeface="FedEx Sans"/>
              </a:rPr>
              <a:t>duty</a:t>
            </a:r>
            <a:r>
              <a:rPr sz="1200" spc="-20">
                <a:solidFill>
                  <a:srgbClr val="333333"/>
                </a:solidFill>
                <a:latin typeface="FedEx Sans"/>
                <a:cs typeface="FedEx Sans"/>
              </a:rPr>
              <a:t> </a:t>
            </a:r>
            <a:r>
              <a:rPr sz="1200">
                <a:solidFill>
                  <a:srgbClr val="333333"/>
                </a:solidFill>
                <a:latin typeface="FedEx Sans"/>
                <a:cs typeface="FedEx Sans"/>
              </a:rPr>
              <a:t>scheme,</a:t>
            </a:r>
            <a:r>
              <a:rPr sz="1200" spc="-20">
                <a:solidFill>
                  <a:srgbClr val="333333"/>
                </a:solidFill>
                <a:latin typeface="FedEx Sans"/>
                <a:cs typeface="FedEx Sans"/>
              </a:rPr>
              <a:t> </a:t>
            </a:r>
            <a:r>
              <a:rPr sz="1200">
                <a:solidFill>
                  <a:srgbClr val="333333"/>
                </a:solidFill>
                <a:latin typeface="FedEx Sans"/>
                <a:cs typeface="FedEx Sans"/>
              </a:rPr>
              <a:t>FedEx</a:t>
            </a:r>
            <a:r>
              <a:rPr sz="1200" spc="-20">
                <a:solidFill>
                  <a:srgbClr val="333333"/>
                </a:solidFill>
                <a:latin typeface="FedEx Sans"/>
                <a:cs typeface="FedEx Sans"/>
              </a:rPr>
              <a:t> </a:t>
            </a:r>
            <a:r>
              <a:rPr sz="1200">
                <a:solidFill>
                  <a:srgbClr val="333333"/>
                </a:solidFill>
                <a:latin typeface="FedEx Sans"/>
                <a:cs typeface="FedEx Sans"/>
              </a:rPr>
              <a:t>is</a:t>
            </a:r>
            <a:r>
              <a:rPr sz="1200" spc="-20">
                <a:solidFill>
                  <a:srgbClr val="333333"/>
                </a:solidFill>
                <a:latin typeface="FedEx Sans"/>
                <a:cs typeface="FedEx Sans"/>
              </a:rPr>
              <a:t> </a:t>
            </a:r>
            <a:r>
              <a:rPr sz="1200">
                <a:solidFill>
                  <a:srgbClr val="333333"/>
                </a:solidFill>
                <a:latin typeface="FedEx Sans"/>
                <a:cs typeface="FedEx Sans"/>
              </a:rPr>
              <a:t>introducing</a:t>
            </a:r>
            <a:r>
              <a:rPr sz="1200" spc="-25">
                <a:solidFill>
                  <a:srgbClr val="333333"/>
                </a:solidFill>
                <a:latin typeface="FedEx Sans"/>
                <a:cs typeface="FedEx Sans"/>
              </a:rPr>
              <a:t> </a:t>
            </a:r>
            <a:r>
              <a:rPr sz="1200">
                <a:solidFill>
                  <a:srgbClr val="333333"/>
                </a:solidFill>
                <a:latin typeface="FedEx Sans"/>
                <a:cs typeface="FedEx Sans"/>
              </a:rPr>
              <a:t>some</a:t>
            </a:r>
            <a:r>
              <a:rPr sz="1200" spc="-20">
                <a:solidFill>
                  <a:srgbClr val="333333"/>
                </a:solidFill>
                <a:latin typeface="FedEx Sans"/>
                <a:cs typeface="FedEx Sans"/>
              </a:rPr>
              <a:t> </a:t>
            </a:r>
            <a:r>
              <a:rPr sz="1200">
                <a:solidFill>
                  <a:srgbClr val="333333"/>
                </a:solidFill>
                <a:latin typeface="FedEx Sans"/>
                <a:cs typeface="FedEx Sans"/>
              </a:rPr>
              <a:t>pricing</a:t>
            </a:r>
            <a:r>
              <a:rPr sz="1200" spc="-20">
                <a:solidFill>
                  <a:srgbClr val="333333"/>
                </a:solidFill>
                <a:latin typeface="FedEx Sans"/>
                <a:cs typeface="FedEx Sans"/>
              </a:rPr>
              <a:t> </a:t>
            </a:r>
            <a:r>
              <a:rPr sz="1200" spc="-10">
                <a:solidFill>
                  <a:srgbClr val="333333"/>
                </a:solidFill>
                <a:latin typeface="FedEx Sans"/>
                <a:cs typeface="FedEx Sans"/>
              </a:rPr>
              <a:t>updates. </a:t>
            </a:r>
            <a:r>
              <a:rPr sz="1200">
                <a:solidFill>
                  <a:srgbClr val="333333"/>
                </a:solidFill>
                <a:latin typeface="FedEx Sans"/>
                <a:cs typeface="FedEx Sans"/>
              </a:rPr>
              <a:t>This</a:t>
            </a:r>
            <a:r>
              <a:rPr sz="1200" spc="-20">
                <a:solidFill>
                  <a:srgbClr val="333333"/>
                </a:solidFill>
                <a:latin typeface="FedEx Sans"/>
                <a:cs typeface="FedEx Sans"/>
              </a:rPr>
              <a:t> </a:t>
            </a:r>
            <a:r>
              <a:rPr sz="1200">
                <a:solidFill>
                  <a:srgbClr val="333333"/>
                </a:solidFill>
                <a:latin typeface="FedEx Sans"/>
                <a:cs typeface="FedEx Sans"/>
              </a:rPr>
              <a:t>is</a:t>
            </a:r>
            <a:r>
              <a:rPr sz="1200" spc="-15">
                <a:solidFill>
                  <a:srgbClr val="333333"/>
                </a:solidFill>
                <a:latin typeface="FedEx Sans"/>
                <a:cs typeface="FedEx Sans"/>
              </a:rPr>
              <a:t> </a:t>
            </a:r>
            <a:r>
              <a:rPr sz="1200">
                <a:solidFill>
                  <a:srgbClr val="333333"/>
                </a:solidFill>
                <a:latin typeface="FedEx Sans"/>
                <a:cs typeface="FedEx Sans"/>
              </a:rPr>
              <a:t>to</a:t>
            </a:r>
            <a:r>
              <a:rPr sz="1200" spc="-15">
                <a:solidFill>
                  <a:srgbClr val="333333"/>
                </a:solidFill>
                <a:latin typeface="FedEx Sans"/>
                <a:cs typeface="FedEx Sans"/>
              </a:rPr>
              <a:t> </a:t>
            </a:r>
            <a:r>
              <a:rPr sz="1200" spc="-10">
                <a:solidFill>
                  <a:srgbClr val="333333"/>
                </a:solidFill>
                <a:latin typeface="FedEx Sans"/>
                <a:cs typeface="FedEx Sans"/>
              </a:rPr>
              <a:t>offset</a:t>
            </a:r>
            <a:r>
              <a:rPr sz="1200" spc="-15">
                <a:solidFill>
                  <a:srgbClr val="333333"/>
                </a:solidFill>
                <a:latin typeface="FedEx Sans"/>
                <a:cs typeface="FedEx Sans"/>
              </a:rPr>
              <a:t> </a:t>
            </a:r>
            <a:r>
              <a:rPr sz="1200">
                <a:solidFill>
                  <a:srgbClr val="333333"/>
                </a:solidFill>
                <a:latin typeface="FedEx Sans"/>
                <a:cs typeface="FedEx Sans"/>
              </a:rPr>
              <a:t>the</a:t>
            </a:r>
            <a:r>
              <a:rPr sz="1200" spc="-15">
                <a:solidFill>
                  <a:srgbClr val="333333"/>
                </a:solidFill>
                <a:latin typeface="FedEx Sans"/>
                <a:cs typeface="FedEx Sans"/>
              </a:rPr>
              <a:t> </a:t>
            </a:r>
            <a:r>
              <a:rPr sz="1200">
                <a:solidFill>
                  <a:srgbClr val="333333"/>
                </a:solidFill>
                <a:latin typeface="FedEx Sans"/>
                <a:cs typeface="FedEx Sans"/>
              </a:rPr>
              <a:t>additional</a:t>
            </a:r>
            <a:r>
              <a:rPr sz="1200" spc="-15">
                <a:solidFill>
                  <a:srgbClr val="333333"/>
                </a:solidFill>
                <a:latin typeface="FedEx Sans"/>
                <a:cs typeface="FedEx Sans"/>
              </a:rPr>
              <a:t> </a:t>
            </a:r>
            <a:r>
              <a:rPr sz="1200" spc="-10">
                <a:solidFill>
                  <a:srgbClr val="333333"/>
                </a:solidFill>
                <a:latin typeface="FedEx Sans"/>
                <a:cs typeface="FedEx Sans"/>
              </a:rPr>
              <a:t>operational</a:t>
            </a:r>
            <a:r>
              <a:rPr sz="1200" spc="-15">
                <a:solidFill>
                  <a:srgbClr val="333333"/>
                </a:solidFill>
                <a:latin typeface="FedEx Sans"/>
                <a:cs typeface="FedEx Sans"/>
              </a:rPr>
              <a:t> </a:t>
            </a:r>
            <a:r>
              <a:rPr sz="1200">
                <a:solidFill>
                  <a:srgbClr val="333333"/>
                </a:solidFill>
                <a:latin typeface="FedEx Sans"/>
                <a:cs typeface="FedEx Sans"/>
              </a:rPr>
              <a:t>and</a:t>
            </a:r>
            <a:r>
              <a:rPr sz="1200" spc="-15">
                <a:solidFill>
                  <a:srgbClr val="333333"/>
                </a:solidFill>
                <a:latin typeface="FedEx Sans"/>
                <a:cs typeface="FedEx Sans"/>
              </a:rPr>
              <a:t> </a:t>
            </a:r>
            <a:r>
              <a:rPr sz="1200" spc="-10">
                <a:solidFill>
                  <a:srgbClr val="333333"/>
                </a:solidFill>
                <a:latin typeface="FedEx Sans"/>
                <a:cs typeface="FedEx Sans"/>
              </a:rPr>
              <a:t>customs</a:t>
            </a:r>
            <a:r>
              <a:rPr sz="1200" spc="-20">
                <a:solidFill>
                  <a:srgbClr val="333333"/>
                </a:solidFill>
                <a:latin typeface="FedEx Sans"/>
                <a:cs typeface="FedEx Sans"/>
              </a:rPr>
              <a:t> </a:t>
            </a:r>
            <a:r>
              <a:rPr sz="1200" spc="-10">
                <a:solidFill>
                  <a:srgbClr val="333333"/>
                </a:solidFill>
                <a:latin typeface="FedEx Sans"/>
                <a:cs typeface="FedEx Sans"/>
              </a:rPr>
              <a:t>clearance</a:t>
            </a:r>
            <a:r>
              <a:rPr sz="1200" spc="-15">
                <a:solidFill>
                  <a:srgbClr val="333333"/>
                </a:solidFill>
                <a:latin typeface="FedEx Sans"/>
                <a:cs typeface="FedEx Sans"/>
              </a:rPr>
              <a:t> </a:t>
            </a:r>
            <a:r>
              <a:rPr sz="1200">
                <a:solidFill>
                  <a:srgbClr val="333333"/>
                </a:solidFill>
                <a:latin typeface="FedEx Sans"/>
                <a:cs typeface="FedEx Sans"/>
              </a:rPr>
              <a:t>activities</a:t>
            </a:r>
            <a:r>
              <a:rPr sz="1200" spc="-15">
                <a:solidFill>
                  <a:srgbClr val="333333"/>
                </a:solidFill>
                <a:latin typeface="FedEx Sans"/>
                <a:cs typeface="FedEx Sans"/>
              </a:rPr>
              <a:t> </a:t>
            </a:r>
            <a:r>
              <a:rPr sz="1200" spc="-10">
                <a:solidFill>
                  <a:srgbClr val="333333"/>
                </a:solidFill>
                <a:latin typeface="FedEx Sans"/>
                <a:cs typeface="FedEx Sans"/>
              </a:rPr>
              <a:t>required</a:t>
            </a:r>
            <a:r>
              <a:rPr sz="1200" spc="-15">
                <a:solidFill>
                  <a:srgbClr val="333333"/>
                </a:solidFill>
                <a:latin typeface="FedEx Sans"/>
                <a:cs typeface="FedEx Sans"/>
              </a:rPr>
              <a:t> </a:t>
            </a:r>
            <a:r>
              <a:rPr sz="1200" spc="-25">
                <a:solidFill>
                  <a:srgbClr val="333333"/>
                </a:solidFill>
                <a:latin typeface="FedEx Sans"/>
                <a:cs typeface="FedEx Sans"/>
              </a:rPr>
              <a:t>as </a:t>
            </a:r>
            <a:r>
              <a:rPr sz="1200">
                <a:solidFill>
                  <a:srgbClr val="333333"/>
                </a:solidFill>
                <a:latin typeface="FedEx Sans"/>
                <a:cs typeface="FedEx Sans"/>
              </a:rPr>
              <a:t>more</a:t>
            </a:r>
            <a:r>
              <a:rPr sz="1200" spc="-40">
                <a:solidFill>
                  <a:srgbClr val="333333"/>
                </a:solidFill>
                <a:latin typeface="FedEx Sans"/>
                <a:cs typeface="FedEx Sans"/>
              </a:rPr>
              <a:t> </a:t>
            </a:r>
            <a:r>
              <a:rPr sz="1200">
                <a:solidFill>
                  <a:srgbClr val="333333"/>
                </a:solidFill>
                <a:latin typeface="FedEx Sans"/>
                <a:cs typeface="FedEx Sans"/>
              </a:rPr>
              <a:t>shipments</a:t>
            </a:r>
            <a:r>
              <a:rPr sz="1200" spc="-35">
                <a:solidFill>
                  <a:srgbClr val="333333"/>
                </a:solidFill>
                <a:latin typeface="FedEx Sans"/>
                <a:cs typeface="FedEx Sans"/>
              </a:rPr>
              <a:t> </a:t>
            </a:r>
            <a:r>
              <a:rPr sz="1200">
                <a:solidFill>
                  <a:srgbClr val="333333"/>
                </a:solidFill>
                <a:latin typeface="FedEx Sans"/>
                <a:cs typeface="FedEx Sans"/>
              </a:rPr>
              <a:t>become</a:t>
            </a:r>
            <a:r>
              <a:rPr sz="1200" spc="-40">
                <a:solidFill>
                  <a:srgbClr val="333333"/>
                </a:solidFill>
                <a:latin typeface="FedEx Sans"/>
                <a:cs typeface="FedEx Sans"/>
              </a:rPr>
              <a:t> </a:t>
            </a:r>
            <a:r>
              <a:rPr sz="1200">
                <a:solidFill>
                  <a:srgbClr val="333333"/>
                </a:solidFill>
                <a:latin typeface="FedEx Sans"/>
                <a:cs typeface="FedEx Sans"/>
              </a:rPr>
              <a:t>subject</a:t>
            </a:r>
            <a:r>
              <a:rPr sz="1200" spc="-35">
                <a:solidFill>
                  <a:srgbClr val="333333"/>
                </a:solidFill>
                <a:latin typeface="FedEx Sans"/>
                <a:cs typeface="FedEx Sans"/>
              </a:rPr>
              <a:t> </a:t>
            </a:r>
            <a:r>
              <a:rPr sz="1200">
                <a:solidFill>
                  <a:srgbClr val="333333"/>
                </a:solidFill>
                <a:latin typeface="FedEx Sans"/>
                <a:cs typeface="FedEx Sans"/>
              </a:rPr>
              <a:t>to</a:t>
            </a:r>
            <a:r>
              <a:rPr sz="1200" spc="-40">
                <a:solidFill>
                  <a:srgbClr val="333333"/>
                </a:solidFill>
                <a:latin typeface="FedEx Sans"/>
                <a:cs typeface="FedEx Sans"/>
              </a:rPr>
              <a:t> </a:t>
            </a:r>
            <a:r>
              <a:rPr sz="1200">
                <a:solidFill>
                  <a:srgbClr val="333333"/>
                </a:solidFill>
                <a:latin typeface="FedEx Sans"/>
                <a:cs typeface="FedEx Sans"/>
              </a:rPr>
              <a:t>EU</a:t>
            </a:r>
            <a:r>
              <a:rPr sz="1200" spc="-35">
                <a:solidFill>
                  <a:srgbClr val="333333"/>
                </a:solidFill>
                <a:latin typeface="FedEx Sans"/>
                <a:cs typeface="FedEx Sans"/>
              </a:rPr>
              <a:t> </a:t>
            </a:r>
            <a:r>
              <a:rPr sz="1200" spc="-10">
                <a:solidFill>
                  <a:srgbClr val="333333"/>
                </a:solidFill>
                <a:latin typeface="FedEx Sans"/>
                <a:cs typeface="FedEx Sans"/>
              </a:rPr>
              <a:t>customs</a:t>
            </a:r>
            <a:r>
              <a:rPr sz="1200" spc="-40">
                <a:solidFill>
                  <a:srgbClr val="333333"/>
                </a:solidFill>
                <a:latin typeface="FedEx Sans"/>
                <a:cs typeface="FedEx Sans"/>
              </a:rPr>
              <a:t> </a:t>
            </a:r>
            <a:r>
              <a:rPr sz="1200" spc="-10">
                <a:solidFill>
                  <a:srgbClr val="333333"/>
                </a:solidFill>
                <a:latin typeface="FedEx Sans"/>
                <a:cs typeface="FedEx Sans"/>
              </a:rPr>
              <a:t>processing.</a:t>
            </a:r>
            <a:endParaRPr sz="1200">
              <a:latin typeface="FedEx Sans"/>
              <a:cs typeface="FedEx Sans"/>
            </a:endParaRPr>
          </a:p>
        </p:txBody>
      </p:sp>
      <p:sp>
        <p:nvSpPr>
          <p:cNvPr id="11" name="object 11"/>
          <p:cNvSpPr txBox="1"/>
          <p:nvPr/>
        </p:nvSpPr>
        <p:spPr>
          <a:xfrm>
            <a:off x="707299" y="3311145"/>
            <a:ext cx="6308090" cy="624840"/>
          </a:xfrm>
          <a:prstGeom prst="rect">
            <a:avLst/>
          </a:prstGeom>
        </p:spPr>
        <p:txBody>
          <a:bodyPr vert="horz" wrap="square" lIns="0" tIns="111125" rIns="0" bIns="0" rtlCol="0">
            <a:spAutoFit/>
          </a:bodyPr>
          <a:lstStyle/>
          <a:p>
            <a:pPr marL="12700">
              <a:lnSpc>
                <a:spcPct val="100000"/>
              </a:lnSpc>
              <a:spcBef>
                <a:spcPts val="875"/>
              </a:spcBef>
            </a:pPr>
            <a:r>
              <a:rPr sz="1600" b="1" spc="-20">
                <a:solidFill>
                  <a:srgbClr val="4D148C"/>
                </a:solidFill>
                <a:latin typeface="FedEx Sans"/>
                <a:cs typeface="FedEx Sans"/>
              </a:rPr>
              <a:t>Here’s</a:t>
            </a:r>
            <a:r>
              <a:rPr sz="1600" b="1" spc="-35">
                <a:solidFill>
                  <a:srgbClr val="4D148C"/>
                </a:solidFill>
                <a:latin typeface="FedEx Sans"/>
                <a:cs typeface="FedEx Sans"/>
              </a:rPr>
              <a:t> </a:t>
            </a:r>
            <a:r>
              <a:rPr sz="1600" b="1">
                <a:solidFill>
                  <a:srgbClr val="4D148C"/>
                </a:solidFill>
                <a:latin typeface="FedEx Sans"/>
                <a:cs typeface="FedEx Sans"/>
              </a:rPr>
              <a:t>a</a:t>
            </a:r>
            <a:r>
              <a:rPr sz="1600" b="1" spc="-30">
                <a:solidFill>
                  <a:srgbClr val="4D148C"/>
                </a:solidFill>
                <a:latin typeface="FedEx Sans"/>
                <a:cs typeface="FedEx Sans"/>
              </a:rPr>
              <a:t> </a:t>
            </a:r>
            <a:r>
              <a:rPr sz="1600" b="1" spc="-10">
                <a:solidFill>
                  <a:srgbClr val="4D148C"/>
                </a:solidFill>
                <a:latin typeface="FedEx Sans"/>
                <a:cs typeface="FedEx Sans"/>
              </a:rPr>
              <a:t>breakdown</a:t>
            </a:r>
            <a:r>
              <a:rPr sz="1600" b="1" spc="-30">
                <a:solidFill>
                  <a:srgbClr val="4D148C"/>
                </a:solidFill>
                <a:latin typeface="FedEx Sans"/>
                <a:cs typeface="FedEx Sans"/>
              </a:rPr>
              <a:t> </a:t>
            </a:r>
            <a:r>
              <a:rPr sz="1600" b="1">
                <a:solidFill>
                  <a:srgbClr val="4D148C"/>
                </a:solidFill>
                <a:latin typeface="FedEx Sans"/>
                <a:cs typeface="FedEx Sans"/>
              </a:rPr>
              <a:t>to</a:t>
            </a:r>
            <a:r>
              <a:rPr sz="1600" b="1" spc="-30">
                <a:solidFill>
                  <a:srgbClr val="4D148C"/>
                </a:solidFill>
                <a:latin typeface="FedEx Sans"/>
                <a:cs typeface="FedEx Sans"/>
              </a:rPr>
              <a:t> </a:t>
            </a:r>
            <a:r>
              <a:rPr sz="1600" b="1">
                <a:solidFill>
                  <a:srgbClr val="4D148C"/>
                </a:solidFill>
                <a:latin typeface="FedEx Sans"/>
                <a:cs typeface="FedEx Sans"/>
              </a:rPr>
              <a:t>help</a:t>
            </a:r>
            <a:r>
              <a:rPr sz="1600" b="1" spc="-30">
                <a:solidFill>
                  <a:srgbClr val="4D148C"/>
                </a:solidFill>
                <a:latin typeface="FedEx Sans"/>
                <a:cs typeface="FedEx Sans"/>
              </a:rPr>
              <a:t> </a:t>
            </a:r>
            <a:r>
              <a:rPr sz="1600" b="1">
                <a:solidFill>
                  <a:srgbClr val="4D148C"/>
                </a:solidFill>
                <a:latin typeface="FedEx Sans"/>
                <a:cs typeface="FedEx Sans"/>
              </a:rPr>
              <a:t>you</a:t>
            </a:r>
            <a:r>
              <a:rPr sz="1600" b="1" spc="-30">
                <a:solidFill>
                  <a:srgbClr val="4D148C"/>
                </a:solidFill>
                <a:latin typeface="FedEx Sans"/>
                <a:cs typeface="FedEx Sans"/>
              </a:rPr>
              <a:t> </a:t>
            </a:r>
            <a:r>
              <a:rPr sz="1600" b="1" spc="-10">
                <a:solidFill>
                  <a:srgbClr val="4D148C"/>
                </a:solidFill>
                <a:latin typeface="FedEx Sans"/>
                <a:cs typeface="FedEx Sans"/>
              </a:rPr>
              <a:t>understand</a:t>
            </a:r>
            <a:r>
              <a:rPr sz="1600" b="1" spc="-30">
                <a:solidFill>
                  <a:srgbClr val="4D148C"/>
                </a:solidFill>
                <a:latin typeface="FedEx Sans"/>
                <a:cs typeface="FedEx Sans"/>
              </a:rPr>
              <a:t> </a:t>
            </a:r>
            <a:r>
              <a:rPr sz="1600" b="1">
                <a:solidFill>
                  <a:srgbClr val="4D148C"/>
                </a:solidFill>
                <a:latin typeface="FedEx Sans"/>
                <a:cs typeface="FedEx Sans"/>
              </a:rPr>
              <a:t>the</a:t>
            </a:r>
            <a:r>
              <a:rPr sz="1600" b="1" spc="-30">
                <a:solidFill>
                  <a:srgbClr val="4D148C"/>
                </a:solidFill>
                <a:latin typeface="FedEx Sans"/>
                <a:cs typeface="FedEx Sans"/>
              </a:rPr>
              <a:t> </a:t>
            </a:r>
            <a:r>
              <a:rPr sz="1600" b="1">
                <a:solidFill>
                  <a:srgbClr val="4D148C"/>
                </a:solidFill>
                <a:latin typeface="FedEx Sans"/>
                <a:cs typeface="FedEx Sans"/>
              </a:rPr>
              <a:t>full</a:t>
            </a:r>
            <a:r>
              <a:rPr sz="1600" b="1" spc="-30">
                <a:solidFill>
                  <a:srgbClr val="4D148C"/>
                </a:solidFill>
                <a:latin typeface="FedEx Sans"/>
                <a:cs typeface="FedEx Sans"/>
              </a:rPr>
              <a:t> </a:t>
            </a:r>
            <a:r>
              <a:rPr sz="1600" b="1">
                <a:solidFill>
                  <a:srgbClr val="4D148C"/>
                </a:solidFill>
                <a:latin typeface="FedEx Sans"/>
                <a:cs typeface="FedEx Sans"/>
              </a:rPr>
              <a:t>cost</a:t>
            </a:r>
            <a:r>
              <a:rPr sz="1600" b="1" spc="-30">
                <a:solidFill>
                  <a:srgbClr val="4D148C"/>
                </a:solidFill>
                <a:latin typeface="FedEx Sans"/>
                <a:cs typeface="FedEx Sans"/>
              </a:rPr>
              <a:t> </a:t>
            </a:r>
            <a:r>
              <a:rPr sz="1600" b="1" spc="-10">
                <a:solidFill>
                  <a:srgbClr val="4D148C"/>
                </a:solidFill>
                <a:latin typeface="FedEx Sans"/>
                <a:cs typeface="FedEx Sans"/>
              </a:rPr>
              <a:t>impact:</a:t>
            </a:r>
            <a:endParaRPr sz="1600">
              <a:latin typeface="FedEx Sans"/>
              <a:cs typeface="FedEx Sans"/>
            </a:endParaRPr>
          </a:p>
          <a:p>
            <a:pPr marL="12700">
              <a:lnSpc>
                <a:spcPct val="100000"/>
              </a:lnSpc>
              <a:spcBef>
                <a:spcPts val="585"/>
              </a:spcBef>
            </a:pPr>
            <a:r>
              <a:rPr sz="1200" b="1" spc="-10">
                <a:solidFill>
                  <a:srgbClr val="FF6200"/>
                </a:solidFill>
                <a:latin typeface="FedEx Sans"/>
                <a:cs typeface="FedEx Sans"/>
              </a:rPr>
              <a:t>Charged</a:t>
            </a:r>
            <a:r>
              <a:rPr sz="1200" b="1" spc="-15">
                <a:solidFill>
                  <a:srgbClr val="FF6200"/>
                </a:solidFill>
                <a:latin typeface="FedEx Sans"/>
                <a:cs typeface="FedEx Sans"/>
              </a:rPr>
              <a:t> </a:t>
            </a:r>
            <a:r>
              <a:rPr sz="1200" b="1">
                <a:solidFill>
                  <a:srgbClr val="FF6200"/>
                </a:solidFill>
                <a:latin typeface="FedEx Sans"/>
                <a:cs typeface="FedEx Sans"/>
              </a:rPr>
              <a:t>by</a:t>
            </a:r>
            <a:r>
              <a:rPr sz="1200" b="1" spc="-15">
                <a:solidFill>
                  <a:srgbClr val="FF6200"/>
                </a:solidFill>
                <a:latin typeface="FedEx Sans"/>
                <a:cs typeface="FedEx Sans"/>
              </a:rPr>
              <a:t> </a:t>
            </a:r>
            <a:r>
              <a:rPr sz="1200" b="1">
                <a:solidFill>
                  <a:srgbClr val="FF6200"/>
                </a:solidFill>
                <a:latin typeface="FedEx Sans"/>
                <a:cs typeface="FedEx Sans"/>
              </a:rPr>
              <a:t>the</a:t>
            </a:r>
            <a:r>
              <a:rPr sz="1200" b="1" spc="-10">
                <a:solidFill>
                  <a:srgbClr val="FF6200"/>
                </a:solidFill>
                <a:latin typeface="FedEx Sans"/>
                <a:cs typeface="FedEx Sans"/>
              </a:rPr>
              <a:t> </a:t>
            </a:r>
            <a:r>
              <a:rPr sz="1200" b="1" spc="-25">
                <a:solidFill>
                  <a:srgbClr val="FF6200"/>
                </a:solidFill>
                <a:latin typeface="FedEx Sans"/>
                <a:cs typeface="FedEx Sans"/>
              </a:rPr>
              <a:t>EU</a:t>
            </a:r>
            <a:endParaRPr sz="1200">
              <a:latin typeface="FedEx Sans"/>
              <a:cs typeface="FedEx Sans"/>
            </a:endParaRPr>
          </a:p>
        </p:txBody>
      </p:sp>
      <p:sp>
        <p:nvSpPr>
          <p:cNvPr id="12" name="object 12"/>
          <p:cNvSpPr txBox="1"/>
          <p:nvPr/>
        </p:nvSpPr>
        <p:spPr>
          <a:xfrm>
            <a:off x="7252398" y="1380604"/>
            <a:ext cx="2790190" cy="2145330"/>
          </a:xfrm>
          <a:prstGeom prst="rect">
            <a:avLst/>
          </a:prstGeom>
          <a:solidFill>
            <a:srgbClr val="F2F2F2"/>
          </a:solidFill>
        </p:spPr>
        <p:txBody>
          <a:bodyPr vert="horz" wrap="square" lIns="0" tIns="55244" rIns="0" bIns="0" rtlCol="0">
            <a:spAutoFit/>
          </a:bodyPr>
          <a:lstStyle/>
          <a:p>
            <a:pPr marL="107950">
              <a:lnSpc>
                <a:spcPct val="100000"/>
              </a:lnSpc>
              <a:spcBef>
                <a:spcPts val="434"/>
              </a:spcBef>
            </a:pPr>
            <a:r>
              <a:rPr sz="1600" b="1" dirty="0">
                <a:solidFill>
                  <a:srgbClr val="4D148C"/>
                </a:solidFill>
                <a:latin typeface="FedEx Sans"/>
                <a:cs typeface="FedEx Sans"/>
              </a:rPr>
              <a:t>Handling</a:t>
            </a:r>
            <a:r>
              <a:rPr sz="1600" b="1" spc="-10" dirty="0">
                <a:solidFill>
                  <a:srgbClr val="4D148C"/>
                </a:solidFill>
                <a:latin typeface="FedEx Sans"/>
                <a:cs typeface="FedEx Sans"/>
              </a:rPr>
              <a:t> </a:t>
            </a:r>
            <a:r>
              <a:rPr sz="1600" b="1" spc="-20" dirty="0">
                <a:solidFill>
                  <a:srgbClr val="4D148C"/>
                </a:solidFill>
                <a:latin typeface="FedEx Sans"/>
                <a:cs typeface="FedEx Sans"/>
              </a:rPr>
              <a:t>fees</a:t>
            </a:r>
            <a:endParaRPr sz="1600" dirty="0">
              <a:latin typeface="FedEx Sans"/>
              <a:cs typeface="FedEx Sans"/>
            </a:endParaRPr>
          </a:p>
          <a:p>
            <a:pPr marL="107950" marR="116205">
              <a:lnSpc>
                <a:spcPct val="111100"/>
              </a:lnSpc>
              <a:spcBef>
                <a:spcPts val="770"/>
              </a:spcBef>
            </a:pPr>
            <a:r>
              <a:rPr sz="1200" dirty="0">
                <a:solidFill>
                  <a:srgbClr val="333333"/>
                </a:solidFill>
                <a:latin typeface="FedEx Sans"/>
                <a:cs typeface="FedEx Sans"/>
              </a:rPr>
              <a:t>The</a:t>
            </a:r>
            <a:r>
              <a:rPr sz="1200" spc="-15" dirty="0">
                <a:solidFill>
                  <a:srgbClr val="333333"/>
                </a:solidFill>
                <a:latin typeface="FedEx Sans"/>
                <a:cs typeface="FedEx Sans"/>
              </a:rPr>
              <a:t> </a:t>
            </a:r>
            <a:r>
              <a:rPr sz="1200" dirty="0">
                <a:solidFill>
                  <a:srgbClr val="333333"/>
                </a:solidFill>
                <a:latin typeface="FedEx Sans"/>
                <a:cs typeface="FedEx Sans"/>
              </a:rPr>
              <a:t>EU</a:t>
            </a:r>
            <a:r>
              <a:rPr sz="1200" spc="-15" dirty="0">
                <a:solidFill>
                  <a:srgbClr val="333333"/>
                </a:solidFill>
                <a:latin typeface="FedEx Sans"/>
                <a:cs typeface="FedEx Sans"/>
              </a:rPr>
              <a:t> </a:t>
            </a:r>
            <a:r>
              <a:rPr sz="1200" dirty="0">
                <a:solidFill>
                  <a:srgbClr val="333333"/>
                </a:solidFill>
                <a:latin typeface="FedEx Sans"/>
                <a:cs typeface="FedEx Sans"/>
              </a:rPr>
              <a:t>is</a:t>
            </a:r>
            <a:r>
              <a:rPr sz="1200" spc="-15" dirty="0">
                <a:solidFill>
                  <a:srgbClr val="333333"/>
                </a:solidFill>
                <a:latin typeface="FedEx Sans"/>
                <a:cs typeface="FedEx Sans"/>
              </a:rPr>
              <a:t> </a:t>
            </a:r>
            <a:r>
              <a:rPr sz="1200" dirty="0">
                <a:solidFill>
                  <a:srgbClr val="333333"/>
                </a:solidFill>
                <a:latin typeface="FedEx Sans"/>
                <a:cs typeface="FedEx Sans"/>
              </a:rPr>
              <a:t>also</a:t>
            </a:r>
            <a:r>
              <a:rPr sz="1200" spc="-15" dirty="0">
                <a:solidFill>
                  <a:srgbClr val="333333"/>
                </a:solidFill>
                <a:latin typeface="FedEx Sans"/>
                <a:cs typeface="FedEx Sans"/>
              </a:rPr>
              <a:t> </a:t>
            </a:r>
            <a:r>
              <a:rPr sz="1200" dirty="0">
                <a:solidFill>
                  <a:srgbClr val="333333"/>
                </a:solidFill>
                <a:latin typeface="FedEx Sans"/>
                <a:cs typeface="FedEx Sans"/>
              </a:rPr>
              <a:t>planning</a:t>
            </a:r>
            <a:r>
              <a:rPr sz="1200" spc="-15" dirty="0">
                <a:solidFill>
                  <a:srgbClr val="333333"/>
                </a:solidFill>
                <a:latin typeface="FedEx Sans"/>
                <a:cs typeface="FedEx Sans"/>
              </a:rPr>
              <a:t> </a:t>
            </a:r>
            <a:r>
              <a:rPr sz="1200" dirty="0">
                <a:solidFill>
                  <a:srgbClr val="333333"/>
                </a:solidFill>
                <a:latin typeface="FedEx Sans"/>
                <a:cs typeface="FedEx Sans"/>
              </a:rPr>
              <a:t>to</a:t>
            </a:r>
            <a:r>
              <a:rPr sz="1200" spc="-15" dirty="0">
                <a:solidFill>
                  <a:srgbClr val="333333"/>
                </a:solidFill>
                <a:latin typeface="FedEx Sans"/>
                <a:cs typeface="FedEx Sans"/>
              </a:rPr>
              <a:t> </a:t>
            </a:r>
            <a:r>
              <a:rPr sz="1200" spc="-20" dirty="0">
                <a:solidFill>
                  <a:srgbClr val="333333"/>
                </a:solidFill>
                <a:latin typeface="FedEx Sans"/>
                <a:cs typeface="FedEx Sans"/>
              </a:rPr>
              <a:t>introduce </a:t>
            </a:r>
            <a:r>
              <a:rPr sz="1200" dirty="0">
                <a:solidFill>
                  <a:srgbClr val="333333"/>
                </a:solidFill>
                <a:latin typeface="FedEx Sans"/>
                <a:cs typeface="FedEx Sans"/>
              </a:rPr>
              <a:t>an</a:t>
            </a:r>
            <a:r>
              <a:rPr sz="1200" spc="-25" dirty="0">
                <a:solidFill>
                  <a:srgbClr val="333333"/>
                </a:solidFill>
                <a:latin typeface="FedEx Sans"/>
                <a:cs typeface="FedEx Sans"/>
              </a:rPr>
              <a:t> </a:t>
            </a:r>
            <a:r>
              <a:rPr sz="1200" dirty="0">
                <a:solidFill>
                  <a:srgbClr val="333333"/>
                </a:solidFill>
                <a:latin typeface="FedEx Sans"/>
                <a:cs typeface="FedEx Sans"/>
              </a:rPr>
              <a:t>additional</a:t>
            </a:r>
            <a:r>
              <a:rPr sz="1200" spc="-20" dirty="0">
                <a:solidFill>
                  <a:srgbClr val="333333"/>
                </a:solidFill>
                <a:latin typeface="FedEx Sans"/>
                <a:cs typeface="FedEx Sans"/>
              </a:rPr>
              <a:t> </a:t>
            </a:r>
            <a:r>
              <a:rPr sz="1200" dirty="0">
                <a:solidFill>
                  <a:srgbClr val="333333"/>
                </a:solidFill>
                <a:latin typeface="FedEx Sans"/>
                <a:cs typeface="FedEx Sans"/>
              </a:rPr>
              <a:t>handling</a:t>
            </a:r>
            <a:r>
              <a:rPr sz="1200" spc="-25" dirty="0">
                <a:solidFill>
                  <a:srgbClr val="333333"/>
                </a:solidFill>
                <a:latin typeface="FedEx Sans"/>
                <a:cs typeface="FedEx Sans"/>
              </a:rPr>
              <a:t> </a:t>
            </a:r>
            <a:r>
              <a:rPr sz="1200" dirty="0">
                <a:solidFill>
                  <a:srgbClr val="333333"/>
                </a:solidFill>
                <a:latin typeface="FedEx Sans"/>
                <a:cs typeface="FedEx Sans"/>
              </a:rPr>
              <a:t>fee</a:t>
            </a:r>
            <a:r>
              <a:rPr sz="1200" spc="-20" dirty="0">
                <a:solidFill>
                  <a:srgbClr val="333333"/>
                </a:solidFill>
                <a:latin typeface="FedEx Sans"/>
                <a:cs typeface="FedEx Sans"/>
              </a:rPr>
              <a:t> </a:t>
            </a:r>
            <a:r>
              <a:rPr sz="1200" spc="-25" dirty="0">
                <a:solidFill>
                  <a:srgbClr val="333333"/>
                </a:solidFill>
                <a:latin typeface="FedEx Sans"/>
                <a:cs typeface="FedEx Sans"/>
              </a:rPr>
              <a:t>for</a:t>
            </a:r>
            <a:endParaRPr sz="1200" dirty="0">
              <a:latin typeface="FedEx Sans"/>
              <a:cs typeface="FedEx Sans"/>
            </a:endParaRPr>
          </a:p>
          <a:p>
            <a:pPr marL="107950" marR="184150">
              <a:lnSpc>
                <a:spcPct val="111100"/>
              </a:lnSpc>
            </a:pPr>
            <a:r>
              <a:rPr sz="1200" spc="-25" dirty="0">
                <a:solidFill>
                  <a:srgbClr val="333333"/>
                </a:solidFill>
                <a:latin typeface="FedEx Sans"/>
                <a:cs typeface="FedEx Sans"/>
              </a:rPr>
              <a:t>low-</a:t>
            </a:r>
            <a:r>
              <a:rPr sz="1200" dirty="0">
                <a:solidFill>
                  <a:srgbClr val="333333"/>
                </a:solidFill>
                <a:latin typeface="FedEx Sans"/>
                <a:cs typeface="FedEx Sans"/>
              </a:rPr>
              <a:t>value</a:t>
            </a:r>
            <a:r>
              <a:rPr sz="1200" spc="-45" dirty="0">
                <a:solidFill>
                  <a:srgbClr val="333333"/>
                </a:solidFill>
                <a:latin typeface="FedEx Sans"/>
                <a:cs typeface="FedEx Sans"/>
              </a:rPr>
              <a:t> </a:t>
            </a:r>
            <a:r>
              <a:rPr sz="1200" dirty="0">
                <a:solidFill>
                  <a:srgbClr val="333333"/>
                </a:solidFill>
                <a:latin typeface="FedEx Sans"/>
                <a:cs typeface="FedEx Sans"/>
              </a:rPr>
              <a:t>imports,</a:t>
            </a:r>
            <a:r>
              <a:rPr sz="1200" spc="-45" dirty="0">
                <a:solidFill>
                  <a:srgbClr val="333333"/>
                </a:solidFill>
                <a:latin typeface="FedEx Sans"/>
                <a:cs typeface="FedEx Sans"/>
              </a:rPr>
              <a:t> </a:t>
            </a:r>
            <a:r>
              <a:rPr sz="1200" dirty="0">
                <a:solidFill>
                  <a:srgbClr val="333333"/>
                </a:solidFill>
                <a:latin typeface="FedEx Sans"/>
                <a:cs typeface="FedEx Sans"/>
              </a:rPr>
              <a:t>expected</a:t>
            </a:r>
            <a:r>
              <a:rPr sz="1200" spc="-45" dirty="0">
                <a:solidFill>
                  <a:srgbClr val="333333"/>
                </a:solidFill>
                <a:latin typeface="FedEx Sans"/>
                <a:cs typeface="FedEx Sans"/>
              </a:rPr>
              <a:t> </a:t>
            </a:r>
            <a:r>
              <a:rPr sz="1200" spc="-20" dirty="0">
                <a:solidFill>
                  <a:srgbClr val="333333"/>
                </a:solidFill>
                <a:latin typeface="FedEx Sans"/>
                <a:cs typeface="FedEx Sans"/>
              </a:rPr>
              <a:t>from </a:t>
            </a:r>
            <a:r>
              <a:rPr sz="1200" spc="-10" dirty="0">
                <a:solidFill>
                  <a:srgbClr val="333333"/>
                </a:solidFill>
                <a:latin typeface="FedEx Sans"/>
                <a:cs typeface="FedEx Sans"/>
              </a:rPr>
              <a:t>November</a:t>
            </a:r>
            <a:r>
              <a:rPr sz="1200" spc="-25" dirty="0">
                <a:solidFill>
                  <a:srgbClr val="333333"/>
                </a:solidFill>
                <a:latin typeface="FedEx Sans"/>
                <a:cs typeface="FedEx Sans"/>
              </a:rPr>
              <a:t> </a:t>
            </a:r>
            <a:r>
              <a:rPr sz="1200" dirty="0">
                <a:solidFill>
                  <a:srgbClr val="333333"/>
                </a:solidFill>
                <a:latin typeface="FedEx Sans"/>
                <a:cs typeface="FedEx Sans"/>
              </a:rPr>
              <a:t>1,</a:t>
            </a:r>
            <a:r>
              <a:rPr sz="1200" spc="-20" dirty="0">
                <a:solidFill>
                  <a:srgbClr val="333333"/>
                </a:solidFill>
                <a:latin typeface="FedEx Sans"/>
                <a:cs typeface="FedEx Sans"/>
              </a:rPr>
              <a:t> </a:t>
            </a:r>
            <a:r>
              <a:rPr sz="1200" dirty="0">
                <a:solidFill>
                  <a:srgbClr val="333333"/>
                </a:solidFill>
                <a:latin typeface="FedEx Sans"/>
                <a:cs typeface="FedEx Sans"/>
              </a:rPr>
              <a:t>2026.</a:t>
            </a:r>
            <a:r>
              <a:rPr sz="1200" spc="-25" dirty="0">
                <a:solidFill>
                  <a:srgbClr val="333333"/>
                </a:solidFill>
                <a:latin typeface="FedEx Sans"/>
                <a:cs typeface="FedEx Sans"/>
              </a:rPr>
              <a:t> </a:t>
            </a:r>
            <a:r>
              <a:rPr lang="en-US" sz="1200" spc="-25" dirty="0">
                <a:solidFill>
                  <a:srgbClr val="333333"/>
                </a:solidFill>
                <a:latin typeface="FedEx Sans"/>
                <a:cs typeface="FedEx Sans"/>
              </a:rPr>
              <a:t>Currently, Romania has also</a:t>
            </a:r>
            <a:r>
              <a:rPr sz="1200" spc="-30" dirty="0">
                <a:solidFill>
                  <a:srgbClr val="333333"/>
                </a:solidFill>
                <a:latin typeface="FedEx Sans"/>
                <a:cs typeface="FedEx Sans"/>
              </a:rPr>
              <a:t> </a:t>
            </a:r>
            <a:r>
              <a:rPr sz="1200" spc="-10" dirty="0">
                <a:solidFill>
                  <a:srgbClr val="333333"/>
                </a:solidFill>
                <a:latin typeface="FedEx Sans"/>
                <a:cs typeface="FedEx Sans"/>
              </a:rPr>
              <a:t>introduced</a:t>
            </a:r>
            <a:r>
              <a:rPr sz="1200" spc="-30" dirty="0">
                <a:solidFill>
                  <a:srgbClr val="333333"/>
                </a:solidFill>
                <a:latin typeface="FedEx Sans"/>
                <a:cs typeface="FedEx Sans"/>
              </a:rPr>
              <a:t> </a:t>
            </a:r>
            <a:r>
              <a:rPr lang="en-US" sz="1200" spc="-30" dirty="0">
                <a:solidFill>
                  <a:srgbClr val="333333"/>
                </a:solidFill>
                <a:latin typeface="FedEx Sans"/>
                <a:cs typeface="FedEx Sans"/>
              </a:rPr>
              <a:t>a </a:t>
            </a:r>
            <a:r>
              <a:rPr sz="1200" spc="-10" dirty="0">
                <a:solidFill>
                  <a:srgbClr val="333333"/>
                </a:solidFill>
                <a:latin typeface="FedEx Sans"/>
                <a:cs typeface="FedEx Sans"/>
              </a:rPr>
              <a:t>national </a:t>
            </a:r>
            <a:r>
              <a:rPr sz="1200" dirty="0">
                <a:solidFill>
                  <a:srgbClr val="333333"/>
                </a:solidFill>
                <a:latin typeface="FedEx Sans"/>
                <a:cs typeface="FedEx Sans"/>
              </a:rPr>
              <a:t>fee</a:t>
            </a:r>
            <a:r>
              <a:rPr sz="1200" spc="-5" dirty="0">
                <a:solidFill>
                  <a:srgbClr val="333333"/>
                </a:solidFill>
                <a:latin typeface="FedEx Sans"/>
                <a:cs typeface="FedEx Sans"/>
              </a:rPr>
              <a:t> </a:t>
            </a:r>
            <a:r>
              <a:rPr sz="1200" dirty="0">
                <a:solidFill>
                  <a:srgbClr val="333333"/>
                </a:solidFill>
                <a:latin typeface="FedEx Sans"/>
                <a:cs typeface="FedEx Sans"/>
              </a:rPr>
              <a:t>in</a:t>
            </a:r>
            <a:r>
              <a:rPr sz="1200" spc="-5" dirty="0">
                <a:solidFill>
                  <a:srgbClr val="333333"/>
                </a:solidFill>
                <a:latin typeface="FedEx Sans"/>
                <a:cs typeface="FedEx Sans"/>
              </a:rPr>
              <a:t> </a:t>
            </a:r>
            <a:r>
              <a:rPr sz="1200" dirty="0">
                <a:solidFill>
                  <a:srgbClr val="333333"/>
                </a:solidFill>
                <a:latin typeface="FedEx Sans"/>
                <a:cs typeface="FedEx Sans"/>
              </a:rPr>
              <a:t>the</a:t>
            </a:r>
            <a:r>
              <a:rPr sz="1200" spc="-10" dirty="0">
                <a:solidFill>
                  <a:srgbClr val="333333"/>
                </a:solidFill>
                <a:latin typeface="FedEx Sans"/>
                <a:cs typeface="FedEx Sans"/>
              </a:rPr>
              <a:t> interim.</a:t>
            </a:r>
            <a:endParaRPr sz="1200" dirty="0">
              <a:latin typeface="FedEx Sans"/>
              <a:cs typeface="FedEx Sans"/>
            </a:endParaRPr>
          </a:p>
          <a:p>
            <a:pPr marL="107950" marR="109855">
              <a:lnSpc>
                <a:spcPct val="111100"/>
              </a:lnSpc>
              <a:spcBef>
                <a:spcPts val="850"/>
              </a:spcBef>
            </a:pPr>
            <a:r>
              <a:rPr sz="1200" dirty="0">
                <a:solidFill>
                  <a:srgbClr val="333333"/>
                </a:solidFill>
                <a:latin typeface="FedEx Sans"/>
                <a:cs typeface="FedEx Sans"/>
              </a:rPr>
              <a:t>More</a:t>
            </a:r>
            <a:r>
              <a:rPr sz="1200" spc="-35" dirty="0">
                <a:solidFill>
                  <a:srgbClr val="333333"/>
                </a:solidFill>
                <a:latin typeface="FedEx Sans"/>
                <a:cs typeface="FedEx Sans"/>
              </a:rPr>
              <a:t> </a:t>
            </a:r>
            <a:r>
              <a:rPr sz="1200" dirty="0">
                <a:solidFill>
                  <a:srgbClr val="333333"/>
                </a:solidFill>
                <a:latin typeface="FedEx Sans"/>
                <a:cs typeface="FedEx Sans"/>
              </a:rPr>
              <a:t>details</a:t>
            </a:r>
            <a:r>
              <a:rPr sz="1200" spc="-30" dirty="0">
                <a:solidFill>
                  <a:srgbClr val="333333"/>
                </a:solidFill>
                <a:latin typeface="FedEx Sans"/>
                <a:cs typeface="FedEx Sans"/>
              </a:rPr>
              <a:t> </a:t>
            </a:r>
            <a:r>
              <a:rPr sz="1200" dirty="0">
                <a:solidFill>
                  <a:srgbClr val="333333"/>
                </a:solidFill>
                <a:latin typeface="FedEx Sans"/>
                <a:cs typeface="FedEx Sans"/>
              </a:rPr>
              <a:t>will</a:t>
            </a:r>
            <a:r>
              <a:rPr sz="1200" spc="-35" dirty="0">
                <a:solidFill>
                  <a:srgbClr val="333333"/>
                </a:solidFill>
                <a:latin typeface="FedEx Sans"/>
                <a:cs typeface="FedEx Sans"/>
              </a:rPr>
              <a:t> </a:t>
            </a:r>
            <a:r>
              <a:rPr sz="1200" dirty="0">
                <a:solidFill>
                  <a:srgbClr val="333333"/>
                </a:solidFill>
                <a:latin typeface="FedEx Sans"/>
                <a:cs typeface="FedEx Sans"/>
              </a:rPr>
              <a:t>be</a:t>
            </a:r>
            <a:r>
              <a:rPr sz="1200" spc="-30" dirty="0">
                <a:solidFill>
                  <a:srgbClr val="333333"/>
                </a:solidFill>
                <a:latin typeface="FedEx Sans"/>
                <a:cs typeface="FedEx Sans"/>
              </a:rPr>
              <a:t> </a:t>
            </a:r>
            <a:r>
              <a:rPr sz="1200" dirty="0">
                <a:solidFill>
                  <a:srgbClr val="333333"/>
                </a:solidFill>
                <a:latin typeface="FedEx Sans"/>
                <a:cs typeface="FedEx Sans"/>
              </a:rPr>
              <a:t>provided</a:t>
            </a:r>
            <a:r>
              <a:rPr sz="1200" spc="-35" dirty="0">
                <a:solidFill>
                  <a:srgbClr val="333333"/>
                </a:solidFill>
                <a:latin typeface="FedEx Sans"/>
                <a:cs typeface="FedEx Sans"/>
              </a:rPr>
              <a:t> </a:t>
            </a:r>
            <a:r>
              <a:rPr sz="1200" spc="-10" dirty="0">
                <a:solidFill>
                  <a:srgbClr val="333333"/>
                </a:solidFill>
                <a:latin typeface="FedEx Sans"/>
                <a:cs typeface="FedEx Sans"/>
              </a:rPr>
              <a:t>nearer </a:t>
            </a:r>
            <a:r>
              <a:rPr sz="1200" dirty="0">
                <a:solidFill>
                  <a:srgbClr val="333333"/>
                </a:solidFill>
                <a:latin typeface="FedEx Sans"/>
                <a:cs typeface="FedEx Sans"/>
              </a:rPr>
              <a:t>the</a:t>
            </a:r>
            <a:r>
              <a:rPr sz="1200" spc="-25" dirty="0">
                <a:solidFill>
                  <a:srgbClr val="333333"/>
                </a:solidFill>
                <a:latin typeface="FedEx Sans"/>
                <a:cs typeface="FedEx Sans"/>
              </a:rPr>
              <a:t> </a:t>
            </a:r>
            <a:r>
              <a:rPr sz="1200" dirty="0">
                <a:solidFill>
                  <a:srgbClr val="333333"/>
                </a:solidFill>
                <a:latin typeface="FedEx Sans"/>
                <a:cs typeface="FedEx Sans"/>
              </a:rPr>
              <a:t>time</a:t>
            </a:r>
            <a:r>
              <a:rPr sz="1200" spc="-20" dirty="0">
                <a:solidFill>
                  <a:srgbClr val="333333"/>
                </a:solidFill>
                <a:latin typeface="FedEx Sans"/>
                <a:cs typeface="FedEx Sans"/>
              </a:rPr>
              <a:t> </a:t>
            </a:r>
            <a:r>
              <a:rPr sz="1200" dirty="0">
                <a:solidFill>
                  <a:srgbClr val="333333"/>
                </a:solidFill>
                <a:latin typeface="FedEx Sans"/>
                <a:cs typeface="FedEx Sans"/>
              </a:rPr>
              <a:t>once</a:t>
            </a:r>
            <a:r>
              <a:rPr sz="1200" spc="-20" dirty="0">
                <a:solidFill>
                  <a:srgbClr val="333333"/>
                </a:solidFill>
                <a:latin typeface="FedEx Sans"/>
                <a:cs typeface="FedEx Sans"/>
              </a:rPr>
              <a:t> </a:t>
            </a:r>
            <a:r>
              <a:rPr sz="1200" dirty="0">
                <a:solidFill>
                  <a:srgbClr val="333333"/>
                </a:solidFill>
                <a:latin typeface="FedEx Sans"/>
                <a:cs typeface="FedEx Sans"/>
              </a:rPr>
              <a:t>these</a:t>
            </a:r>
            <a:r>
              <a:rPr sz="1200" spc="-20" dirty="0">
                <a:solidFill>
                  <a:srgbClr val="333333"/>
                </a:solidFill>
                <a:latin typeface="FedEx Sans"/>
                <a:cs typeface="FedEx Sans"/>
              </a:rPr>
              <a:t> </a:t>
            </a:r>
            <a:r>
              <a:rPr sz="1200" dirty="0">
                <a:solidFill>
                  <a:srgbClr val="333333"/>
                </a:solidFill>
                <a:latin typeface="FedEx Sans"/>
                <a:cs typeface="FedEx Sans"/>
              </a:rPr>
              <a:t>are</a:t>
            </a:r>
            <a:r>
              <a:rPr sz="1200" spc="-20" dirty="0">
                <a:solidFill>
                  <a:srgbClr val="333333"/>
                </a:solidFill>
                <a:latin typeface="FedEx Sans"/>
                <a:cs typeface="FedEx Sans"/>
              </a:rPr>
              <a:t> </a:t>
            </a:r>
            <a:r>
              <a:rPr sz="1200" spc="-10" dirty="0">
                <a:solidFill>
                  <a:srgbClr val="333333"/>
                </a:solidFill>
                <a:latin typeface="FedEx Sans"/>
                <a:cs typeface="FedEx Sans"/>
              </a:rPr>
              <a:t>confirmed.</a:t>
            </a:r>
            <a:endParaRPr sz="1200" dirty="0">
              <a:latin typeface="FedEx Sans"/>
              <a:cs typeface="FedEx Sans"/>
            </a:endParaRPr>
          </a:p>
        </p:txBody>
      </p:sp>
      <p:sp>
        <p:nvSpPr>
          <p:cNvPr id="13" name="object 13"/>
          <p:cNvSpPr txBox="1"/>
          <p:nvPr/>
        </p:nvSpPr>
        <p:spPr>
          <a:xfrm>
            <a:off x="719999" y="7154152"/>
            <a:ext cx="8496935" cy="281940"/>
          </a:xfrm>
          <a:prstGeom prst="rect">
            <a:avLst/>
          </a:prstGeom>
          <a:solidFill>
            <a:srgbClr val="F2F2F2"/>
          </a:solidFill>
          <a:ln w="6350">
            <a:solidFill>
              <a:srgbClr val="4D148C"/>
            </a:solidFill>
          </a:ln>
        </p:spPr>
        <p:txBody>
          <a:bodyPr vert="horz" wrap="square" lIns="0" tIns="51435" rIns="0" bIns="0" rtlCol="0">
            <a:spAutoFit/>
          </a:bodyPr>
          <a:lstStyle/>
          <a:p>
            <a:pPr algn="ctr">
              <a:lnSpc>
                <a:spcPct val="100000"/>
              </a:lnSpc>
              <a:spcBef>
                <a:spcPts val="405"/>
              </a:spcBef>
            </a:pPr>
            <a:r>
              <a:rPr sz="1000" b="1">
                <a:solidFill>
                  <a:srgbClr val="4D148C"/>
                </a:solidFill>
                <a:latin typeface="FedEx Sans"/>
                <a:cs typeface="FedEx Sans"/>
              </a:rPr>
              <a:t>For</a:t>
            </a:r>
            <a:r>
              <a:rPr sz="1000" b="1" spc="-20">
                <a:solidFill>
                  <a:srgbClr val="4D148C"/>
                </a:solidFill>
                <a:latin typeface="FedEx Sans"/>
                <a:cs typeface="FedEx Sans"/>
              </a:rPr>
              <a:t> </a:t>
            </a:r>
            <a:r>
              <a:rPr sz="1000" b="1">
                <a:solidFill>
                  <a:srgbClr val="4D148C"/>
                </a:solidFill>
                <a:latin typeface="FedEx Sans"/>
                <a:cs typeface="FedEx Sans"/>
              </a:rPr>
              <a:t>more</a:t>
            </a:r>
            <a:r>
              <a:rPr sz="1000" b="1" spc="-20">
                <a:solidFill>
                  <a:srgbClr val="4D148C"/>
                </a:solidFill>
                <a:latin typeface="FedEx Sans"/>
                <a:cs typeface="FedEx Sans"/>
              </a:rPr>
              <a:t> </a:t>
            </a:r>
            <a:r>
              <a:rPr sz="1000" b="1">
                <a:solidFill>
                  <a:srgbClr val="4D148C"/>
                </a:solidFill>
                <a:latin typeface="FedEx Sans"/>
                <a:cs typeface="FedEx Sans"/>
              </a:rPr>
              <a:t>detailed</a:t>
            </a:r>
            <a:r>
              <a:rPr sz="1000" b="1" spc="-15">
                <a:solidFill>
                  <a:srgbClr val="4D148C"/>
                </a:solidFill>
                <a:latin typeface="FedEx Sans"/>
                <a:cs typeface="FedEx Sans"/>
              </a:rPr>
              <a:t> </a:t>
            </a:r>
            <a:r>
              <a:rPr sz="1000" b="1" spc="-10">
                <a:solidFill>
                  <a:srgbClr val="4D148C"/>
                </a:solidFill>
                <a:latin typeface="FedEx Sans"/>
                <a:cs typeface="FedEx Sans"/>
              </a:rPr>
              <a:t>information,</a:t>
            </a:r>
            <a:r>
              <a:rPr sz="1000" b="1" spc="-20">
                <a:solidFill>
                  <a:srgbClr val="4D148C"/>
                </a:solidFill>
                <a:latin typeface="FedEx Sans"/>
                <a:cs typeface="FedEx Sans"/>
              </a:rPr>
              <a:t> </a:t>
            </a:r>
            <a:r>
              <a:rPr sz="1000" b="1">
                <a:solidFill>
                  <a:srgbClr val="4D148C"/>
                </a:solidFill>
                <a:latin typeface="FedEx Sans"/>
                <a:cs typeface="FedEx Sans"/>
              </a:rPr>
              <a:t>you</a:t>
            </a:r>
            <a:r>
              <a:rPr sz="1000" b="1" spc="-15">
                <a:solidFill>
                  <a:srgbClr val="4D148C"/>
                </a:solidFill>
                <a:latin typeface="FedEx Sans"/>
                <a:cs typeface="FedEx Sans"/>
              </a:rPr>
              <a:t> </a:t>
            </a:r>
            <a:r>
              <a:rPr sz="1000" b="1">
                <a:solidFill>
                  <a:srgbClr val="4D148C"/>
                </a:solidFill>
                <a:latin typeface="FedEx Sans"/>
                <a:cs typeface="FedEx Sans"/>
              </a:rPr>
              <a:t>may</a:t>
            </a:r>
            <a:r>
              <a:rPr sz="1000" b="1" spc="-20">
                <a:solidFill>
                  <a:srgbClr val="4D148C"/>
                </a:solidFill>
                <a:latin typeface="FedEx Sans"/>
                <a:cs typeface="FedEx Sans"/>
              </a:rPr>
              <a:t> </a:t>
            </a:r>
            <a:r>
              <a:rPr sz="1000" b="1">
                <a:solidFill>
                  <a:srgbClr val="4D148C"/>
                </a:solidFill>
                <a:latin typeface="FedEx Sans"/>
                <a:cs typeface="FedEx Sans"/>
              </a:rPr>
              <a:t>find</a:t>
            </a:r>
            <a:r>
              <a:rPr sz="1000" b="1" spc="-20">
                <a:solidFill>
                  <a:srgbClr val="4D148C"/>
                </a:solidFill>
                <a:latin typeface="FedEx Sans"/>
                <a:cs typeface="FedEx Sans"/>
              </a:rPr>
              <a:t> </a:t>
            </a:r>
            <a:r>
              <a:rPr sz="1000" b="1">
                <a:solidFill>
                  <a:srgbClr val="4D148C"/>
                </a:solidFill>
                <a:latin typeface="FedEx Sans"/>
                <a:cs typeface="FedEx Sans"/>
              </a:rPr>
              <a:t>a</a:t>
            </a:r>
            <a:r>
              <a:rPr sz="1000" b="1" spc="-15">
                <a:solidFill>
                  <a:srgbClr val="4D148C"/>
                </a:solidFill>
                <a:latin typeface="FedEx Sans"/>
                <a:cs typeface="FedEx Sans"/>
              </a:rPr>
              <a:t> </a:t>
            </a:r>
            <a:r>
              <a:rPr sz="1000" b="1">
                <a:solidFill>
                  <a:srgbClr val="4D148C"/>
                </a:solidFill>
                <a:latin typeface="FedEx Sans"/>
                <a:cs typeface="FedEx Sans"/>
              </a:rPr>
              <a:t>set</a:t>
            </a:r>
            <a:r>
              <a:rPr sz="1000" b="1" spc="-20">
                <a:solidFill>
                  <a:srgbClr val="4D148C"/>
                </a:solidFill>
                <a:latin typeface="FedEx Sans"/>
                <a:cs typeface="FedEx Sans"/>
              </a:rPr>
              <a:t> </a:t>
            </a:r>
            <a:r>
              <a:rPr sz="1000" b="1">
                <a:solidFill>
                  <a:srgbClr val="4D148C"/>
                </a:solidFill>
                <a:latin typeface="FedEx Sans"/>
                <a:cs typeface="FedEx Sans"/>
              </a:rPr>
              <a:t>of</a:t>
            </a:r>
            <a:r>
              <a:rPr sz="1000" b="1" spc="-15">
                <a:solidFill>
                  <a:srgbClr val="4D148C"/>
                </a:solidFill>
                <a:latin typeface="FedEx Sans"/>
                <a:cs typeface="FedEx Sans"/>
              </a:rPr>
              <a:t> </a:t>
            </a:r>
            <a:r>
              <a:rPr sz="1000" b="1" spc="-10">
                <a:solidFill>
                  <a:srgbClr val="4D148C"/>
                </a:solidFill>
                <a:latin typeface="FedEx Sans"/>
                <a:cs typeface="FedEx Sans"/>
              </a:rPr>
              <a:t>scenarios</a:t>
            </a:r>
            <a:r>
              <a:rPr sz="1000" b="1" spc="-20">
                <a:solidFill>
                  <a:srgbClr val="4D148C"/>
                </a:solidFill>
                <a:latin typeface="FedEx Sans"/>
                <a:cs typeface="FedEx Sans"/>
              </a:rPr>
              <a:t> </a:t>
            </a:r>
            <a:r>
              <a:rPr sz="1000" b="1">
                <a:solidFill>
                  <a:srgbClr val="4D148C"/>
                </a:solidFill>
                <a:latin typeface="FedEx Sans"/>
                <a:cs typeface="FedEx Sans"/>
              </a:rPr>
              <a:t>in</a:t>
            </a:r>
            <a:r>
              <a:rPr sz="1000" b="1" spc="-20">
                <a:solidFill>
                  <a:srgbClr val="4D148C"/>
                </a:solidFill>
                <a:latin typeface="FedEx Sans"/>
                <a:cs typeface="FedEx Sans"/>
              </a:rPr>
              <a:t> </a:t>
            </a:r>
            <a:r>
              <a:rPr sz="1000" b="1">
                <a:solidFill>
                  <a:srgbClr val="4D148C"/>
                </a:solidFill>
                <a:latin typeface="FedEx Sans"/>
                <a:cs typeface="FedEx Sans"/>
              </a:rPr>
              <a:t>the</a:t>
            </a:r>
            <a:r>
              <a:rPr sz="1000" b="1" spc="-15">
                <a:solidFill>
                  <a:srgbClr val="4D148C"/>
                </a:solidFill>
                <a:latin typeface="FedEx Sans"/>
                <a:cs typeface="FedEx Sans"/>
              </a:rPr>
              <a:t> </a:t>
            </a:r>
            <a:r>
              <a:rPr sz="1000" b="1" u="sng" spc="-10">
                <a:solidFill>
                  <a:srgbClr val="275B9B"/>
                </a:solidFill>
                <a:uFill>
                  <a:solidFill>
                    <a:srgbClr val="275B9B"/>
                  </a:solidFill>
                </a:uFill>
                <a:latin typeface="FedEx Sans"/>
                <a:cs typeface="FedEx Sans"/>
              </a:rPr>
              <a:t>Appendix</a:t>
            </a:r>
            <a:r>
              <a:rPr sz="1000" b="1" u="none" spc="-10">
                <a:solidFill>
                  <a:srgbClr val="4D148C"/>
                </a:solidFill>
                <a:latin typeface="FedEx Sans"/>
                <a:cs typeface="FedEx Sans"/>
              </a:rPr>
              <a:t>.</a:t>
            </a:r>
            <a:endParaRPr sz="1000">
              <a:latin typeface="FedEx Sans"/>
              <a:cs typeface="FedEx Sans"/>
            </a:endParaRPr>
          </a:p>
        </p:txBody>
      </p:sp>
      <p:grpSp>
        <p:nvGrpSpPr>
          <p:cNvPr id="14" name="object 14"/>
          <p:cNvGrpSpPr/>
          <p:nvPr/>
        </p:nvGrpSpPr>
        <p:grpSpPr>
          <a:xfrm>
            <a:off x="10078400" y="267004"/>
            <a:ext cx="355600" cy="355600"/>
            <a:chOff x="10078400" y="267004"/>
            <a:chExt cx="355600" cy="355600"/>
          </a:xfrm>
        </p:grpSpPr>
        <p:pic>
          <p:nvPicPr>
            <p:cNvPr id="15" name="object 15"/>
            <p:cNvPicPr/>
            <p:nvPr/>
          </p:nvPicPr>
          <p:blipFill>
            <a:blip r:embed="rId3" cstate="print"/>
            <a:stretch>
              <a:fillRect/>
            </a:stretch>
          </p:blipFill>
          <p:spPr>
            <a:xfrm>
              <a:off x="10203267" y="372821"/>
              <a:ext cx="103428" cy="144678"/>
            </a:xfrm>
            <a:prstGeom prst="rect">
              <a:avLst/>
            </a:prstGeom>
          </p:spPr>
        </p:pic>
        <p:sp>
          <p:nvSpPr>
            <p:cNvPr id="16" name="object 16"/>
            <p:cNvSpPr/>
            <p:nvPr/>
          </p:nvSpPr>
          <p:spPr>
            <a:xfrm>
              <a:off x="10078400" y="267004"/>
              <a:ext cx="355600" cy="355600"/>
            </a:xfrm>
            <a:custGeom>
              <a:avLst/>
              <a:gdLst/>
              <a:ahLst/>
              <a:cxnLst/>
              <a:rect l="l" t="t" r="r" b="b"/>
              <a:pathLst>
                <a:path w="355600" h="355600">
                  <a:moveTo>
                    <a:pt x="177800" y="0"/>
                  </a:moveTo>
                  <a:lnTo>
                    <a:pt x="130471" y="6338"/>
                  </a:lnTo>
                  <a:lnTo>
                    <a:pt x="87981" y="24235"/>
                  </a:lnTo>
                  <a:lnTo>
                    <a:pt x="52009" y="52009"/>
                  </a:lnTo>
                  <a:lnTo>
                    <a:pt x="24235" y="87981"/>
                  </a:lnTo>
                  <a:lnTo>
                    <a:pt x="6338" y="130471"/>
                  </a:lnTo>
                  <a:lnTo>
                    <a:pt x="0" y="177800"/>
                  </a:lnTo>
                  <a:lnTo>
                    <a:pt x="6338" y="225128"/>
                  </a:lnTo>
                  <a:lnTo>
                    <a:pt x="24235" y="267618"/>
                  </a:lnTo>
                  <a:lnTo>
                    <a:pt x="52009" y="303590"/>
                  </a:lnTo>
                  <a:lnTo>
                    <a:pt x="87981" y="331364"/>
                  </a:lnTo>
                  <a:lnTo>
                    <a:pt x="130471" y="349261"/>
                  </a:lnTo>
                  <a:lnTo>
                    <a:pt x="177800" y="355600"/>
                  </a:lnTo>
                  <a:lnTo>
                    <a:pt x="225128" y="349261"/>
                  </a:lnTo>
                  <a:lnTo>
                    <a:pt x="267618" y="331364"/>
                  </a:lnTo>
                  <a:lnTo>
                    <a:pt x="269126" y="330200"/>
                  </a:lnTo>
                  <a:lnTo>
                    <a:pt x="177800" y="330200"/>
                  </a:lnTo>
                  <a:lnTo>
                    <a:pt x="129563" y="322447"/>
                  </a:lnTo>
                  <a:lnTo>
                    <a:pt x="87720" y="300845"/>
                  </a:lnTo>
                  <a:lnTo>
                    <a:pt x="54754" y="267879"/>
                  </a:lnTo>
                  <a:lnTo>
                    <a:pt x="33152" y="226036"/>
                  </a:lnTo>
                  <a:lnTo>
                    <a:pt x="25400" y="177800"/>
                  </a:lnTo>
                  <a:lnTo>
                    <a:pt x="33152" y="129563"/>
                  </a:lnTo>
                  <a:lnTo>
                    <a:pt x="54754" y="87720"/>
                  </a:lnTo>
                  <a:lnTo>
                    <a:pt x="87720" y="54754"/>
                  </a:lnTo>
                  <a:lnTo>
                    <a:pt x="129563" y="33152"/>
                  </a:lnTo>
                  <a:lnTo>
                    <a:pt x="177800" y="25400"/>
                  </a:lnTo>
                  <a:lnTo>
                    <a:pt x="269126" y="25400"/>
                  </a:lnTo>
                  <a:lnTo>
                    <a:pt x="267618" y="24235"/>
                  </a:lnTo>
                  <a:lnTo>
                    <a:pt x="225128" y="6338"/>
                  </a:lnTo>
                  <a:lnTo>
                    <a:pt x="177800" y="0"/>
                  </a:lnTo>
                  <a:close/>
                </a:path>
                <a:path w="355600" h="355600">
                  <a:moveTo>
                    <a:pt x="269126" y="25400"/>
                  </a:moveTo>
                  <a:lnTo>
                    <a:pt x="177800" y="25400"/>
                  </a:lnTo>
                  <a:lnTo>
                    <a:pt x="226036" y="33152"/>
                  </a:lnTo>
                  <a:lnTo>
                    <a:pt x="267879" y="54754"/>
                  </a:lnTo>
                  <a:lnTo>
                    <a:pt x="300845" y="87720"/>
                  </a:lnTo>
                  <a:lnTo>
                    <a:pt x="322447" y="129563"/>
                  </a:lnTo>
                  <a:lnTo>
                    <a:pt x="330200" y="177800"/>
                  </a:lnTo>
                  <a:lnTo>
                    <a:pt x="322447" y="226036"/>
                  </a:lnTo>
                  <a:lnTo>
                    <a:pt x="300845" y="267879"/>
                  </a:lnTo>
                  <a:lnTo>
                    <a:pt x="267879" y="300845"/>
                  </a:lnTo>
                  <a:lnTo>
                    <a:pt x="226036" y="322447"/>
                  </a:lnTo>
                  <a:lnTo>
                    <a:pt x="177800" y="330200"/>
                  </a:lnTo>
                  <a:lnTo>
                    <a:pt x="269126" y="330200"/>
                  </a:lnTo>
                  <a:lnTo>
                    <a:pt x="303590" y="303590"/>
                  </a:lnTo>
                  <a:lnTo>
                    <a:pt x="331364" y="267618"/>
                  </a:lnTo>
                  <a:lnTo>
                    <a:pt x="349261" y="225128"/>
                  </a:lnTo>
                  <a:lnTo>
                    <a:pt x="355600" y="177800"/>
                  </a:lnTo>
                  <a:lnTo>
                    <a:pt x="349261" y="130471"/>
                  </a:lnTo>
                  <a:lnTo>
                    <a:pt x="331364" y="87981"/>
                  </a:lnTo>
                  <a:lnTo>
                    <a:pt x="303590" y="52009"/>
                  </a:lnTo>
                  <a:lnTo>
                    <a:pt x="269126" y="25400"/>
                  </a:lnTo>
                  <a:close/>
                </a:path>
              </a:pathLst>
            </a:custGeom>
            <a:solidFill>
              <a:srgbClr val="4D148C"/>
            </a:solidFill>
          </p:spPr>
          <p:txBody>
            <a:bodyPr wrap="square" lIns="0" tIns="0" rIns="0" bIns="0" rtlCol="0"/>
            <a:lstStyle/>
            <a:p>
              <a:endParaRPr/>
            </a:p>
          </p:txBody>
        </p:sp>
      </p:grpSp>
    </p:spTree>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794002" y="1880336"/>
            <a:ext cx="2898140" cy="4509770"/>
          </a:xfrm>
          <a:custGeom>
            <a:avLst/>
            <a:gdLst/>
            <a:ahLst/>
            <a:cxnLst/>
            <a:rect l="l" t="t" r="r" b="b"/>
            <a:pathLst>
              <a:path w="2898140" h="4509770">
                <a:moveTo>
                  <a:pt x="2898000" y="0"/>
                </a:moveTo>
                <a:lnTo>
                  <a:pt x="0" y="0"/>
                </a:lnTo>
                <a:lnTo>
                  <a:pt x="0" y="4509655"/>
                </a:lnTo>
                <a:lnTo>
                  <a:pt x="2898000" y="4509655"/>
                </a:lnTo>
                <a:lnTo>
                  <a:pt x="2898000" y="0"/>
                </a:lnTo>
                <a:close/>
              </a:path>
            </a:pathLst>
          </a:custGeom>
          <a:solidFill>
            <a:srgbClr val="F2F2F2"/>
          </a:solidFill>
        </p:spPr>
        <p:txBody>
          <a:bodyPr wrap="square" lIns="0" tIns="0" rIns="0" bIns="0" rtlCol="0"/>
          <a:lstStyle/>
          <a:p>
            <a:endParaRPr/>
          </a:p>
        </p:txBody>
      </p:sp>
      <p:sp>
        <p:nvSpPr>
          <p:cNvPr id="3" name="object 3"/>
          <p:cNvSpPr txBox="1"/>
          <p:nvPr/>
        </p:nvSpPr>
        <p:spPr>
          <a:xfrm>
            <a:off x="7794002" y="1880336"/>
            <a:ext cx="2898140" cy="4509770"/>
          </a:xfrm>
          <a:prstGeom prst="rect">
            <a:avLst/>
          </a:prstGeom>
        </p:spPr>
        <p:txBody>
          <a:bodyPr vert="horz" wrap="square" lIns="0" tIns="188595" rIns="0" bIns="0" rtlCol="0">
            <a:spAutoFit/>
          </a:bodyPr>
          <a:lstStyle/>
          <a:p>
            <a:pPr marL="107950" marR="753110">
              <a:lnSpc>
                <a:spcPct val="104200"/>
              </a:lnSpc>
              <a:spcBef>
                <a:spcPts val="1485"/>
              </a:spcBef>
            </a:pPr>
            <a:r>
              <a:rPr sz="1600" b="1">
                <a:solidFill>
                  <a:srgbClr val="4D148C"/>
                </a:solidFill>
                <a:latin typeface="FedEx Sans"/>
                <a:cs typeface="FedEx Sans"/>
              </a:rPr>
              <a:t>If</a:t>
            </a:r>
            <a:r>
              <a:rPr sz="1600" b="1" spc="-45">
                <a:solidFill>
                  <a:srgbClr val="4D148C"/>
                </a:solidFill>
                <a:latin typeface="FedEx Sans"/>
                <a:cs typeface="FedEx Sans"/>
              </a:rPr>
              <a:t> </a:t>
            </a:r>
            <a:r>
              <a:rPr sz="1600" b="1">
                <a:solidFill>
                  <a:srgbClr val="4D148C"/>
                </a:solidFill>
                <a:latin typeface="FedEx Sans"/>
                <a:cs typeface="FedEx Sans"/>
              </a:rPr>
              <a:t>you</a:t>
            </a:r>
            <a:r>
              <a:rPr sz="1600" b="1" spc="-40">
                <a:solidFill>
                  <a:srgbClr val="4D148C"/>
                </a:solidFill>
                <a:latin typeface="FedEx Sans"/>
                <a:cs typeface="FedEx Sans"/>
              </a:rPr>
              <a:t> </a:t>
            </a:r>
            <a:r>
              <a:rPr sz="1600" b="1">
                <a:solidFill>
                  <a:srgbClr val="4D148C"/>
                </a:solidFill>
                <a:latin typeface="FedEx Sans"/>
                <a:cs typeface="FedEx Sans"/>
              </a:rPr>
              <a:t>are</a:t>
            </a:r>
            <a:r>
              <a:rPr sz="1600" b="1" spc="-45">
                <a:solidFill>
                  <a:srgbClr val="4D148C"/>
                </a:solidFill>
                <a:latin typeface="FedEx Sans"/>
                <a:cs typeface="FedEx Sans"/>
              </a:rPr>
              <a:t> </a:t>
            </a:r>
            <a:r>
              <a:rPr sz="1600" b="1" spc="-10">
                <a:solidFill>
                  <a:srgbClr val="4D148C"/>
                </a:solidFill>
                <a:latin typeface="FedEx Sans"/>
                <a:cs typeface="FedEx Sans"/>
              </a:rPr>
              <a:t>receiving </a:t>
            </a:r>
            <a:r>
              <a:rPr sz="1600" b="1">
                <a:solidFill>
                  <a:srgbClr val="4D148C"/>
                </a:solidFill>
                <a:latin typeface="FedEx Sans"/>
                <a:cs typeface="FedEx Sans"/>
              </a:rPr>
              <a:t>from</a:t>
            </a:r>
            <a:r>
              <a:rPr sz="1600" b="1" spc="-55">
                <a:solidFill>
                  <a:srgbClr val="4D148C"/>
                </a:solidFill>
                <a:latin typeface="FedEx Sans"/>
                <a:cs typeface="FedEx Sans"/>
              </a:rPr>
              <a:t> </a:t>
            </a:r>
            <a:r>
              <a:rPr sz="1600" b="1">
                <a:solidFill>
                  <a:srgbClr val="4D148C"/>
                </a:solidFill>
                <a:latin typeface="FedEx Sans"/>
                <a:cs typeface="FedEx Sans"/>
              </a:rPr>
              <a:t>outside</a:t>
            </a:r>
            <a:r>
              <a:rPr sz="1600" b="1" spc="-55">
                <a:solidFill>
                  <a:srgbClr val="4D148C"/>
                </a:solidFill>
                <a:latin typeface="FedEx Sans"/>
                <a:cs typeface="FedEx Sans"/>
              </a:rPr>
              <a:t> </a:t>
            </a:r>
            <a:r>
              <a:rPr sz="1600" b="1">
                <a:solidFill>
                  <a:srgbClr val="4D148C"/>
                </a:solidFill>
                <a:latin typeface="FedEx Sans"/>
                <a:cs typeface="FedEx Sans"/>
              </a:rPr>
              <a:t>the</a:t>
            </a:r>
            <a:r>
              <a:rPr sz="1600" b="1" spc="-50">
                <a:solidFill>
                  <a:srgbClr val="4D148C"/>
                </a:solidFill>
                <a:latin typeface="FedEx Sans"/>
                <a:cs typeface="FedEx Sans"/>
              </a:rPr>
              <a:t> </a:t>
            </a:r>
            <a:r>
              <a:rPr sz="1600" b="1" spc="-25">
                <a:solidFill>
                  <a:srgbClr val="4D148C"/>
                </a:solidFill>
                <a:latin typeface="FedEx Sans"/>
                <a:cs typeface="FedEx Sans"/>
              </a:rPr>
              <a:t>EU:</a:t>
            </a:r>
            <a:endParaRPr sz="1600">
              <a:latin typeface="FedEx Sans"/>
              <a:cs typeface="FedEx Sans"/>
            </a:endParaRPr>
          </a:p>
          <a:p>
            <a:pPr marL="193675" marR="504825" indent="-86360">
              <a:lnSpc>
                <a:spcPct val="111100"/>
              </a:lnSpc>
              <a:spcBef>
                <a:spcPts val="489"/>
              </a:spcBef>
              <a:buClr>
                <a:srgbClr val="4D148C"/>
              </a:buClr>
              <a:buChar char="•"/>
              <a:tabLst>
                <a:tab pos="193675" algn="l"/>
              </a:tabLst>
            </a:pPr>
            <a:r>
              <a:rPr sz="1200">
                <a:solidFill>
                  <a:srgbClr val="333333"/>
                </a:solidFill>
                <a:latin typeface="FedEx Sans"/>
                <a:cs typeface="FedEx Sans"/>
              </a:rPr>
              <a:t>Inform</a:t>
            </a:r>
            <a:r>
              <a:rPr sz="1200" spc="-20">
                <a:solidFill>
                  <a:srgbClr val="333333"/>
                </a:solidFill>
                <a:latin typeface="FedEx Sans"/>
                <a:cs typeface="FedEx Sans"/>
              </a:rPr>
              <a:t> </a:t>
            </a:r>
            <a:r>
              <a:rPr sz="1200">
                <a:solidFill>
                  <a:srgbClr val="333333"/>
                </a:solidFill>
                <a:latin typeface="FedEx Sans"/>
                <a:cs typeface="FedEx Sans"/>
              </a:rPr>
              <a:t>the</a:t>
            </a:r>
            <a:r>
              <a:rPr sz="1200" spc="-15">
                <a:solidFill>
                  <a:srgbClr val="333333"/>
                </a:solidFill>
                <a:latin typeface="FedEx Sans"/>
                <a:cs typeface="FedEx Sans"/>
              </a:rPr>
              <a:t> </a:t>
            </a:r>
            <a:r>
              <a:rPr sz="1200">
                <a:solidFill>
                  <a:srgbClr val="333333"/>
                </a:solidFill>
                <a:latin typeface="FedEx Sans"/>
                <a:cs typeface="FedEx Sans"/>
              </a:rPr>
              <a:t>shipper</a:t>
            </a:r>
            <a:r>
              <a:rPr sz="1200" spc="-15">
                <a:solidFill>
                  <a:srgbClr val="333333"/>
                </a:solidFill>
                <a:latin typeface="FedEx Sans"/>
                <a:cs typeface="FedEx Sans"/>
              </a:rPr>
              <a:t> </a:t>
            </a:r>
            <a:r>
              <a:rPr sz="1200" spc="-10">
                <a:solidFill>
                  <a:srgbClr val="333333"/>
                </a:solidFill>
                <a:latin typeface="FedEx Sans"/>
                <a:cs typeface="FedEx Sans"/>
              </a:rPr>
              <a:t>whether </a:t>
            </a:r>
            <a:r>
              <a:rPr sz="1200">
                <a:solidFill>
                  <a:srgbClr val="333333"/>
                </a:solidFill>
                <a:latin typeface="FedEx Sans"/>
                <a:cs typeface="FedEx Sans"/>
              </a:rPr>
              <a:t>you</a:t>
            </a:r>
            <a:r>
              <a:rPr sz="1200" spc="-30">
                <a:solidFill>
                  <a:srgbClr val="333333"/>
                </a:solidFill>
                <a:latin typeface="FedEx Sans"/>
                <a:cs typeface="FedEx Sans"/>
              </a:rPr>
              <a:t> </a:t>
            </a:r>
            <a:r>
              <a:rPr sz="1200">
                <a:solidFill>
                  <a:srgbClr val="333333"/>
                </a:solidFill>
                <a:latin typeface="FedEx Sans"/>
                <a:cs typeface="FedEx Sans"/>
              </a:rPr>
              <a:t>are</a:t>
            </a:r>
            <a:r>
              <a:rPr sz="1200" spc="-15">
                <a:solidFill>
                  <a:srgbClr val="333333"/>
                </a:solidFill>
                <a:latin typeface="FedEx Sans"/>
                <a:cs typeface="FedEx Sans"/>
              </a:rPr>
              <a:t> </a:t>
            </a:r>
            <a:r>
              <a:rPr sz="1200" spc="-80">
                <a:solidFill>
                  <a:srgbClr val="333333"/>
                </a:solidFill>
                <a:latin typeface="FedEx Sans"/>
                <a:cs typeface="FedEx Sans"/>
              </a:rPr>
              <a:t>VAT</a:t>
            </a:r>
            <a:r>
              <a:rPr sz="1200">
                <a:solidFill>
                  <a:srgbClr val="333333"/>
                </a:solidFill>
                <a:latin typeface="FedEx Sans"/>
                <a:cs typeface="FedEx Sans"/>
              </a:rPr>
              <a:t> </a:t>
            </a:r>
            <a:r>
              <a:rPr sz="1200" spc="-10">
                <a:solidFill>
                  <a:srgbClr val="333333"/>
                </a:solidFill>
                <a:latin typeface="FedEx Sans"/>
                <a:cs typeface="FedEx Sans"/>
              </a:rPr>
              <a:t>registered</a:t>
            </a:r>
            <a:r>
              <a:rPr sz="1200" spc="-15">
                <a:solidFill>
                  <a:srgbClr val="333333"/>
                </a:solidFill>
                <a:latin typeface="FedEx Sans"/>
                <a:cs typeface="FedEx Sans"/>
              </a:rPr>
              <a:t> </a:t>
            </a:r>
            <a:r>
              <a:rPr sz="1200">
                <a:solidFill>
                  <a:srgbClr val="333333"/>
                </a:solidFill>
                <a:latin typeface="FedEx Sans"/>
                <a:cs typeface="FedEx Sans"/>
              </a:rPr>
              <a:t>in</a:t>
            </a:r>
            <a:r>
              <a:rPr sz="1200" spc="-15">
                <a:solidFill>
                  <a:srgbClr val="333333"/>
                </a:solidFill>
                <a:latin typeface="FedEx Sans"/>
                <a:cs typeface="FedEx Sans"/>
              </a:rPr>
              <a:t> </a:t>
            </a:r>
            <a:r>
              <a:rPr sz="1200" spc="-25">
                <a:solidFill>
                  <a:srgbClr val="333333"/>
                </a:solidFill>
                <a:latin typeface="FedEx Sans"/>
                <a:cs typeface="FedEx Sans"/>
              </a:rPr>
              <a:t>the </a:t>
            </a:r>
            <a:r>
              <a:rPr sz="1200">
                <a:solidFill>
                  <a:srgbClr val="333333"/>
                </a:solidFill>
                <a:latin typeface="FedEx Sans"/>
                <a:cs typeface="FedEx Sans"/>
              </a:rPr>
              <a:t>destination</a:t>
            </a:r>
            <a:r>
              <a:rPr sz="1200" spc="-35">
                <a:solidFill>
                  <a:srgbClr val="333333"/>
                </a:solidFill>
                <a:latin typeface="FedEx Sans"/>
                <a:cs typeface="FedEx Sans"/>
              </a:rPr>
              <a:t> </a:t>
            </a:r>
            <a:r>
              <a:rPr sz="1200" spc="-10">
                <a:solidFill>
                  <a:srgbClr val="333333"/>
                </a:solidFill>
                <a:latin typeface="FedEx Sans"/>
                <a:cs typeface="FedEx Sans"/>
              </a:rPr>
              <a:t>country</a:t>
            </a:r>
            <a:r>
              <a:rPr sz="1200" spc="-30">
                <a:solidFill>
                  <a:srgbClr val="333333"/>
                </a:solidFill>
                <a:latin typeface="FedEx Sans"/>
                <a:cs typeface="FedEx Sans"/>
              </a:rPr>
              <a:t> </a:t>
            </a:r>
            <a:r>
              <a:rPr sz="1200">
                <a:solidFill>
                  <a:srgbClr val="333333"/>
                </a:solidFill>
                <a:latin typeface="FedEx Sans"/>
                <a:cs typeface="FedEx Sans"/>
              </a:rPr>
              <a:t>or</a:t>
            </a:r>
            <a:r>
              <a:rPr sz="1200" spc="-30">
                <a:solidFill>
                  <a:srgbClr val="333333"/>
                </a:solidFill>
                <a:latin typeface="FedEx Sans"/>
                <a:cs typeface="FedEx Sans"/>
              </a:rPr>
              <a:t> </a:t>
            </a:r>
            <a:r>
              <a:rPr sz="1200">
                <a:solidFill>
                  <a:srgbClr val="333333"/>
                </a:solidFill>
                <a:latin typeface="FedEx Sans"/>
                <a:cs typeface="FedEx Sans"/>
              </a:rPr>
              <a:t>not</a:t>
            </a:r>
            <a:r>
              <a:rPr sz="1200" spc="-35">
                <a:solidFill>
                  <a:srgbClr val="333333"/>
                </a:solidFill>
                <a:latin typeface="FedEx Sans"/>
                <a:cs typeface="FedEx Sans"/>
              </a:rPr>
              <a:t> </a:t>
            </a:r>
            <a:r>
              <a:rPr sz="1200" spc="-25">
                <a:solidFill>
                  <a:srgbClr val="333333"/>
                </a:solidFill>
                <a:latin typeface="FedEx Sans"/>
                <a:cs typeface="FedEx Sans"/>
              </a:rPr>
              <a:t>and</a:t>
            </a:r>
            <a:endParaRPr sz="1200">
              <a:latin typeface="FedEx Sans"/>
              <a:cs typeface="FedEx Sans"/>
            </a:endParaRPr>
          </a:p>
          <a:p>
            <a:pPr marL="193675">
              <a:lnSpc>
                <a:spcPct val="100000"/>
              </a:lnSpc>
              <a:spcBef>
                <a:spcPts val="160"/>
              </a:spcBef>
            </a:pPr>
            <a:r>
              <a:rPr sz="1200" spc="-10">
                <a:solidFill>
                  <a:srgbClr val="333333"/>
                </a:solidFill>
                <a:latin typeface="FedEx Sans"/>
                <a:cs typeface="FedEx Sans"/>
              </a:rPr>
              <a:t>provide</a:t>
            </a:r>
            <a:r>
              <a:rPr sz="1200" spc="-55">
                <a:solidFill>
                  <a:srgbClr val="333333"/>
                </a:solidFill>
                <a:latin typeface="FedEx Sans"/>
                <a:cs typeface="FedEx Sans"/>
              </a:rPr>
              <a:t> </a:t>
            </a:r>
            <a:r>
              <a:rPr sz="1200" spc="-10">
                <a:solidFill>
                  <a:srgbClr val="333333"/>
                </a:solidFill>
                <a:latin typeface="FedEx Sans"/>
                <a:cs typeface="FedEx Sans"/>
              </a:rPr>
              <a:t>your</a:t>
            </a:r>
            <a:r>
              <a:rPr sz="1200" spc="-50">
                <a:solidFill>
                  <a:srgbClr val="333333"/>
                </a:solidFill>
                <a:latin typeface="FedEx Sans"/>
                <a:cs typeface="FedEx Sans"/>
              </a:rPr>
              <a:t> </a:t>
            </a:r>
            <a:r>
              <a:rPr sz="1200">
                <a:solidFill>
                  <a:srgbClr val="333333"/>
                </a:solidFill>
                <a:latin typeface="FedEx Sans"/>
                <a:cs typeface="FedEx Sans"/>
              </a:rPr>
              <a:t>number</a:t>
            </a:r>
            <a:r>
              <a:rPr sz="1200" spc="-50">
                <a:solidFill>
                  <a:srgbClr val="333333"/>
                </a:solidFill>
                <a:latin typeface="FedEx Sans"/>
                <a:cs typeface="FedEx Sans"/>
              </a:rPr>
              <a:t> </a:t>
            </a:r>
            <a:r>
              <a:rPr sz="1200">
                <a:solidFill>
                  <a:srgbClr val="333333"/>
                </a:solidFill>
                <a:latin typeface="FedEx Sans"/>
                <a:cs typeface="FedEx Sans"/>
              </a:rPr>
              <a:t>if</a:t>
            </a:r>
            <a:r>
              <a:rPr sz="1200" spc="-50">
                <a:solidFill>
                  <a:srgbClr val="333333"/>
                </a:solidFill>
                <a:latin typeface="FedEx Sans"/>
                <a:cs typeface="FedEx Sans"/>
              </a:rPr>
              <a:t> </a:t>
            </a:r>
            <a:r>
              <a:rPr sz="1200" spc="-10">
                <a:solidFill>
                  <a:srgbClr val="333333"/>
                </a:solidFill>
                <a:latin typeface="FedEx Sans"/>
                <a:cs typeface="FedEx Sans"/>
              </a:rPr>
              <a:t>applicable</a:t>
            </a:r>
            <a:endParaRPr sz="1200">
              <a:latin typeface="FedEx Sans"/>
              <a:cs typeface="FedEx Sans"/>
            </a:endParaRPr>
          </a:p>
          <a:p>
            <a:pPr marL="193675" marR="455930" indent="-86360" algn="just">
              <a:lnSpc>
                <a:spcPct val="111100"/>
              </a:lnSpc>
              <a:spcBef>
                <a:spcPts val="565"/>
              </a:spcBef>
              <a:buClr>
                <a:srgbClr val="4D148C"/>
              </a:buClr>
              <a:buChar char="•"/>
              <a:tabLst>
                <a:tab pos="193675" algn="l"/>
              </a:tabLst>
            </a:pPr>
            <a:r>
              <a:rPr sz="1200">
                <a:solidFill>
                  <a:srgbClr val="333333"/>
                </a:solidFill>
                <a:latin typeface="FedEx Sans"/>
                <a:cs typeface="FedEx Sans"/>
              </a:rPr>
              <a:t>Agree</a:t>
            </a:r>
            <a:r>
              <a:rPr sz="1200" spc="-40">
                <a:solidFill>
                  <a:srgbClr val="333333"/>
                </a:solidFill>
                <a:latin typeface="FedEx Sans"/>
                <a:cs typeface="FedEx Sans"/>
              </a:rPr>
              <a:t> </a:t>
            </a:r>
            <a:r>
              <a:rPr sz="1200" spc="-10">
                <a:solidFill>
                  <a:srgbClr val="333333"/>
                </a:solidFill>
                <a:latin typeface="FedEx Sans"/>
                <a:cs typeface="FedEx Sans"/>
              </a:rPr>
              <a:t>upfront</a:t>
            </a:r>
            <a:r>
              <a:rPr sz="1200" spc="-35">
                <a:solidFill>
                  <a:srgbClr val="333333"/>
                </a:solidFill>
                <a:latin typeface="FedEx Sans"/>
                <a:cs typeface="FedEx Sans"/>
              </a:rPr>
              <a:t> </a:t>
            </a:r>
            <a:r>
              <a:rPr sz="1200">
                <a:solidFill>
                  <a:srgbClr val="333333"/>
                </a:solidFill>
                <a:latin typeface="FedEx Sans"/>
                <a:cs typeface="FedEx Sans"/>
              </a:rPr>
              <a:t>who</a:t>
            </a:r>
            <a:r>
              <a:rPr sz="1200" spc="-40">
                <a:solidFill>
                  <a:srgbClr val="333333"/>
                </a:solidFill>
                <a:latin typeface="FedEx Sans"/>
                <a:cs typeface="FedEx Sans"/>
              </a:rPr>
              <a:t> </a:t>
            </a:r>
            <a:r>
              <a:rPr sz="1200">
                <a:solidFill>
                  <a:srgbClr val="333333"/>
                </a:solidFill>
                <a:latin typeface="FedEx Sans"/>
                <a:cs typeface="FedEx Sans"/>
              </a:rPr>
              <a:t>pays</a:t>
            </a:r>
            <a:r>
              <a:rPr sz="1200" spc="-35">
                <a:solidFill>
                  <a:srgbClr val="333333"/>
                </a:solidFill>
                <a:latin typeface="FedEx Sans"/>
                <a:cs typeface="FedEx Sans"/>
              </a:rPr>
              <a:t> </a:t>
            </a:r>
            <a:r>
              <a:rPr sz="1200" spc="-10">
                <a:solidFill>
                  <a:srgbClr val="333333"/>
                </a:solidFill>
                <a:latin typeface="FedEx Sans"/>
                <a:cs typeface="FedEx Sans"/>
              </a:rPr>
              <a:t>duties </a:t>
            </a:r>
            <a:r>
              <a:rPr sz="1200">
                <a:solidFill>
                  <a:srgbClr val="333333"/>
                </a:solidFill>
                <a:latin typeface="FedEx Sans"/>
                <a:cs typeface="FedEx Sans"/>
              </a:rPr>
              <a:t>and</a:t>
            </a:r>
            <a:r>
              <a:rPr sz="1200" spc="-30">
                <a:solidFill>
                  <a:srgbClr val="333333"/>
                </a:solidFill>
                <a:latin typeface="FedEx Sans"/>
                <a:cs typeface="FedEx Sans"/>
              </a:rPr>
              <a:t> </a:t>
            </a:r>
            <a:r>
              <a:rPr sz="1200" spc="-10">
                <a:solidFill>
                  <a:srgbClr val="333333"/>
                </a:solidFill>
                <a:latin typeface="FedEx Sans"/>
                <a:cs typeface="FedEx Sans"/>
              </a:rPr>
              <a:t>taxes,</a:t>
            </a:r>
            <a:r>
              <a:rPr sz="1200" spc="-25">
                <a:solidFill>
                  <a:srgbClr val="333333"/>
                </a:solidFill>
                <a:latin typeface="FedEx Sans"/>
                <a:cs typeface="FedEx Sans"/>
              </a:rPr>
              <a:t> </a:t>
            </a:r>
            <a:r>
              <a:rPr sz="1200">
                <a:solidFill>
                  <a:srgbClr val="333333"/>
                </a:solidFill>
                <a:latin typeface="FedEx Sans"/>
                <a:cs typeface="FedEx Sans"/>
              </a:rPr>
              <a:t>to</a:t>
            </a:r>
            <a:r>
              <a:rPr sz="1200" spc="-25">
                <a:solidFill>
                  <a:srgbClr val="333333"/>
                </a:solidFill>
                <a:latin typeface="FedEx Sans"/>
                <a:cs typeface="FedEx Sans"/>
              </a:rPr>
              <a:t> </a:t>
            </a:r>
            <a:r>
              <a:rPr sz="1200" spc="-10">
                <a:solidFill>
                  <a:srgbClr val="333333"/>
                </a:solidFill>
                <a:latin typeface="FedEx Sans"/>
                <a:cs typeface="FedEx Sans"/>
              </a:rPr>
              <a:t>avoid</a:t>
            </a:r>
            <a:r>
              <a:rPr sz="1200" spc="-25">
                <a:solidFill>
                  <a:srgbClr val="333333"/>
                </a:solidFill>
                <a:latin typeface="FedEx Sans"/>
                <a:cs typeface="FedEx Sans"/>
              </a:rPr>
              <a:t> </a:t>
            </a:r>
            <a:r>
              <a:rPr sz="1200" spc="-10">
                <a:solidFill>
                  <a:srgbClr val="333333"/>
                </a:solidFill>
                <a:latin typeface="FedEx Sans"/>
                <a:cs typeface="FedEx Sans"/>
              </a:rPr>
              <a:t>unexpected </a:t>
            </a:r>
            <a:r>
              <a:rPr sz="1200">
                <a:solidFill>
                  <a:srgbClr val="333333"/>
                </a:solidFill>
                <a:latin typeface="FedEx Sans"/>
                <a:cs typeface="FedEx Sans"/>
              </a:rPr>
              <a:t>costs</a:t>
            </a:r>
            <a:r>
              <a:rPr sz="1200" spc="-40">
                <a:solidFill>
                  <a:srgbClr val="333333"/>
                </a:solidFill>
                <a:latin typeface="FedEx Sans"/>
                <a:cs typeface="FedEx Sans"/>
              </a:rPr>
              <a:t> </a:t>
            </a:r>
            <a:r>
              <a:rPr sz="1200">
                <a:solidFill>
                  <a:srgbClr val="333333"/>
                </a:solidFill>
                <a:latin typeface="FedEx Sans"/>
                <a:cs typeface="FedEx Sans"/>
              </a:rPr>
              <a:t>or</a:t>
            </a:r>
            <a:r>
              <a:rPr sz="1200" spc="-40">
                <a:solidFill>
                  <a:srgbClr val="333333"/>
                </a:solidFill>
                <a:latin typeface="FedEx Sans"/>
                <a:cs typeface="FedEx Sans"/>
              </a:rPr>
              <a:t> </a:t>
            </a:r>
            <a:r>
              <a:rPr sz="1200" spc="-10">
                <a:solidFill>
                  <a:srgbClr val="333333"/>
                </a:solidFill>
                <a:latin typeface="FedEx Sans"/>
                <a:cs typeface="FedEx Sans"/>
              </a:rPr>
              <a:t>delays</a:t>
            </a:r>
            <a:endParaRPr sz="1200">
              <a:latin typeface="FedEx Sans"/>
              <a:cs typeface="FedEx Sans"/>
            </a:endParaRPr>
          </a:p>
          <a:p>
            <a:pPr marL="193675" marR="815340" indent="-86360">
              <a:lnSpc>
                <a:spcPct val="111100"/>
              </a:lnSpc>
              <a:spcBef>
                <a:spcPts val="570"/>
              </a:spcBef>
              <a:buClr>
                <a:srgbClr val="4D148C"/>
              </a:buClr>
              <a:buChar char="•"/>
              <a:tabLst>
                <a:tab pos="193675" algn="l"/>
              </a:tabLst>
            </a:pPr>
            <a:r>
              <a:rPr sz="1200">
                <a:solidFill>
                  <a:srgbClr val="333333"/>
                </a:solidFill>
                <a:latin typeface="FedEx Sans"/>
                <a:cs typeface="FedEx Sans"/>
              </a:rPr>
              <a:t>Check</a:t>
            </a:r>
            <a:r>
              <a:rPr sz="1200" spc="-25">
                <a:solidFill>
                  <a:srgbClr val="333333"/>
                </a:solidFill>
                <a:latin typeface="FedEx Sans"/>
                <a:cs typeface="FedEx Sans"/>
              </a:rPr>
              <a:t> </a:t>
            </a:r>
            <a:r>
              <a:rPr sz="1200">
                <a:solidFill>
                  <a:srgbClr val="333333"/>
                </a:solidFill>
                <a:latin typeface="FedEx Sans"/>
                <a:cs typeface="FedEx Sans"/>
              </a:rPr>
              <a:t>if</a:t>
            </a:r>
            <a:r>
              <a:rPr sz="1200" spc="-25">
                <a:solidFill>
                  <a:srgbClr val="333333"/>
                </a:solidFill>
                <a:latin typeface="FedEx Sans"/>
                <a:cs typeface="FedEx Sans"/>
              </a:rPr>
              <a:t> </a:t>
            </a:r>
            <a:r>
              <a:rPr sz="1200">
                <a:solidFill>
                  <a:srgbClr val="333333"/>
                </a:solidFill>
                <a:latin typeface="FedEx Sans"/>
                <a:cs typeface="FedEx Sans"/>
              </a:rPr>
              <a:t>your</a:t>
            </a:r>
            <a:r>
              <a:rPr sz="1200" spc="-25">
                <a:solidFill>
                  <a:srgbClr val="333333"/>
                </a:solidFill>
                <a:latin typeface="FedEx Sans"/>
                <a:cs typeface="FedEx Sans"/>
              </a:rPr>
              <a:t> </a:t>
            </a:r>
            <a:r>
              <a:rPr sz="1200">
                <a:solidFill>
                  <a:srgbClr val="333333"/>
                </a:solidFill>
                <a:latin typeface="FedEx Sans"/>
                <a:cs typeface="FedEx Sans"/>
              </a:rPr>
              <a:t>shipper</a:t>
            </a:r>
            <a:r>
              <a:rPr sz="1200" spc="-25">
                <a:solidFill>
                  <a:srgbClr val="333333"/>
                </a:solidFill>
                <a:latin typeface="FedEx Sans"/>
                <a:cs typeface="FedEx Sans"/>
              </a:rPr>
              <a:t> has </a:t>
            </a:r>
            <a:r>
              <a:rPr sz="1200">
                <a:solidFill>
                  <a:srgbClr val="333333"/>
                </a:solidFill>
                <a:latin typeface="FedEx Sans"/>
                <a:cs typeface="FedEx Sans"/>
              </a:rPr>
              <a:t>updated</a:t>
            </a:r>
            <a:r>
              <a:rPr sz="1200" spc="-30">
                <a:solidFill>
                  <a:srgbClr val="333333"/>
                </a:solidFill>
                <a:latin typeface="FedEx Sans"/>
                <a:cs typeface="FedEx Sans"/>
              </a:rPr>
              <a:t> </a:t>
            </a:r>
            <a:r>
              <a:rPr sz="1200">
                <a:solidFill>
                  <a:srgbClr val="333333"/>
                </a:solidFill>
                <a:latin typeface="FedEx Sans"/>
                <a:cs typeface="FedEx Sans"/>
              </a:rPr>
              <a:t>shipping,</a:t>
            </a:r>
            <a:r>
              <a:rPr sz="1200" spc="-30">
                <a:solidFill>
                  <a:srgbClr val="333333"/>
                </a:solidFill>
                <a:latin typeface="FedEx Sans"/>
                <a:cs typeface="FedEx Sans"/>
              </a:rPr>
              <a:t> </a:t>
            </a:r>
            <a:r>
              <a:rPr sz="1200">
                <a:solidFill>
                  <a:srgbClr val="333333"/>
                </a:solidFill>
                <a:latin typeface="FedEx Sans"/>
                <a:cs typeface="FedEx Sans"/>
              </a:rPr>
              <a:t>tax</a:t>
            </a:r>
            <a:r>
              <a:rPr sz="1200" spc="-30">
                <a:solidFill>
                  <a:srgbClr val="333333"/>
                </a:solidFill>
                <a:latin typeface="FedEx Sans"/>
                <a:cs typeface="FedEx Sans"/>
              </a:rPr>
              <a:t> </a:t>
            </a:r>
            <a:r>
              <a:rPr sz="1200" spc="-25">
                <a:solidFill>
                  <a:srgbClr val="333333"/>
                </a:solidFill>
                <a:latin typeface="FedEx Sans"/>
                <a:cs typeface="FedEx Sans"/>
              </a:rPr>
              <a:t>and </a:t>
            </a:r>
            <a:r>
              <a:rPr sz="1200">
                <a:solidFill>
                  <a:srgbClr val="333333"/>
                </a:solidFill>
                <a:latin typeface="FedEx Sans"/>
                <a:cs typeface="FedEx Sans"/>
              </a:rPr>
              <a:t>duty </a:t>
            </a:r>
            <a:r>
              <a:rPr sz="1200" spc="-10">
                <a:solidFill>
                  <a:srgbClr val="333333"/>
                </a:solidFill>
                <a:latin typeface="FedEx Sans"/>
                <a:cs typeface="FedEx Sans"/>
              </a:rPr>
              <a:t>terms</a:t>
            </a:r>
            <a:endParaRPr sz="1200">
              <a:latin typeface="FedEx Sans"/>
              <a:cs typeface="FedEx Sans"/>
            </a:endParaRPr>
          </a:p>
          <a:p>
            <a:pPr marL="193675" marR="687070" indent="-86360">
              <a:lnSpc>
                <a:spcPct val="111100"/>
              </a:lnSpc>
              <a:spcBef>
                <a:spcPts val="565"/>
              </a:spcBef>
              <a:buClr>
                <a:srgbClr val="4D148C"/>
              </a:buClr>
              <a:buFont typeface="FedEx Sans"/>
              <a:buChar char="•"/>
              <a:tabLst>
                <a:tab pos="193675" algn="l"/>
              </a:tabLst>
            </a:pPr>
            <a:r>
              <a:rPr sz="1200" b="1">
                <a:solidFill>
                  <a:srgbClr val="FF6200"/>
                </a:solidFill>
                <a:latin typeface="FedEx Sans"/>
                <a:cs typeface="FedEx Sans"/>
              </a:rPr>
              <a:t>Be</a:t>
            </a:r>
            <a:r>
              <a:rPr sz="1200" b="1" spc="-20">
                <a:solidFill>
                  <a:srgbClr val="FF6200"/>
                </a:solidFill>
                <a:latin typeface="FedEx Sans"/>
                <a:cs typeface="FedEx Sans"/>
              </a:rPr>
              <a:t> </a:t>
            </a:r>
            <a:r>
              <a:rPr sz="1200" b="1" spc="-10">
                <a:solidFill>
                  <a:srgbClr val="FF6200"/>
                </a:solidFill>
                <a:latin typeface="FedEx Sans"/>
                <a:cs typeface="FedEx Sans"/>
              </a:rPr>
              <a:t>aware</a:t>
            </a:r>
            <a:r>
              <a:rPr sz="1200" b="1" spc="-15">
                <a:solidFill>
                  <a:srgbClr val="FF6200"/>
                </a:solidFill>
                <a:latin typeface="FedEx Sans"/>
                <a:cs typeface="FedEx Sans"/>
              </a:rPr>
              <a:t> </a:t>
            </a:r>
            <a:r>
              <a:rPr sz="1200" b="1">
                <a:solidFill>
                  <a:srgbClr val="FF6200"/>
                </a:solidFill>
                <a:latin typeface="FedEx Sans"/>
                <a:cs typeface="FedEx Sans"/>
              </a:rPr>
              <a:t>that</a:t>
            </a:r>
            <a:r>
              <a:rPr sz="1200" b="1" spc="-15">
                <a:solidFill>
                  <a:srgbClr val="FF6200"/>
                </a:solidFill>
                <a:latin typeface="FedEx Sans"/>
                <a:cs typeface="FedEx Sans"/>
              </a:rPr>
              <a:t> </a:t>
            </a:r>
            <a:r>
              <a:rPr sz="1200" b="1" spc="-10">
                <a:solidFill>
                  <a:srgbClr val="FF6200"/>
                </a:solidFill>
                <a:latin typeface="FedEx Sans"/>
                <a:cs typeface="FedEx Sans"/>
              </a:rPr>
              <a:t>duties/taxes </a:t>
            </a:r>
            <a:r>
              <a:rPr sz="1200" b="1">
                <a:solidFill>
                  <a:srgbClr val="FF6200"/>
                </a:solidFill>
                <a:latin typeface="FedEx Sans"/>
                <a:cs typeface="FedEx Sans"/>
              </a:rPr>
              <a:t>may</a:t>
            </a:r>
            <a:r>
              <a:rPr sz="1200" b="1" spc="-30">
                <a:solidFill>
                  <a:srgbClr val="FF6200"/>
                </a:solidFill>
                <a:latin typeface="FedEx Sans"/>
                <a:cs typeface="FedEx Sans"/>
              </a:rPr>
              <a:t> </a:t>
            </a:r>
            <a:r>
              <a:rPr sz="1200" b="1">
                <a:solidFill>
                  <a:srgbClr val="FF6200"/>
                </a:solidFill>
                <a:latin typeface="FedEx Sans"/>
                <a:cs typeface="FedEx Sans"/>
              </a:rPr>
              <a:t>not</a:t>
            </a:r>
            <a:r>
              <a:rPr sz="1200" b="1" spc="-30">
                <a:solidFill>
                  <a:srgbClr val="FF6200"/>
                </a:solidFill>
                <a:latin typeface="FedEx Sans"/>
                <a:cs typeface="FedEx Sans"/>
              </a:rPr>
              <a:t> </a:t>
            </a:r>
            <a:r>
              <a:rPr sz="1200" b="1">
                <a:solidFill>
                  <a:srgbClr val="FF6200"/>
                </a:solidFill>
                <a:latin typeface="FedEx Sans"/>
                <a:cs typeface="FedEx Sans"/>
              </a:rPr>
              <a:t>be</a:t>
            </a:r>
            <a:r>
              <a:rPr sz="1200" b="1" spc="-25">
                <a:solidFill>
                  <a:srgbClr val="FF6200"/>
                </a:solidFill>
                <a:latin typeface="FedEx Sans"/>
                <a:cs typeface="FedEx Sans"/>
              </a:rPr>
              <a:t> </a:t>
            </a:r>
            <a:r>
              <a:rPr sz="1200" b="1" spc="-10">
                <a:solidFill>
                  <a:srgbClr val="FF6200"/>
                </a:solidFill>
                <a:latin typeface="FedEx Sans"/>
                <a:cs typeface="FedEx Sans"/>
              </a:rPr>
              <a:t>refundable</a:t>
            </a:r>
            <a:endParaRPr sz="1200">
              <a:latin typeface="FedEx Sans"/>
              <a:cs typeface="FedEx Sans"/>
            </a:endParaRPr>
          </a:p>
          <a:p>
            <a:pPr marL="193675">
              <a:lnSpc>
                <a:spcPct val="100000"/>
              </a:lnSpc>
              <a:spcBef>
                <a:spcPts val="160"/>
              </a:spcBef>
            </a:pPr>
            <a:r>
              <a:rPr sz="1200" b="1">
                <a:solidFill>
                  <a:srgbClr val="FF6200"/>
                </a:solidFill>
                <a:latin typeface="FedEx Sans"/>
                <a:cs typeface="FedEx Sans"/>
              </a:rPr>
              <a:t>on</a:t>
            </a:r>
            <a:r>
              <a:rPr sz="1200" b="1" spc="-15">
                <a:solidFill>
                  <a:srgbClr val="FF6200"/>
                </a:solidFill>
                <a:latin typeface="FedEx Sans"/>
                <a:cs typeface="FedEx Sans"/>
              </a:rPr>
              <a:t> </a:t>
            </a:r>
            <a:r>
              <a:rPr sz="1200" b="1" spc="-10">
                <a:solidFill>
                  <a:srgbClr val="FF6200"/>
                </a:solidFill>
                <a:latin typeface="FedEx Sans"/>
                <a:cs typeface="FedEx Sans"/>
              </a:rPr>
              <a:t>returns</a:t>
            </a:r>
            <a:endParaRPr sz="1200">
              <a:latin typeface="FedEx Sans"/>
              <a:cs typeface="FedEx Sans"/>
            </a:endParaRPr>
          </a:p>
        </p:txBody>
      </p:sp>
      <p:grpSp>
        <p:nvGrpSpPr>
          <p:cNvPr id="4" name="object 4"/>
          <p:cNvGrpSpPr/>
          <p:nvPr/>
        </p:nvGrpSpPr>
        <p:grpSpPr>
          <a:xfrm>
            <a:off x="0" y="12"/>
            <a:ext cx="10692130" cy="7560309"/>
            <a:chOff x="0" y="12"/>
            <a:chExt cx="10692130" cy="7560309"/>
          </a:xfrm>
        </p:grpSpPr>
        <p:pic>
          <p:nvPicPr>
            <p:cNvPr id="5" name="object 5"/>
            <p:cNvPicPr/>
            <p:nvPr/>
          </p:nvPicPr>
          <p:blipFill>
            <a:blip r:embed="rId3" cstate="print"/>
            <a:stretch>
              <a:fillRect/>
            </a:stretch>
          </p:blipFill>
          <p:spPr>
            <a:xfrm>
              <a:off x="7794002" y="12"/>
              <a:ext cx="2898000" cy="1907336"/>
            </a:xfrm>
            <a:prstGeom prst="rect">
              <a:avLst/>
            </a:prstGeom>
          </p:spPr>
        </p:pic>
        <p:pic>
          <p:nvPicPr>
            <p:cNvPr id="6" name="object 6"/>
            <p:cNvPicPr/>
            <p:nvPr/>
          </p:nvPicPr>
          <p:blipFill>
            <a:blip r:embed="rId4" cstate="print"/>
            <a:stretch>
              <a:fillRect/>
            </a:stretch>
          </p:blipFill>
          <p:spPr>
            <a:xfrm>
              <a:off x="0" y="6390004"/>
              <a:ext cx="10691998" cy="1170000"/>
            </a:xfrm>
            <a:prstGeom prst="rect">
              <a:avLst/>
            </a:prstGeom>
          </p:spPr>
        </p:pic>
        <p:sp>
          <p:nvSpPr>
            <p:cNvPr id="7" name="object 7"/>
            <p:cNvSpPr/>
            <p:nvPr/>
          </p:nvSpPr>
          <p:spPr>
            <a:xfrm>
              <a:off x="0" y="6390004"/>
              <a:ext cx="10692130" cy="1170305"/>
            </a:xfrm>
            <a:custGeom>
              <a:avLst/>
              <a:gdLst/>
              <a:ahLst/>
              <a:cxnLst/>
              <a:rect l="l" t="t" r="r" b="b"/>
              <a:pathLst>
                <a:path w="10692130" h="1170304">
                  <a:moveTo>
                    <a:pt x="10692003" y="0"/>
                  </a:moveTo>
                  <a:lnTo>
                    <a:pt x="0" y="0"/>
                  </a:lnTo>
                  <a:lnTo>
                    <a:pt x="0" y="1170000"/>
                  </a:lnTo>
                  <a:lnTo>
                    <a:pt x="10692003" y="1170000"/>
                  </a:lnTo>
                  <a:lnTo>
                    <a:pt x="10692003" y="0"/>
                  </a:lnTo>
                  <a:close/>
                </a:path>
              </a:pathLst>
            </a:custGeom>
            <a:solidFill>
              <a:srgbClr val="4D148C">
                <a:alpha val="83000"/>
              </a:srgbClr>
            </a:solidFill>
          </p:spPr>
          <p:txBody>
            <a:bodyPr wrap="square" lIns="0" tIns="0" rIns="0" bIns="0" rtlCol="0"/>
            <a:lstStyle/>
            <a:p>
              <a:endParaRPr/>
            </a:p>
          </p:txBody>
        </p:sp>
      </p:grpSp>
      <p:sp>
        <p:nvSpPr>
          <p:cNvPr id="8" name="object 8"/>
          <p:cNvSpPr txBox="1"/>
          <p:nvPr/>
        </p:nvSpPr>
        <p:spPr>
          <a:xfrm>
            <a:off x="707299" y="6600735"/>
            <a:ext cx="7908290" cy="650240"/>
          </a:xfrm>
          <a:prstGeom prst="rect">
            <a:avLst/>
          </a:prstGeom>
        </p:spPr>
        <p:txBody>
          <a:bodyPr vert="horz" wrap="square" lIns="0" tIns="90805" rIns="0" bIns="0" rtlCol="0">
            <a:spAutoFit/>
          </a:bodyPr>
          <a:lstStyle/>
          <a:p>
            <a:pPr marL="12700">
              <a:lnSpc>
                <a:spcPct val="100000"/>
              </a:lnSpc>
              <a:spcBef>
                <a:spcPts val="715"/>
              </a:spcBef>
            </a:pPr>
            <a:r>
              <a:rPr sz="1600" b="1" spc="-10" dirty="0">
                <a:solidFill>
                  <a:srgbClr val="FF6200"/>
                </a:solidFill>
                <a:latin typeface="FedEx Sans"/>
                <a:cs typeface="FedEx Sans"/>
              </a:rPr>
              <a:t>Want</a:t>
            </a:r>
            <a:r>
              <a:rPr sz="1600" b="1" spc="-75" dirty="0">
                <a:solidFill>
                  <a:srgbClr val="FF6200"/>
                </a:solidFill>
                <a:latin typeface="FedEx Sans"/>
                <a:cs typeface="FedEx Sans"/>
              </a:rPr>
              <a:t> </a:t>
            </a:r>
            <a:r>
              <a:rPr sz="1600" b="1" dirty="0">
                <a:solidFill>
                  <a:srgbClr val="FF6200"/>
                </a:solidFill>
                <a:latin typeface="FedEx Sans"/>
                <a:cs typeface="FedEx Sans"/>
              </a:rPr>
              <a:t>more</a:t>
            </a:r>
            <a:r>
              <a:rPr sz="1600" b="1" spc="-75" dirty="0">
                <a:solidFill>
                  <a:srgbClr val="FF6200"/>
                </a:solidFill>
                <a:latin typeface="FedEx Sans"/>
                <a:cs typeface="FedEx Sans"/>
              </a:rPr>
              <a:t> </a:t>
            </a:r>
            <a:r>
              <a:rPr sz="1600" b="1" spc="-10" dirty="0">
                <a:solidFill>
                  <a:srgbClr val="FF6200"/>
                </a:solidFill>
                <a:latin typeface="FedEx Sans"/>
                <a:cs typeface="FedEx Sans"/>
              </a:rPr>
              <a:t>information?</a:t>
            </a:r>
            <a:endParaRPr sz="1600" dirty="0">
              <a:latin typeface="FedEx Sans"/>
              <a:cs typeface="FedEx Sans"/>
            </a:endParaRPr>
          </a:p>
          <a:p>
            <a:pPr marL="12700">
              <a:lnSpc>
                <a:spcPct val="100000"/>
              </a:lnSpc>
              <a:spcBef>
                <a:spcPts val="580"/>
              </a:spcBef>
            </a:pPr>
            <a:r>
              <a:rPr sz="1500" spc="-10" dirty="0">
                <a:solidFill>
                  <a:srgbClr val="FFFFFF"/>
                </a:solidFill>
                <a:latin typeface="FedEx Sans"/>
                <a:cs typeface="FedEx Sans"/>
              </a:rPr>
              <a:t>Visit</a:t>
            </a:r>
            <a:r>
              <a:rPr sz="1500" spc="-55" dirty="0">
                <a:solidFill>
                  <a:srgbClr val="FFFFFF"/>
                </a:solidFill>
                <a:latin typeface="FedEx Sans"/>
                <a:cs typeface="FedEx Sans"/>
              </a:rPr>
              <a:t> </a:t>
            </a:r>
            <a:r>
              <a:rPr lang="en-US" sz="1500" b="1" u="sng" spc="-25" dirty="0">
                <a:solidFill>
                  <a:schemeClr val="bg1"/>
                </a:solidFill>
                <a:uFill>
                  <a:solidFill>
                    <a:srgbClr val="FFFFFF"/>
                  </a:solidFill>
                </a:uFill>
                <a:latin typeface="FedEx Sans"/>
                <a:cs typeface="FedEx Sans"/>
                <a:hlinkClick r:id="rId5">
                  <a:extLst>
                    <a:ext uri="{A12FA001-AC4F-418D-AE19-62706E023703}">
                      <ahyp:hlinkClr xmlns:ahyp="http://schemas.microsoft.com/office/drawing/2018/hyperlinkcolor" val="tx"/>
                    </a:ext>
                  </a:extLst>
                </a:hlinkClick>
              </a:rPr>
              <a:t>fedex.com</a:t>
            </a:r>
            <a:r>
              <a:rPr lang="en-US" sz="1500" b="1" u="none" spc="-40" dirty="0">
                <a:solidFill>
                  <a:schemeClr val="bg1"/>
                </a:solidFill>
                <a:latin typeface="FedEx Sans"/>
                <a:cs typeface="FedEx Sans"/>
              </a:rPr>
              <a:t> </a:t>
            </a:r>
            <a:r>
              <a:rPr lang="en-US" sz="1500" u="none" dirty="0">
                <a:solidFill>
                  <a:schemeClr val="bg1"/>
                </a:solidFill>
                <a:latin typeface="FedEx Sans"/>
                <a:cs typeface="FedEx Sans"/>
              </a:rPr>
              <a:t>to</a:t>
            </a:r>
            <a:r>
              <a:rPr lang="en-US" sz="1500" u="none" spc="-50" dirty="0">
                <a:solidFill>
                  <a:schemeClr val="bg1"/>
                </a:solidFill>
                <a:latin typeface="FedEx Sans"/>
                <a:cs typeface="FedEx Sans"/>
              </a:rPr>
              <a:t> </a:t>
            </a:r>
            <a:r>
              <a:rPr sz="1500" u="none" spc="-10" dirty="0">
                <a:solidFill>
                  <a:srgbClr val="FFFFFF"/>
                </a:solidFill>
                <a:latin typeface="FedEx Sans"/>
                <a:cs typeface="FedEx Sans"/>
              </a:rPr>
              <a:t>learn</a:t>
            </a:r>
            <a:r>
              <a:rPr sz="1500" u="none" spc="-55" dirty="0">
                <a:solidFill>
                  <a:srgbClr val="FFFFFF"/>
                </a:solidFill>
                <a:latin typeface="FedEx Sans"/>
                <a:cs typeface="FedEx Sans"/>
              </a:rPr>
              <a:t> </a:t>
            </a:r>
            <a:r>
              <a:rPr sz="1500" u="none" dirty="0">
                <a:solidFill>
                  <a:srgbClr val="FFFFFF"/>
                </a:solidFill>
                <a:latin typeface="FedEx Sans"/>
                <a:cs typeface="FedEx Sans"/>
              </a:rPr>
              <a:t>more</a:t>
            </a:r>
            <a:r>
              <a:rPr sz="1500" u="none" spc="-50" dirty="0">
                <a:solidFill>
                  <a:srgbClr val="FFFFFF"/>
                </a:solidFill>
                <a:latin typeface="FedEx Sans"/>
                <a:cs typeface="FedEx Sans"/>
              </a:rPr>
              <a:t> </a:t>
            </a:r>
            <a:r>
              <a:rPr sz="1500" u="none" dirty="0">
                <a:solidFill>
                  <a:srgbClr val="FFFFFF"/>
                </a:solidFill>
                <a:latin typeface="FedEx Sans"/>
                <a:cs typeface="FedEx Sans"/>
              </a:rPr>
              <a:t>about</a:t>
            </a:r>
            <a:r>
              <a:rPr sz="1500" u="none" spc="-50" dirty="0">
                <a:solidFill>
                  <a:srgbClr val="FFFFFF"/>
                </a:solidFill>
                <a:latin typeface="FedEx Sans"/>
                <a:cs typeface="FedEx Sans"/>
              </a:rPr>
              <a:t> </a:t>
            </a:r>
            <a:r>
              <a:rPr sz="1500" u="none" dirty="0">
                <a:solidFill>
                  <a:srgbClr val="FFFFFF"/>
                </a:solidFill>
                <a:latin typeface="FedEx Sans"/>
                <a:cs typeface="FedEx Sans"/>
              </a:rPr>
              <a:t>how</a:t>
            </a:r>
            <a:r>
              <a:rPr sz="1500" u="none" spc="-50" dirty="0">
                <a:solidFill>
                  <a:srgbClr val="FFFFFF"/>
                </a:solidFill>
                <a:latin typeface="FedEx Sans"/>
                <a:cs typeface="FedEx Sans"/>
              </a:rPr>
              <a:t> </a:t>
            </a:r>
            <a:r>
              <a:rPr sz="1500" u="none" dirty="0">
                <a:solidFill>
                  <a:srgbClr val="FFFFFF"/>
                </a:solidFill>
                <a:latin typeface="FedEx Sans"/>
                <a:cs typeface="FedEx Sans"/>
              </a:rPr>
              <a:t>EU</a:t>
            </a:r>
            <a:r>
              <a:rPr sz="1500" u="none" spc="-50" dirty="0">
                <a:solidFill>
                  <a:srgbClr val="FFFFFF"/>
                </a:solidFill>
                <a:latin typeface="FedEx Sans"/>
                <a:cs typeface="FedEx Sans"/>
              </a:rPr>
              <a:t> </a:t>
            </a:r>
            <a:r>
              <a:rPr sz="1500" u="none" spc="-10" dirty="0">
                <a:solidFill>
                  <a:srgbClr val="FFFFFF"/>
                </a:solidFill>
                <a:latin typeface="FedEx Sans"/>
                <a:cs typeface="FedEx Sans"/>
              </a:rPr>
              <a:t>customs</a:t>
            </a:r>
            <a:r>
              <a:rPr sz="1500" u="none" spc="-50" dirty="0">
                <a:solidFill>
                  <a:srgbClr val="FFFFFF"/>
                </a:solidFill>
                <a:latin typeface="FedEx Sans"/>
                <a:cs typeface="FedEx Sans"/>
              </a:rPr>
              <a:t> </a:t>
            </a:r>
            <a:r>
              <a:rPr sz="1500" u="none" spc="-10" dirty="0">
                <a:solidFill>
                  <a:srgbClr val="FFFFFF"/>
                </a:solidFill>
                <a:latin typeface="FedEx Sans"/>
                <a:cs typeface="FedEx Sans"/>
              </a:rPr>
              <a:t>changes</a:t>
            </a:r>
            <a:r>
              <a:rPr sz="1500" u="none" spc="-55" dirty="0">
                <a:solidFill>
                  <a:srgbClr val="FFFFFF"/>
                </a:solidFill>
                <a:latin typeface="FedEx Sans"/>
                <a:cs typeface="FedEx Sans"/>
              </a:rPr>
              <a:t> </a:t>
            </a:r>
            <a:r>
              <a:rPr sz="1500" u="none" dirty="0">
                <a:solidFill>
                  <a:srgbClr val="FFFFFF"/>
                </a:solidFill>
                <a:latin typeface="FedEx Sans"/>
                <a:cs typeface="FedEx Sans"/>
              </a:rPr>
              <a:t>will</a:t>
            </a:r>
            <a:r>
              <a:rPr sz="1500" u="none" spc="-50" dirty="0">
                <a:solidFill>
                  <a:srgbClr val="FFFFFF"/>
                </a:solidFill>
                <a:latin typeface="FedEx Sans"/>
                <a:cs typeface="FedEx Sans"/>
              </a:rPr>
              <a:t> </a:t>
            </a:r>
            <a:r>
              <a:rPr sz="1500" u="none" spc="-25" dirty="0">
                <a:solidFill>
                  <a:srgbClr val="FFFFFF"/>
                </a:solidFill>
                <a:latin typeface="FedEx Sans"/>
                <a:cs typeface="FedEx Sans"/>
              </a:rPr>
              <a:t>affect</a:t>
            </a:r>
            <a:r>
              <a:rPr sz="1500" u="none" spc="-50" dirty="0">
                <a:solidFill>
                  <a:srgbClr val="FFFFFF"/>
                </a:solidFill>
                <a:latin typeface="FedEx Sans"/>
                <a:cs typeface="FedEx Sans"/>
              </a:rPr>
              <a:t> </a:t>
            </a:r>
            <a:r>
              <a:rPr sz="1500" u="none" dirty="0">
                <a:solidFill>
                  <a:srgbClr val="FFFFFF"/>
                </a:solidFill>
                <a:latin typeface="FedEx Sans"/>
                <a:cs typeface="FedEx Sans"/>
              </a:rPr>
              <a:t>your</a:t>
            </a:r>
            <a:r>
              <a:rPr sz="1500" u="none" spc="-50" dirty="0">
                <a:solidFill>
                  <a:srgbClr val="FFFFFF"/>
                </a:solidFill>
                <a:latin typeface="FedEx Sans"/>
                <a:cs typeface="FedEx Sans"/>
              </a:rPr>
              <a:t> </a:t>
            </a:r>
            <a:r>
              <a:rPr sz="1500" u="none" spc="-10" dirty="0">
                <a:solidFill>
                  <a:srgbClr val="FFFFFF"/>
                </a:solidFill>
                <a:latin typeface="FedEx Sans"/>
                <a:cs typeface="FedEx Sans"/>
              </a:rPr>
              <a:t>shipments.</a:t>
            </a:r>
            <a:endParaRPr sz="1500" dirty="0">
              <a:latin typeface="FedEx Sans"/>
              <a:cs typeface="FedEx Sans"/>
            </a:endParaRPr>
          </a:p>
        </p:txBody>
      </p:sp>
      <p:grpSp>
        <p:nvGrpSpPr>
          <p:cNvPr id="9" name="object 9"/>
          <p:cNvGrpSpPr/>
          <p:nvPr/>
        </p:nvGrpSpPr>
        <p:grpSpPr>
          <a:xfrm>
            <a:off x="748827" y="267004"/>
            <a:ext cx="9685655" cy="7082790"/>
            <a:chOff x="748827" y="267004"/>
            <a:chExt cx="9685655" cy="7082790"/>
          </a:xfrm>
        </p:grpSpPr>
        <p:sp>
          <p:nvSpPr>
            <p:cNvPr id="10" name="object 10"/>
            <p:cNvSpPr/>
            <p:nvPr/>
          </p:nvSpPr>
          <p:spPr>
            <a:xfrm>
              <a:off x="8221131" y="5430774"/>
              <a:ext cx="1748789" cy="959485"/>
            </a:xfrm>
            <a:custGeom>
              <a:avLst/>
              <a:gdLst/>
              <a:ahLst/>
              <a:cxnLst/>
              <a:rect l="l" t="t" r="r" b="b"/>
              <a:pathLst>
                <a:path w="1748790" h="959485">
                  <a:moveTo>
                    <a:pt x="895184" y="0"/>
                  </a:moveTo>
                  <a:lnTo>
                    <a:pt x="895184" y="644131"/>
                  </a:lnTo>
                  <a:lnTo>
                    <a:pt x="0" y="644131"/>
                  </a:lnTo>
                  <a:lnTo>
                    <a:pt x="0" y="959218"/>
                  </a:lnTo>
                  <a:lnTo>
                    <a:pt x="54152" y="959218"/>
                  </a:lnTo>
                  <a:lnTo>
                    <a:pt x="54152" y="698284"/>
                  </a:lnTo>
                  <a:lnTo>
                    <a:pt x="949337" y="698284"/>
                  </a:lnTo>
                  <a:lnTo>
                    <a:pt x="949337" y="142328"/>
                  </a:lnTo>
                  <a:lnTo>
                    <a:pt x="1676272" y="959218"/>
                  </a:lnTo>
                  <a:lnTo>
                    <a:pt x="1748777" y="959218"/>
                  </a:lnTo>
                  <a:lnTo>
                    <a:pt x="895184" y="0"/>
                  </a:lnTo>
                  <a:close/>
                </a:path>
              </a:pathLst>
            </a:custGeom>
            <a:solidFill>
              <a:srgbClr val="FFFFFF"/>
            </a:solidFill>
          </p:spPr>
          <p:txBody>
            <a:bodyPr wrap="square" lIns="0" tIns="0" rIns="0" bIns="0" rtlCol="0"/>
            <a:lstStyle/>
            <a:p>
              <a:endParaRPr/>
            </a:p>
          </p:txBody>
        </p:sp>
        <p:sp>
          <p:nvSpPr>
            <p:cNvPr id="11" name="object 11"/>
            <p:cNvSpPr/>
            <p:nvPr/>
          </p:nvSpPr>
          <p:spPr>
            <a:xfrm>
              <a:off x="8221126" y="6390007"/>
              <a:ext cx="1749425" cy="959485"/>
            </a:xfrm>
            <a:custGeom>
              <a:avLst/>
              <a:gdLst/>
              <a:ahLst/>
              <a:cxnLst/>
              <a:rect l="l" t="t" r="r" b="b"/>
              <a:pathLst>
                <a:path w="1749425" h="959484">
                  <a:moveTo>
                    <a:pt x="1748802" y="0"/>
                  </a:moveTo>
                  <a:lnTo>
                    <a:pt x="1676285" y="0"/>
                  </a:lnTo>
                  <a:lnTo>
                    <a:pt x="949350" y="816902"/>
                  </a:lnTo>
                  <a:lnTo>
                    <a:pt x="949350" y="235661"/>
                  </a:lnTo>
                  <a:lnTo>
                    <a:pt x="54152" y="235661"/>
                  </a:lnTo>
                  <a:lnTo>
                    <a:pt x="54152" y="0"/>
                  </a:lnTo>
                  <a:lnTo>
                    <a:pt x="0" y="0"/>
                  </a:lnTo>
                  <a:lnTo>
                    <a:pt x="0" y="289814"/>
                  </a:lnTo>
                  <a:lnTo>
                    <a:pt x="895184" y="289814"/>
                  </a:lnTo>
                  <a:lnTo>
                    <a:pt x="895184" y="959243"/>
                  </a:lnTo>
                  <a:lnTo>
                    <a:pt x="1748802" y="0"/>
                  </a:lnTo>
                  <a:close/>
                </a:path>
              </a:pathLst>
            </a:custGeom>
            <a:solidFill>
              <a:srgbClr val="FF6200"/>
            </a:solidFill>
          </p:spPr>
          <p:txBody>
            <a:bodyPr wrap="square" lIns="0" tIns="0" rIns="0" bIns="0" rtlCol="0"/>
            <a:lstStyle/>
            <a:p>
              <a:endParaRPr/>
            </a:p>
          </p:txBody>
        </p:sp>
        <p:sp>
          <p:nvSpPr>
            <p:cNvPr id="12" name="object 12"/>
            <p:cNvSpPr/>
            <p:nvPr/>
          </p:nvSpPr>
          <p:spPr>
            <a:xfrm>
              <a:off x="748817" y="471652"/>
              <a:ext cx="606425" cy="624205"/>
            </a:xfrm>
            <a:custGeom>
              <a:avLst/>
              <a:gdLst/>
              <a:ahLst/>
              <a:cxnLst/>
              <a:rect l="l" t="t" r="r" b="b"/>
              <a:pathLst>
                <a:path w="606425" h="624205">
                  <a:moveTo>
                    <a:pt x="200875" y="158153"/>
                  </a:moveTo>
                  <a:lnTo>
                    <a:pt x="199288" y="154317"/>
                  </a:lnTo>
                  <a:lnTo>
                    <a:pt x="193636" y="148666"/>
                  </a:lnTo>
                  <a:lnTo>
                    <a:pt x="189814" y="147078"/>
                  </a:lnTo>
                  <a:lnTo>
                    <a:pt x="182841" y="147078"/>
                  </a:lnTo>
                  <a:lnTo>
                    <a:pt x="170472" y="162153"/>
                  </a:lnTo>
                  <a:lnTo>
                    <a:pt x="171627" y="167995"/>
                  </a:lnTo>
                  <a:lnTo>
                    <a:pt x="173062" y="170675"/>
                  </a:lnTo>
                  <a:lnTo>
                    <a:pt x="177279" y="174891"/>
                  </a:lnTo>
                  <a:lnTo>
                    <a:pt x="179959" y="176326"/>
                  </a:lnTo>
                  <a:lnTo>
                    <a:pt x="185801" y="177482"/>
                  </a:lnTo>
                  <a:lnTo>
                    <a:pt x="188836" y="177190"/>
                  </a:lnTo>
                  <a:lnTo>
                    <a:pt x="194335" y="174917"/>
                  </a:lnTo>
                  <a:lnTo>
                    <a:pt x="196684" y="172986"/>
                  </a:lnTo>
                  <a:lnTo>
                    <a:pt x="199986" y="168033"/>
                  </a:lnTo>
                  <a:lnTo>
                    <a:pt x="200875" y="165112"/>
                  </a:lnTo>
                  <a:lnTo>
                    <a:pt x="200875" y="162140"/>
                  </a:lnTo>
                  <a:lnTo>
                    <a:pt x="200875" y="158153"/>
                  </a:lnTo>
                  <a:close/>
                </a:path>
                <a:path w="606425" h="624205">
                  <a:moveTo>
                    <a:pt x="255524" y="616966"/>
                  </a:moveTo>
                  <a:lnTo>
                    <a:pt x="237236" y="521296"/>
                  </a:lnTo>
                  <a:lnTo>
                    <a:pt x="214807" y="489813"/>
                  </a:lnTo>
                  <a:lnTo>
                    <a:pt x="191998" y="483743"/>
                  </a:lnTo>
                  <a:lnTo>
                    <a:pt x="178612" y="483743"/>
                  </a:lnTo>
                  <a:lnTo>
                    <a:pt x="181533" y="481495"/>
                  </a:lnTo>
                  <a:lnTo>
                    <a:pt x="205308" y="449402"/>
                  </a:lnTo>
                  <a:lnTo>
                    <a:pt x="212420" y="417499"/>
                  </a:lnTo>
                  <a:lnTo>
                    <a:pt x="212420" y="416953"/>
                  </a:lnTo>
                  <a:lnTo>
                    <a:pt x="210362" y="400608"/>
                  </a:lnTo>
                  <a:lnTo>
                    <a:pt x="205308" y="385076"/>
                  </a:lnTo>
                  <a:lnTo>
                    <a:pt x="197510" y="370865"/>
                  </a:lnTo>
                  <a:lnTo>
                    <a:pt x="194246" y="366915"/>
                  </a:lnTo>
                  <a:lnTo>
                    <a:pt x="194246" y="417499"/>
                  </a:lnTo>
                  <a:lnTo>
                    <a:pt x="192608" y="430098"/>
                  </a:lnTo>
                  <a:lnTo>
                    <a:pt x="173964" y="463715"/>
                  </a:lnTo>
                  <a:lnTo>
                    <a:pt x="127762" y="483743"/>
                  </a:lnTo>
                  <a:lnTo>
                    <a:pt x="114896" y="482079"/>
                  </a:lnTo>
                  <a:lnTo>
                    <a:pt x="73126" y="453593"/>
                  </a:lnTo>
                  <a:lnTo>
                    <a:pt x="61290" y="417499"/>
                  </a:lnTo>
                  <a:lnTo>
                    <a:pt x="61290" y="416953"/>
                  </a:lnTo>
                  <a:lnTo>
                    <a:pt x="81394" y="370865"/>
                  </a:lnTo>
                  <a:lnTo>
                    <a:pt x="114896" y="352386"/>
                  </a:lnTo>
                  <a:lnTo>
                    <a:pt x="127762" y="350710"/>
                  </a:lnTo>
                  <a:lnTo>
                    <a:pt x="140627" y="352386"/>
                  </a:lnTo>
                  <a:lnTo>
                    <a:pt x="174117" y="370865"/>
                  </a:lnTo>
                  <a:lnTo>
                    <a:pt x="192608" y="404368"/>
                  </a:lnTo>
                  <a:lnTo>
                    <a:pt x="194246" y="417499"/>
                  </a:lnTo>
                  <a:lnTo>
                    <a:pt x="194246" y="366915"/>
                  </a:lnTo>
                  <a:lnTo>
                    <a:pt x="159931" y="339686"/>
                  </a:lnTo>
                  <a:lnTo>
                    <a:pt x="128041" y="332574"/>
                  </a:lnTo>
                  <a:lnTo>
                    <a:pt x="127482" y="332574"/>
                  </a:lnTo>
                  <a:lnTo>
                    <a:pt x="81267" y="347548"/>
                  </a:lnTo>
                  <a:lnTo>
                    <a:pt x="50215" y="385076"/>
                  </a:lnTo>
                  <a:lnTo>
                    <a:pt x="43116" y="416953"/>
                  </a:lnTo>
                  <a:lnTo>
                    <a:pt x="43116" y="417499"/>
                  </a:lnTo>
                  <a:lnTo>
                    <a:pt x="58077" y="463715"/>
                  </a:lnTo>
                  <a:lnTo>
                    <a:pt x="76898" y="483743"/>
                  </a:lnTo>
                  <a:lnTo>
                    <a:pt x="63525" y="483743"/>
                  </a:lnTo>
                  <a:lnTo>
                    <a:pt x="28498" y="499986"/>
                  </a:lnTo>
                  <a:lnTo>
                    <a:pt x="0" y="616966"/>
                  </a:lnTo>
                  <a:lnTo>
                    <a:pt x="3225" y="621715"/>
                  </a:lnTo>
                  <a:lnTo>
                    <a:pt x="13068" y="623595"/>
                  </a:lnTo>
                  <a:lnTo>
                    <a:pt x="17818" y="620369"/>
                  </a:lnTo>
                  <a:lnTo>
                    <a:pt x="37338" y="518261"/>
                  </a:lnTo>
                  <a:lnTo>
                    <a:pt x="40754" y="512470"/>
                  </a:lnTo>
                  <a:lnTo>
                    <a:pt x="50774" y="504151"/>
                  </a:lnTo>
                  <a:lnTo>
                    <a:pt x="57048" y="501878"/>
                  </a:lnTo>
                  <a:lnTo>
                    <a:pt x="198475" y="501878"/>
                  </a:lnTo>
                  <a:lnTo>
                    <a:pt x="204762" y="504151"/>
                  </a:lnTo>
                  <a:lnTo>
                    <a:pt x="214769" y="512470"/>
                  </a:lnTo>
                  <a:lnTo>
                    <a:pt x="218186" y="518261"/>
                  </a:lnTo>
                  <a:lnTo>
                    <a:pt x="237705" y="620369"/>
                  </a:lnTo>
                  <a:lnTo>
                    <a:pt x="242455" y="623595"/>
                  </a:lnTo>
                  <a:lnTo>
                    <a:pt x="252298" y="621715"/>
                  </a:lnTo>
                  <a:lnTo>
                    <a:pt x="255524" y="616966"/>
                  </a:lnTo>
                  <a:close/>
                </a:path>
                <a:path w="606425" h="624205">
                  <a:moveTo>
                    <a:pt x="261099" y="158140"/>
                  </a:moveTo>
                  <a:lnTo>
                    <a:pt x="259511" y="154305"/>
                  </a:lnTo>
                  <a:lnTo>
                    <a:pt x="253860" y="148666"/>
                  </a:lnTo>
                  <a:lnTo>
                    <a:pt x="250037" y="147078"/>
                  </a:lnTo>
                  <a:lnTo>
                    <a:pt x="243065" y="147078"/>
                  </a:lnTo>
                  <a:lnTo>
                    <a:pt x="230695" y="162153"/>
                  </a:lnTo>
                  <a:lnTo>
                    <a:pt x="231851" y="167995"/>
                  </a:lnTo>
                  <a:lnTo>
                    <a:pt x="233286" y="170675"/>
                  </a:lnTo>
                  <a:lnTo>
                    <a:pt x="237502" y="174879"/>
                  </a:lnTo>
                  <a:lnTo>
                    <a:pt x="240182" y="176314"/>
                  </a:lnTo>
                  <a:lnTo>
                    <a:pt x="246024" y="177482"/>
                  </a:lnTo>
                  <a:lnTo>
                    <a:pt x="249047" y="177177"/>
                  </a:lnTo>
                  <a:lnTo>
                    <a:pt x="254558" y="174904"/>
                  </a:lnTo>
                  <a:lnTo>
                    <a:pt x="256908" y="172974"/>
                  </a:lnTo>
                  <a:lnTo>
                    <a:pt x="258559" y="170497"/>
                  </a:lnTo>
                  <a:lnTo>
                    <a:pt x="260210" y="168021"/>
                  </a:lnTo>
                  <a:lnTo>
                    <a:pt x="261099" y="165112"/>
                  </a:lnTo>
                  <a:lnTo>
                    <a:pt x="261099" y="158140"/>
                  </a:lnTo>
                  <a:close/>
                </a:path>
                <a:path w="606425" h="624205">
                  <a:moveTo>
                    <a:pt x="321322" y="158140"/>
                  </a:moveTo>
                  <a:lnTo>
                    <a:pt x="319735" y="154305"/>
                  </a:lnTo>
                  <a:lnTo>
                    <a:pt x="314083" y="148666"/>
                  </a:lnTo>
                  <a:lnTo>
                    <a:pt x="310261" y="147078"/>
                  </a:lnTo>
                  <a:lnTo>
                    <a:pt x="303288" y="147078"/>
                  </a:lnTo>
                  <a:lnTo>
                    <a:pt x="290918" y="162153"/>
                  </a:lnTo>
                  <a:lnTo>
                    <a:pt x="292074" y="167995"/>
                  </a:lnTo>
                  <a:lnTo>
                    <a:pt x="293509" y="170675"/>
                  </a:lnTo>
                  <a:lnTo>
                    <a:pt x="297726" y="174879"/>
                  </a:lnTo>
                  <a:lnTo>
                    <a:pt x="300405" y="176314"/>
                  </a:lnTo>
                  <a:lnTo>
                    <a:pt x="306247" y="177482"/>
                  </a:lnTo>
                  <a:lnTo>
                    <a:pt x="309270" y="177177"/>
                  </a:lnTo>
                  <a:lnTo>
                    <a:pt x="314782" y="174904"/>
                  </a:lnTo>
                  <a:lnTo>
                    <a:pt x="317131" y="172974"/>
                  </a:lnTo>
                  <a:lnTo>
                    <a:pt x="318782" y="170497"/>
                  </a:lnTo>
                  <a:lnTo>
                    <a:pt x="320433" y="168021"/>
                  </a:lnTo>
                  <a:lnTo>
                    <a:pt x="321322" y="165112"/>
                  </a:lnTo>
                  <a:lnTo>
                    <a:pt x="321322" y="158140"/>
                  </a:lnTo>
                  <a:close/>
                </a:path>
                <a:path w="606425" h="624205">
                  <a:moveTo>
                    <a:pt x="498525" y="4064"/>
                  </a:moveTo>
                  <a:lnTo>
                    <a:pt x="494461" y="0"/>
                  </a:lnTo>
                  <a:lnTo>
                    <a:pt x="480390" y="0"/>
                  </a:lnTo>
                  <a:lnTo>
                    <a:pt x="480390" y="18135"/>
                  </a:lnTo>
                  <a:lnTo>
                    <a:pt x="480390" y="185686"/>
                  </a:lnTo>
                  <a:lnTo>
                    <a:pt x="434263" y="185686"/>
                  </a:lnTo>
                  <a:lnTo>
                    <a:pt x="430199" y="189750"/>
                  </a:lnTo>
                  <a:lnTo>
                    <a:pt x="430199" y="226529"/>
                  </a:lnTo>
                  <a:lnTo>
                    <a:pt x="412838" y="213182"/>
                  </a:lnTo>
                  <a:lnTo>
                    <a:pt x="383095" y="190296"/>
                  </a:lnTo>
                  <a:lnTo>
                    <a:pt x="383095" y="83375"/>
                  </a:lnTo>
                  <a:lnTo>
                    <a:pt x="383095" y="69303"/>
                  </a:lnTo>
                  <a:lnTo>
                    <a:pt x="379031" y="65239"/>
                  </a:lnTo>
                  <a:lnTo>
                    <a:pt x="364959" y="65239"/>
                  </a:lnTo>
                  <a:lnTo>
                    <a:pt x="364959" y="83375"/>
                  </a:lnTo>
                  <a:lnTo>
                    <a:pt x="364959" y="240893"/>
                  </a:lnTo>
                  <a:lnTo>
                    <a:pt x="236626" y="240893"/>
                  </a:lnTo>
                  <a:lnTo>
                    <a:pt x="234784" y="241477"/>
                  </a:lnTo>
                  <a:lnTo>
                    <a:pt x="177330" y="282524"/>
                  </a:lnTo>
                  <a:lnTo>
                    <a:pt x="177330" y="244957"/>
                  </a:lnTo>
                  <a:lnTo>
                    <a:pt x="173266" y="240893"/>
                  </a:lnTo>
                  <a:lnTo>
                    <a:pt x="122123" y="240893"/>
                  </a:lnTo>
                  <a:lnTo>
                    <a:pt x="122123" y="83375"/>
                  </a:lnTo>
                  <a:lnTo>
                    <a:pt x="364959" y="83375"/>
                  </a:lnTo>
                  <a:lnTo>
                    <a:pt x="364959" y="65239"/>
                  </a:lnTo>
                  <a:lnTo>
                    <a:pt x="237553" y="65239"/>
                  </a:lnTo>
                  <a:lnTo>
                    <a:pt x="237553" y="18135"/>
                  </a:lnTo>
                  <a:lnTo>
                    <a:pt x="480390" y="18135"/>
                  </a:lnTo>
                  <a:lnTo>
                    <a:pt x="480390" y="0"/>
                  </a:lnTo>
                  <a:lnTo>
                    <a:pt x="223481" y="0"/>
                  </a:lnTo>
                  <a:lnTo>
                    <a:pt x="219417" y="4064"/>
                  </a:lnTo>
                  <a:lnTo>
                    <a:pt x="219417" y="65239"/>
                  </a:lnTo>
                  <a:lnTo>
                    <a:pt x="108051" y="65239"/>
                  </a:lnTo>
                  <a:lnTo>
                    <a:pt x="103987" y="69303"/>
                  </a:lnTo>
                  <a:lnTo>
                    <a:pt x="103987" y="254977"/>
                  </a:lnTo>
                  <a:lnTo>
                    <a:pt x="108051" y="259029"/>
                  </a:lnTo>
                  <a:lnTo>
                    <a:pt x="159194" y="259029"/>
                  </a:lnTo>
                  <a:lnTo>
                    <a:pt x="159194" y="303542"/>
                  </a:lnTo>
                  <a:lnTo>
                    <a:pt x="161086" y="306654"/>
                  </a:lnTo>
                  <a:lnTo>
                    <a:pt x="167132" y="309765"/>
                  </a:lnTo>
                  <a:lnTo>
                    <a:pt x="170764" y="309499"/>
                  </a:lnTo>
                  <a:lnTo>
                    <a:pt x="208521" y="282524"/>
                  </a:lnTo>
                  <a:lnTo>
                    <a:pt x="241427" y="259029"/>
                  </a:lnTo>
                  <a:lnTo>
                    <a:pt x="379031" y="259029"/>
                  </a:lnTo>
                  <a:lnTo>
                    <a:pt x="383095" y="254977"/>
                  </a:lnTo>
                  <a:lnTo>
                    <a:pt x="383095" y="213182"/>
                  </a:lnTo>
                  <a:lnTo>
                    <a:pt x="436473" y="254241"/>
                  </a:lnTo>
                  <a:lnTo>
                    <a:pt x="440169" y="254609"/>
                  </a:lnTo>
                  <a:lnTo>
                    <a:pt x="446379" y="251561"/>
                  </a:lnTo>
                  <a:lnTo>
                    <a:pt x="448335" y="248399"/>
                  </a:lnTo>
                  <a:lnTo>
                    <a:pt x="448335" y="226529"/>
                  </a:lnTo>
                  <a:lnTo>
                    <a:pt x="448335" y="203835"/>
                  </a:lnTo>
                  <a:lnTo>
                    <a:pt x="494461" y="203835"/>
                  </a:lnTo>
                  <a:lnTo>
                    <a:pt x="498525" y="199771"/>
                  </a:lnTo>
                  <a:lnTo>
                    <a:pt x="498525" y="18135"/>
                  </a:lnTo>
                  <a:lnTo>
                    <a:pt x="498525" y="4064"/>
                  </a:lnTo>
                  <a:close/>
                </a:path>
                <a:path w="606425" h="624205">
                  <a:moveTo>
                    <a:pt x="606247" y="616966"/>
                  </a:moveTo>
                  <a:lnTo>
                    <a:pt x="587959" y="521296"/>
                  </a:lnTo>
                  <a:lnTo>
                    <a:pt x="565518" y="489813"/>
                  </a:lnTo>
                  <a:lnTo>
                    <a:pt x="542721" y="483743"/>
                  </a:lnTo>
                  <a:lnTo>
                    <a:pt x="530860" y="483743"/>
                  </a:lnTo>
                  <a:lnTo>
                    <a:pt x="533463" y="481685"/>
                  </a:lnTo>
                  <a:lnTo>
                    <a:pt x="556691" y="449630"/>
                  </a:lnTo>
                  <a:lnTo>
                    <a:pt x="563143" y="416953"/>
                  </a:lnTo>
                  <a:lnTo>
                    <a:pt x="561073" y="400608"/>
                  </a:lnTo>
                  <a:lnTo>
                    <a:pt x="556018" y="385076"/>
                  </a:lnTo>
                  <a:lnTo>
                    <a:pt x="548233" y="370865"/>
                  </a:lnTo>
                  <a:lnTo>
                    <a:pt x="544995" y="366941"/>
                  </a:lnTo>
                  <a:lnTo>
                    <a:pt x="544995" y="417360"/>
                  </a:lnTo>
                  <a:lnTo>
                    <a:pt x="543687" y="430364"/>
                  </a:lnTo>
                  <a:lnTo>
                    <a:pt x="525513" y="464261"/>
                  </a:lnTo>
                  <a:lnTo>
                    <a:pt x="491515" y="482460"/>
                  </a:lnTo>
                  <a:lnTo>
                    <a:pt x="478485" y="483743"/>
                  </a:lnTo>
                  <a:lnTo>
                    <a:pt x="465442" y="482460"/>
                  </a:lnTo>
                  <a:lnTo>
                    <a:pt x="431457" y="464261"/>
                  </a:lnTo>
                  <a:lnTo>
                    <a:pt x="413283" y="430364"/>
                  </a:lnTo>
                  <a:lnTo>
                    <a:pt x="411975" y="417360"/>
                  </a:lnTo>
                  <a:lnTo>
                    <a:pt x="413613" y="404469"/>
                  </a:lnTo>
                  <a:lnTo>
                    <a:pt x="432117" y="370865"/>
                  </a:lnTo>
                  <a:lnTo>
                    <a:pt x="465620" y="352386"/>
                  </a:lnTo>
                  <a:lnTo>
                    <a:pt x="478485" y="350710"/>
                  </a:lnTo>
                  <a:lnTo>
                    <a:pt x="491350" y="352386"/>
                  </a:lnTo>
                  <a:lnTo>
                    <a:pt x="524840" y="370865"/>
                  </a:lnTo>
                  <a:lnTo>
                    <a:pt x="543344" y="404469"/>
                  </a:lnTo>
                  <a:lnTo>
                    <a:pt x="544995" y="417360"/>
                  </a:lnTo>
                  <a:lnTo>
                    <a:pt x="544995" y="366941"/>
                  </a:lnTo>
                  <a:lnTo>
                    <a:pt x="510654" y="339686"/>
                  </a:lnTo>
                  <a:lnTo>
                    <a:pt x="478764" y="332574"/>
                  </a:lnTo>
                  <a:lnTo>
                    <a:pt x="478205" y="332574"/>
                  </a:lnTo>
                  <a:lnTo>
                    <a:pt x="431990" y="347548"/>
                  </a:lnTo>
                  <a:lnTo>
                    <a:pt x="400939" y="385076"/>
                  </a:lnTo>
                  <a:lnTo>
                    <a:pt x="393814" y="416953"/>
                  </a:lnTo>
                  <a:lnTo>
                    <a:pt x="395465" y="433832"/>
                  </a:lnTo>
                  <a:lnTo>
                    <a:pt x="418630" y="477088"/>
                  </a:lnTo>
                  <a:lnTo>
                    <a:pt x="426123" y="483743"/>
                  </a:lnTo>
                  <a:lnTo>
                    <a:pt x="414248" y="483743"/>
                  </a:lnTo>
                  <a:lnTo>
                    <a:pt x="379222" y="499986"/>
                  </a:lnTo>
                  <a:lnTo>
                    <a:pt x="350723" y="616966"/>
                  </a:lnTo>
                  <a:lnTo>
                    <a:pt x="353949" y="621715"/>
                  </a:lnTo>
                  <a:lnTo>
                    <a:pt x="363791" y="623595"/>
                  </a:lnTo>
                  <a:lnTo>
                    <a:pt x="368541" y="620369"/>
                  </a:lnTo>
                  <a:lnTo>
                    <a:pt x="388061" y="518261"/>
                  </a:lnTo>
                  <a:lnTo>
                    <a:pt x="391477" y="512470"/>
                  </a:lnTo>
                  <a:lnTo>
                    <a:pt x="401485" y="504151"/>
                  </a:lnTo>
                  <a:lnTo>
                    <a:pt x="407771" y="501878"/>
                  </a:lnTo>
                  <a:lnTo>
                    <a:pt x="549198" y="501878"/>
                  </a:lnTo>
                  <a:lnTo>
                    <a:pt x="555472" y="504151"/>
                  </a:lnTo>
                  <a:lnTo>
                    <a:pt x="565492" y="512470"/>
                  </a:lnTo>
                  <a:lnTo>
                    <a:pt x="568909" y="518261"/>
                  </a:lnTo>
                  <a:lnTo>
                    <a:pt x="588429" y="620369"/>
                  </a:lnTo>
                  <a:lnTo>
                    <a:pt x="593178" y="623595"/>
                  </a:lnTo>
                  <a:lnTo>
                    <a:pt x="603021" y="621715"/>
                  </a:lnTo>
                  <a:lnTo>
                    <a:pt x="606247" y="616966"/>
                  </a:lnTo>
                  <a:close/>
                </a:path>
              </a:pathLst>
            </a:custGeom>
            <a:solidFill>
              <a:srgbClr val="4D148C"/>
            </a:solidFill>
          </p:spPr>
          <p:txBody>
            <a:bodyPr wrap="square" lIns="0" tIns="0" rIns="0" bIns="0" rtlCol="0"/>
            <a:lstStyle/>
            <a:p>
              <a:endParaRPr/>
            </a:p>
          </p:txBody>
        </p:sp>
        <p:pic>
          <p:nvPicPr>
            <p:cNvPr id="13" name="object 13"/>
            <p:cNvPicPr/>
            <p:nvPr/>
          </p:nvPicPr>
          <p:blipFill>
            <a:blip r:embed="rId6" cstate="print"/>
            <a:stretch>
              <a:fillRect/>
            </a:stretch>
          </p:blipFill>
          <p:spPr>
            <a:xfrm>
              <a:off x="10197271" y="375589"/>
              <a:ext cx="116952" cy="139065"/>
            </a:xfrm>
            <a:prstGeom prst="rect">
              <a:avLst/>
            </a:prstGeom>
          </p:spPr>
        </p:pic>
        <p:sp>
          <p:nvSpPr>
            <p:cNvPr id="14" name="object 14"/>
            <p:cNvSpPr/>
            <p:nvPr/>
          </p:nvSpPr>
          <p:spPr>
            <a:xfrm>
              <a:off x="10078399" y="267004"/>
              <a:ext cx="355600" cy="355600"/>
            </a:xfrm>
            <a:custGeom>
              <a:avLst/>
              <a:gdLst/>
              <a:ahLst/>
              <a:cxnLst/>
              <a:rect l="l" t="t" r="r" b="b"/>
              <a:pathLst>
                <a:path w="355600" h="355600">
                  <a:moveTo>
                    <a:pt x="177800" y="0"/>
                  </a:moveTo>
                  <a:lnTo>
                    <a:pt x="130454" y="6335"/>
                  </a:lnTo>
                  <a:lnTo>
                    <a:pt x="87959" y="24224"/>
                  </a:lnTo>
                  <a:lnTo>
                    <a:pt x="51990" y="51990"/>
                  </a:lnTo>
                  <a:lnTo>
                    <a:pt x="24224" y="87959"/>
                  </a:lnTo>
                  <a:lnTo>
                    <a:pt x="6335" y="130454"/>
                  </a:lnTo>
                  <a:lnTo>
                    <a:pt x="0" y="177800"/>
                  </a:lnTo>
                  <a:lnTo>
                    <a:pt x="6335" y="225145"/>
                  </a:lnTo>
                  <a:lnTo>
                    <a:pt x="24224" y="267640"/>
                  </a:lnTo>
                  <a:lnTo>
                    <a:pt x="51990" y="303609"/>
                  </a:lnTo>
                  <a:lnTo>
                    <a:pt x="87959" y="331375"/>
                  </a:lnTo>
                  <a:lnTo>
                    <a:pt x="130454" y="349264"/>
                  </a:lnTo>
                  <a:lnTo>
                    <a:pt x="177800" y="355600"/>
                  </a:lnTo>
                  <a:lnTo>
                    <a:pt x="225145" y="349264"/>
                  </a:lnTo>
                  <a:lnTo>
                    <a:pt x="267640" y="331375"/>
                  </a:lnTo>
                  <a:lnTo>
                    <a:pt x="269164" y="330200"/>
                  </a:lnTo>
                  <a:lnTo>
                    <a:pt x="177800" y="330200"/>
                  </a:lnTo>
                  <a:lnTo>
                    <a:pt x="129568" y="322445"/>
                  </a:lnTo>
                  <a:lnTo>
                    <a:pt x="87725" y="300841"/>
                  </a:lnTo>
                  <a:lnTo>
                    <a:pt x="54758" y="267874"/>
                  </a:lnTo>
                  <a:lnTo>
                    <a:pt x="33154" y="226031"/>
                  </a:lnTo>
                  <a:lnTo>
                    <a:pt x="25400" y="177800"/>
                  </a:lnTo>
                  <a:lnTo>
                    <a:pt x="33154" y="129568"/>
                  </a:lnTo>
                  <a:lnTo>
                    <a:pt x="54637" y="87959"/>
                  </a:lnTo>
                  <a:lnTo>
                    <a:pt x="87725" y="54758"/>
                  </a:lnTo>
                  <a:lnTo>
                    <a:pt x="129568" y="33154"/>
                  </a:lnTo>
                  <a:lnTo>
                    <a:pt x="177800" y="25400"/>
                  </a:lnTo>
                  <a:lnTo>
                    <a:pt x="269164" y="25400"/>
                  </a:lnTo>
                  <a:lnTo>
                    <a:pt x="267640" y="24224"/>
                  </a:lnTo>
                  <a:lnTo>
                    <a:pt x="225145" y="6335"/>
                  </a:lnTo>
                  <a:lnTo>
                    <a:pt x="177800" y="0"/>
                  </a:lnTo>
                  <a:close/>
                </a:path>
                <a:path w="355600" h="355600">
                  <a:moveTo>
                    <a:pt x="269164" y="25400"/>
                  </a:moveTo>
                  <a:lnTo>
                    <a:pt x="177800" y="25400"/>
                  </a:lnTo>
                  <a:lnTo>
                    <a:pt x="226031" y="33154"/>
                  </a:lnTo>
                  <a:lnTo>
                    <a:pt x="267874" y="54758"/>
                  </a:lnTo>
                  <a:lnTo>
                    <a:pt x="300841" y="87725"/>
                  </a:lnTo>
                  <a:lnTo>
                    <a:pt x="322445" y="129568"/>
                  </a:lnTo>
                  <a:lnTo>
                    <a:pt x="330200" y="177800"/>
                  </a:lnTo>
                  <a:lnTo>
                    <a:pt x="322445" y="226031"/>
                  </a:lnTo>
                  <a:lnTo>
                    <a:pt x="300962" y="267640"/>
                  </a:lnTo>
                  <a:lnTo>
                    <a:pt x="267874" y="300841"/>
                  </a:lnTo>
                  <a:lnTo>
                    <a:pt x="226031" y="322445"/>
                  </a:lnTo>
                  <a:lnTo>
                    <a:pt x="177800" y="330200"/>
                  </a:lnTo>
                  <a:lnTo>
                    <a:pt x="269164" y="330200"/>
                  </a:lnTo>
                  <a:lnTo>
                    <a:pt x="303609" y="303609"/>
                  </a:lnTo>
                  <a:lnTo>
                    <a:pt x="331375" y="267640"/>
                  </a:lnTo>
                  <a:lnTo>
                    <a:pt x="349264" y="225145"/>
                  </a:lnTo>
                  <a:lnTo>
                    <a:pt x="355600" y="177800"/>
                  </a:lnTo>
                  <a:lnTo>
                    <a:pt x="349264" y="130454"/>
                  </a:lnTo>
                  <a:lnTo>
                    <a:pt x="331375" y="87959"/>
                  </a:lnTo>
                  <a:lnTo>
                    <a:pt x="303609" y="51990"/>
                  </a:lnTo>
                  <a:lnTo>
                    <a:pt x="269164" y="25400"/>
                  </a:lnTo>
                  <a:close/>
                </a:path>
              </a:pathLst>
            </a:custGeom>
            <a:solidFill>
              <a:srgbClr val="FFFFFF"/>
            </a:solidFill>
          </p:spPr>
          <p:txBody>
            <a:bodyPr wrap="square" lIns="0" tIns="0" rIns="0" bIns="0" rtlCol="0"/>
            <a:lstStyle/>
            <a:p>
              <a:endParaRPr/>
            </a:p>
          </p:txBody>
        </p:sp>
      </p:grpSp>
      <p:sp>
        <p:nvSpPr>
          <p:cNvPr id="15" name="object 15"/>
          <p:cNvSpPr txBox="1"/>
          <p:nvPr/>
        </p:nvSpPr>
        <p:spPr>
          <a:xfrm>
            <a:off x="707299" y="1957261"/>
            <a:ext cx="3244850" cy="3972560"/>
          </a:xfrm>
          <a:prstGeom prst="rect">
            <a:avLst/>
          </a:prstGeom>
        </p:spPr>
        <p:txBody>
          <a:bodyPr vert="horz" wrap="square" lIns="0" tIns="121920" rIns="0" bIns="0" rtlCol="0">
            <a:spAutoFit/>
          </a:bodyPr>
          <a:lstStyle/>
          <a:p>
            <a:pPr marL="12700">
              <a:lnSpc>
                <a:spcPct val="100000"/>
              </a:lnSpc>
              <a:spcBef>
                <a:spcPts val="960"/>
              </a:spcBef>
            </a:pPr>
            <a:r>
              <a:rPr sz="1600" b="1" dirty="0">
                <a:solidFill>
                  <a:srgbClr val="4D148C"/>
                </a:solidFill>
                <a:latin typeface="FedEx Sans"/>
                <a:cs typeface="FedEx Sans"/>
              </a:rPr>
              <a:t>If</a:t>
            </a:r>
            <a:r>
              <a:rPr sz="1600" b="1" spc="-40" dirty="0">
                <a:solidFill>
                  <a:srgbClr val="4D148C"/>
                </a:solidFill>
                <a:latin typeface="FedEx Sans"/>
                <a:cs typeface="FedEx Sans"/>
              </a:rPr>
              <a:t> </a:t>
            </a:r>
            <a:r>
              <a:rPr sz="1600" b="1" dirty="0">
                <a:solidFill>
                  <a:srgbClr val="4D148C"/>
                </a:solidFill>
                <a:latin typeface="FedEx Sans"/>
                <a:cs typeface="FedEx Sans"/>
              </a:rPr>
              <a:t>you</a:t>
            </a:r>
            <a:r>
              <a:rPr sz="1600" b="1" spc="-40" dirty="0">
                <a:solidFill>
                  <a:srgbClr val="4D148C"/>
                </a:solidFill>
                <a:latin typeface="FedEx Sans"/>
                <a:cs typeface="FedEx Sans"/>
              </a:rPr>
              <a:t> </a:t>
            </a:r>
            <a:r>
              <a:rPr sz="1600" b="1" dirty="0">
                <a:solidFill>
                  <a:srgbClr val="4D148C"/>
                </a:solidFill>
                <a:latin typeface="FedEx Sans"/>
                <a:cs typeface="FedEx Sans"/>
              </a:rPr>
              <a:t>are</a:t>
            </a:r>
            <a:r>
              <a:rPr sz="1600" b="1" spc="-35" dirty="0">
                <a:solidFill>
                  <a:srgbClr val="4D148C"/>
                </a:solidFill>
                <a:latin typeface="FedEx Sans"/>
                <a:cs typeface="FedEx Sans"/>
              </a:rPr>
              <a:t> </a:t>
            </a:r>
            <a:r>
              <a:rPr sz="1600" b="1" dirty="0">
                <a:solidFill>
                  <a:srgbClr val="4D148C"/>
                </a:solidFill>
                <a:latin typeface="FedEx Sans"/>
                <a:cs typeface="FedEx Sans"/>
              </a:rPr>
              <a:t>shipping</a:t>
            </a:r>
            <a:r>
              <a:rPr sz="1600" b="1" spc="-40" dirty="0">
                <a:solidFill>
                  <a:srgbClr val="4D148C"/>
                </a:solidFill>
                <a:latin typeface="FedEx Sans"/>
                <a:cs typeface="FedEx Sans"/>
              </a:rPr>
              <a:t> </a:t>
            </a:r>
            <a:r>
              <a:rPr sz="1600" b="1" dirty="0">
                <a:solidFill>
                  <a:srgbClr val="4D148C"/>
                </a:solidFill>
                <a:latin typeface="FedEx Sans"/>
                <a:cs typeface="FedEx Sans"/>
              </a:rPr>
              <a:t>into</a:t>
            </a:r>
            <a:r>
              <a:rPr sz="1600" b="1" spc="-35" dirty="0">
                <a:solidFill>
                  <a:srgbClr val="4D148C"/>
                </a:solidFill>
                <a:latin typeface="FedEx Sans"/>
                <a:cs typeface="FedEx Sans"/>
              </a:rPr>
              <a:t> </a:t>
            </a:r>
            <a:r>
              <a:rPr sz="1600" b="1" dirty="0">
                <a:solidFill>
                  <a:srgbClr val="4D148C"/>
                </a:solidFill>
                <a:latin typeface="FedEx Sans"/>
                <a:cs typeface="FedEx Sans"/>
              </a:rPr>
              <a:t>the</a:t>
            </a:r>
            <a:r>
              <a:rPr sz="1600" b="1" spc="-40" dirty="0">
                <a:solidFill>
                  <a:srgbClr val="4D148C"/>
                </a:solidFill>
                <a:latin typeface="FedEx Sans"/>
                <a:cs typeface="FedEx Sans"/>
              </a:rPr>
              <a:t> </a:t>
            </a:r>
            <a:r>
              <a:rPr sz="1600" b="1" spc="-25" dirty="0">
                <a:solidFill>
                  <a:srgbClr val="4D148C"/>
                </a:solidFill>
                <a:latin typeface="FedEx Sans"/>
                <a:cs typeface="FedEx Sans"/>
              </a:rPr>
              <a:t>EU:</a:t>
            </a:r>
            <a:endParaRPr sz="1600" dirty="0">
              <a:latin typeface="FedEx Sans"/>
              <a:cs typeface="FedEx Sans"/>
            </a:endParaRPr>
          </a:p>
          <a:p>
            <a:pPr marL="12700" marR="63500">
              <a:lnSpc>
                <a:spcPct val="111100"/>
              </a:lnSpc>
              <a:spcBef>
                <a:spcPts val="489"/>
              </a:spcBef>
            </a:pPr>
            <a:r>
              <a:rPr sz="1200" dirty="0">
                <a:solidFill>
                  <a:srgbClr val="333333"/>
                </a:solidFill>
                <a:latin typeface="FedEx Sans"/>
                <a:cs typeface="FedEx Sans"/>
              </a:rPr>
              <a:t>If</a:t>
            </a:r>
            <a:r>
              <a:rPr sz="1200" spc="-30" dirty="0">
                <a:solidFill>
                  <a:srgbClr val="333333"/>
                </a:solidFill>
                <a:latin typeface="FedEx Sans"/>
                <a:cs typeface="FedEx Sans"/>
              </a:rPr>
              <a:t> </a:t>
            </a:r>
            <a:r>
              <a:rPr sz="1200" dirty="0">
                <a:solidFill>
                  <a:srgbClr val="333333"/>
                </a:solidFill>
                <a:latin typeface="FedEx Sans"/>
                <a:cs typeface="FedEx Sans"/>
              </a:rPr>
              <a:t>you</a:t>
            </a:r>
            <a:r>
              <a:rPr sz="1200" spc="-25" dirty="0">
                <a:solidFill>
                  <a:srgbClr val="333333"/>
                </a:solidFill>
                <a:latin typeface="FedEx Sans"/>
                <a:cs typeface="FedEx Sans"/>
              </a:rPr>
              <a:t> </a:t>
            </a:r>
            <a:r>
              <a:rPr sz="1200" dirty="0">
                <a:solidFill>
                  <a:srgbClr val="333333"/>
                </a:solidFill>
                <a:latin typeface="FedEx Sans"/>
                <a:cs typeface="FedEx Sans"/>
              </a:rPr>
              <a:t>are</a:t>
            </a:r>
            <a:r>
              <a:rPr sz="1200" spc="-25" dirty="0">
                <a:solidFill>
                  <a:srgbClr val="333333"/>
                </a:solidFill>
                <a:latin typeface="FedEx Sans"/>
                <a:cs typeface="FedEx Sans"/>
              </a:rPr>
              <a:t> </a:t>
            </a:r>
            <a:r>
              <a:rPr sz="1200" dirty="0">
                <a:solidFill>
                  <a:srgbClr val="333333"/>
                </a:solidFill>
                <a:latin typeface="FedEx Sans"/>
                <a:cs typeface="FedEx Sans"/>
              </a:rPr>
              <a:t>selling</a:t>
            </a:r>
            <a:r>
              <a:rPr sz="1200" spc="-25" dirty="0">
                <a:solidFill>
                  <a:srgbClr val="333333"/>
                </a:solidFill>
                <a:latin typeface="FedEx Sans"/>
                <a:cs typeface="FedEx Sans"/>
              </a:rPr>
              <a:t> </a:t>
            </a:r>
            <a:r>
              <a:rPr sz="1200" spc="-10" dirty="0">
                <a:solidFill>
                  <a:srgbClr val="333333"/>
                </a:solidFill>
                <a:latin typeface="FedEx Sans"/>
                <a:cs typeface="FedEx Sans"/>
              </a:rPr>
              <a:t>products</a:t>
            </a:r>
            <a:r>
              <a:rPr sz="1200" spc="-25" dirty="0">
                <a:solidFill>
                  <a:srgbClr val="333333"/>
                </a:solidFill>
                <a:latin typeface="FedEx Sans"/>
                <a:cs typeface="FedEx Sans"/>
              </a:rPr>
              <a:t> </a:t>
            </a:r>
            <a:r>
              <a:rPr sz="1200" dirty="0">
                <a:solidFill>
                  <a:srgbClr val="333333"/>
                </a:solidFill>
                <a:latin typeface="FedEx Sans"/>
                <a:cs typeface="FedEx Sans"/>
              </a:rPr>
              <a:t>to</a:t>
            </a:r>
            <a:r>
              <a:rPr sz="1200" spc="-25" dirty="0">
                <a:solidFill>
                  <a:srgbClr val="333333"/>
                </a:solidFill>
                <a:latin typeface="FedEx Sans"/>
                <a:cs typeface="FedEx Sans"/>
              </a:rPr>
              <a:t> </a:t>
            </a:r>
            <a:r>
              <a:rPr sz="1200" dirty="0">
                <a:solidFill>
                  <a:srgbClr val="333333"/>
                </a:solidFill>
                <a:latin typeface="FedEx Sans"/>
                <a:cs typeface="FedEx Sans"/>
              </a:rPr>
              <a:t>a</a:t>
            </a:r>
            <a:r>
              <a:rPr sz="1200" spc="-30" dirty="0">
                <a:solidFill>
                  <a:srgbClr val="333333"/>
                </a:solidFill>
                <a:latin typeface="FedEx Sans"/>
                <a:cs typeface="FedEx Sans"/>
              </a:rPr>
              <a:t> </a:t>
            </a:r>
            <a:r>
              <a:rPr sz="1200" spc="-10" dirty="0">
                <a:solidFill>
                  <a:srgbClr val="333333"/>
                </a:solidFill>
                <a:latin typeface="FedEx Sans"/>
                <a:cs typeface="FedEx Sans"/>
              </a:rPr>
              <a:t>company</a:t>
            </a:r>
            <a:r>
              <a:rPr sz="1200" spc="-25" dirty="0">
                <a:solidFill>
                  <a:srgbClr val="333333"/>
                </a:solidFill>
                <a:latin typeface="FedEx Sans"/>
                <a:cs typeface="FedEx Sans"/>
              </a:rPr>
              <a:t> and </a:t>
            </a:r>
            <a:r>
              <a:rPr sz="1200" dirty="0">
                <a:solidFill>
                  <a:srgbClr val="333333"/>
                </a:solidFill>
                <a:latin typeface="FedEx Sans"/>
                <a:cs typeface="FedEx Sans"/>
              </a:rPr>
              <a:t>they</a:t>
            </a:r>
            <a:r>
              <a:rPr sz="1200" spc="-20" dirty="0">
                <a:solidFill>
                  <a:srgbClr val="333333"/>
                </a:solidFill>
                <a:latin typeface="FedEx Sans"/>
                <a:cs typeface="FedEx Sans"/>
              </a:rPr>
              <a:t> </a:t>
            </a:r>
            <a:r>
              <a:rPr sz="1200" dirty="0">
                <a:solidFill>
                  <a:srgbClr val="333333"/>
                </a:solidFill>
                <a:latin typeface="FedEx Sans"/>
                <a:cs typeface="FedEx Sans"/>
              </a:rPr>
              <a:t>are</a:t>
            </a:r>
            <a:r>
              <a:rPr sz="1200" spc="-5" dirty="0">
                <a:solidFill>
                  <a:srgbClr val="333333"/>
                </a:solidFill>
                <a:latin typeface="FedEx Sans"/>
                <a:cs typeface="FedEx Sans"/>
              </a:rPr>
              <a:t> </a:t>
            </a:r>
            <a:r>
              <a:rPr sz="1200" spc="-80" dirty="0">
                <a:solidFill>
                  <a:srgbClr val="333333"/>
                </a:solidFill>
                <a:latin typeface="FedEx Sans"/>
                <a:cs typeface="FedEx Sans"/>
              </a:rPr>
              <a:t>VAT</a:t>
            </a:r>
            <a:r>
              <a:rPr sz="1200" dirty="0">
                <a:solidFill>
                  <a:srgbClr val="333333"/>
                </a:solidFill>
                <a:latin typeface="FedEx Sans"/>
                <a:cs typeface="FedEx Sans"/>
              </a:rPr>
              <a:t> </a:t>
            </a:r>
            <a:r>
              <a:rPr sz="1200" spc="-10" dirty="0">
                <a:solidFill>
                  <a:srgbClr val="333333"/>
                </a:solidFill>
                <a:latin typeface="FedEx Sans"/>
                <a:cs typeface="FedEx Sans"/>
              </a:rPr>
              <a:t>registered </a:t>
            </a:r>
            <a:r>
              <a:rPr sz="1200" dirty="0">
                <a:solidFill>
                  <a:srgbClr val="333333"/>
                </a:solidFill>
                <a:latin typeface="FedEx Sans"/>
                <a:cs typeface="FedEx Sans"/>
              </a:rPr>
              <a:t>in</a:t>
            </a:r>
            <a:r>
              <a:rPr sz="1200" spc="-5" dirty="0">
                <a:solidFill>
                  <a:srgbClr val="333333"/>
                </a:solidFill>
                <a:latin typeface="FedEx Sans"/>
                <a:cs typeface="FedEx Sans"/>
              </a:rPr>
              <a:t> </a:t>
            </a:r>
            <a:r>
              <a:rPr sz="1200" dirty="0">
                <a:solidFill>
                  <a:srgbClr val="333333"/>
                </a:solidFill>
                <a:latin typeface="FedEx Sans"/>
                <a:cs typeface="FedEx Sans"/>
              </a:rPr>
              <a:t>the</a:t>
            </a:r>
            <a:r>
              <a:rPr sz="1200" spc="-10" dirty="0">
                <a:solidFill>
                  <a:srgbClr val="333333"/>
                </a:solidFill>
                <a:latin typeface="FedEx Sans"/>
                <a:cs typeface="FedEx Sans"/>
              </a:rPr>
              <a:t> destination </a:t>
            </a:r>
            <a:r>
              <a:rPr sz="1200" spc="-20" dirty="0">
                <a:solidFill>
                  <a:srgbClr val="333333"/>
                </a:solidFill>
                <a:latin typeface="FedEx Sans"/>
                <a:cs typeface="FedEx Sans"/>
              </a:rPr>
              <a:t>country, </a:t>
            </a:r>
            <a:r>
              <a:rPr sz="1200" dirty="0">
                <a:solidFill>
                  <a:srgbClr val="333333"/>
                </a:solidFill>
                <a:latin typeface="FedEx Sans"/>
                <a:cs typeface="FedEx Sans"/>
              </a:rPr>
              <a:t>ensure</a:t>
            </a:r>
            <a:r>
              <a:rPr sz="1200" spc="-20" dirty="0">
                <a:solidFill>
                  <a:srgbClr val="333333"/>
                </a:solidFill>
                <a:latin typeface="FedEx Sans"/>
                <a:cs typeface="FedEx Sans"/>
              </a:rPr>
              <a:t> </a:t>
            </a:r>
            <a:r>
              <a:rPr sz="1200" dirty="0">
                <a:solidFill>
                  <a:srgbClr val="333333"/>
                </a:solidFill>
                <a:latin typeface="FedEx Sans"/>
                <a:cs typeface="FedEx Sans"/>
              </a:rPr>
              <a:t>this</a:t>
            </a:r>
            <a:r>
              <a:rPr sz="1200" spc="-20" dirty="0">
                <a:solidFill>
                  <a:srgbClr val="333333"/>
                </a:solidFill>
                <a:latin typeface="FedEx Sans"/>
                <a:cs typeface="FedEx Sans"/>
              </a:rPr>
              <a:t> </a:t>
            </a:r>
            <a:r>
              <a:rPr sz="1200" spc="-10" dirty="0">
                <a:solidFill>
                  <a:srgbClr val="333333"/>
                </a:solidFill>
                <a:latin typeface="FedEx Sans"/>
                <a:cs typeface="FedEx Sans"/>
              </a:rPr>
              <a:t>information</a:t>
            </a:r>
            <a:r>
              <a:rPr sz="1200" spc="-20" dirty="0">
                <a:solidFill>
                  <a:srgbClr val="333333"/>
                </a:solidFill>
                <a:latin typeface="FedEx Sans"/>
                <a:cs typeface="FedEx Sans"/>
              </a:rPr>
              <a:t> </a:t>
            </a:r>
            <a:r>
              <a:rPr sz="1200" dirty="0">
                <a:solidFill>
                  <a:srgbClr val="333333"/>
                </a:solidFill>
                <a:latin typeface="FedEx Sans"/>
                <a:cs typeface="FedEx Sans"/>
              </a:rPr>
              <a:t>is</a:t>
            </a:r>
            <a:r>
              <a:rPr sz="1200" spc="-20" dirty="0">
                <a:solidFill>
                  <a:srgbClr val="333333"/>
                </a:solidFill>
                <a:latin typeface="FedEx Sans"/>
                <a:cs typeface="FedEx Sans"/>
              </a:rPr>
              <a:t> </a:t>
            </a:r>
            <a:r>
              <a:rPr sz="1200" dirty="0">
                <a:solidFill>
                  <a:srgbClr val="333333"/>
                </a:solidFill>
                <a:latin typeface="FedEx Sans"/>
                <a:cs typeface="FedEx Sans"/>
              </a:rPr>
              <a:t>clear</a:t>
            </a:r>
            <a:r>
              <a:rPr sz="1200" spc="-20" dirty="0">
                <a:solidFill>
                  <a:srgbClr val="333333"/>
                </a:solidFill>
                <a:latin typeface="FedEx Sans"/>
                <a:cs typeface="FedEx Sans"/>
              </a:rPr>
              <a:t> </a:t>
            </a:r>
            <a:r>
              <a:rPr sz="1200" spc="-25" dirty="0">
                <a:solidFill>
                  <a:srgbClr val="333333"/>
                </a:solidFill>
                <a:latin typeface="FedEx Sans"/>
                <a:cs typeface="FedEx Sans"/>
              </a:rPr>
              <a:t>on </a:t>
            </a:r>
            <a:r>
              <a:rPr sz="1200" dirty="0">
                <a:solidFill>
                  <a:srgbClr val="333333"/>
                </a:solidFill>
                <a:latin typeface="FedEx Sans"/>
                <a:cs typeface="FedEx Sans"/>
              </a:rPr>
              <a:t>the</a:t>
            </a:r>
            <a:r>
              <a:rPr sz="1200" spc="-20" dirty="0">
                <a:solidFill>
                  <a:srgbClr val="333333"/>
                </a:solidFill>
                <a:latin typeface="FedEx Sans"/>
                <a:cs typeface="FedEx Sans"/>
              </a:rPr>
              <a:t> </a:t>
            </a:r>
            <a:r>
              <a:rPr sz="1200" spc="-10" dirty="0">
                <a:solidFill>
                  <a:srgbClr val="333333"/>
                </a:solidFill>
                <a:latin typeface="FedEx Sans"/>
                <a:cs typeface="FedEx Sans"/>
              </a:rPr>
              <a:t>commercial</a:t>
            </a:r>
            <a:r>
              <a:rPr sz="1200" spc="-20" dirty="0">
                <a:solidFill>
                  <a:srgbClr val="333333"/>
                </a:solidFill>
                <a:latin typeface="FedEx Sans"/>
                <a:cs typeface="FedEx Sans"/>
              </a:rPr>
              <a:t> </a:t>
            </a:r>
            <a:r>
              <a:rPr sz="1200" spc="-10" dirty="0">
                <a:solidFill>
                  <a:srgbClr val="333333"/>
                </a:solidFill>
                <a:latin typeface="FedEx Sans"/>
                <a:cs typeface="FedEx Sans"/>
              </a:rPr>
              <a:t>invoice,</a:t>
            </a:r>
            <a:r>
              <a:rPr sz="1200" spc="-15" dirty="0">
                <a:solidFill>
                  <a:srgbClr val="333333"/>
                </a:solidFill>
                <a:latin typeface="FedEx Sans"/>
                <a:cs typeface="FedEx Sans"/>
              </a:rPr>
              <a:t> </a:t>
            </a:r>
            <a:r>
              <a:rPr sz="1200" spc="-10" dirty="0">
                <a:solidFill>
                  <a:srgbClr val="333333"/>
                </a:solidFill>
                <a:latin typeface="FedEx Sans"/>
                <a:cs typeface="FedEx Sans"/>
              </a:rPr>
              <a:t>together</a:t>
            </a:r>
            <a:r>
              <a:rPr sz="1200" spc="-20" dirty="0">
                <a:solidFill>
                  <a:srgbClr val="333333"/>
                </a:solidFill>
                <a:latin typeface="FedEx Sans"/>
                <a:cs typeface="FedEx Sans"/>
              </a:rPr>
              <a:t> </a:t>
            </a:r>
            <a:r>
              <a:rPr sz="1200" dirty="0">
                <a:solidFill>
                  <a:srgbClr val="333333"/>
                </a:solidFill>
                <a:latin typeface="FedEx Sans"/>
                <a:cs typeface="FedEx Sans"/>
              </a:rPr>
              <a:t>with</a:t>
            </a:r>
            <a:r>
              <a:rPr sz="1200" spc="-15" dirty="0">
                <a:solidFill>
                  <a:srgbClr val="333333"/>
                </a:solidFill>
                <a:latin typeface="FedEx Sans"/>
                <a:cs typeface="FedEx Sans"/>
              </a:rPr>
              <a:t> </a:t>
            </a:r>
            <a:r>
              <a:rPr sz="1200" spc="-25" dirty="0">
                <a:solidFill>
                  <a:srgbClr val="333333"/>
                </a:solidFill>
                <a:latin typeface="FedEx Sans"/>
                <a:cs typeface="FedEx Sans"/>
              </a:rPr>
              <a:t>the </a:t>
            </a:r>
            <a:r>
              <a:rPr sz="1200" spc="-80" dirty="0">
                <a:solidFill>
                  <a:srgbClr val="333333"/>
                </a:solidFill>
                <a:latin typeface="FedEx Sans"/>
                <a:cs typeface="FedEx Sans"/>
              </a:rPr>
              <a:t>VAT</a:t>
            </a:r>
            <a:r>
              <a:rPr sz="1200" dirty="0">
                <a:solidFill>
                  <a:srgbClr val="333333"/>
                </a:solidFill>
                <a:latin typeface="FedEx Sans"/>
                <a:cs typeface="FedEx Sans"/>
              </a:rPr>
              <a:t> </a:t>
            </a:r>
            <a:r>
              <a:rPr sz="1200" spc="-10" dirty="0">
                <a:solidFill>
                  <a:srgbClr val="333333"/>
                </a:solidFill>
                <a:latin typeface="FedEx Sans"/>
                <a:cs typeface="FedEx Sans"/>
              </a:rPr>
              <a:t>registration</a:t>
            </a:r>
            <a:r>
              <a:rPr sz="1200" dirty="0">
                <a:solidFill>
                  <a:srgbClr val="333333"/>
                </a:solidFill>
                <a:latin typeface="FedEx Sans"/>
                <a:cs typeface="FedEx Sans"/>
              </a:rPr>
              <a:t> number</a:t>
            </a:r>
            <a:r>
              <a:rPr sz="1200" spc="5" dirty="0">
                <a:solidFill>
                  <a:srgbClr val="333333"/>
                </a:solidFill>
                <a:latin typeface="FedEx Sans"/>
                <a:cs typeface="FedEx Sans"/>
              </a:rPr>
              <a:t> </a:t>
            </a:r>
            <a:r>
              <a:rPr sz="1200" dirty="0">
                <a:solidFill>
                  <a:srgbClr val="333333"/>
                </a:solidFill>
                <a:latin typeface="FedEx Sans"/>
                <a:cs typeface="FedEx Sans"/>
              </a:rPr>
              <a:t>of the </a:t>
            </a:r>
            <a:r>
              <a:rPr sz="1200" spc="-10" dirty="0">
                <a:solidFill>
                  <a:srgbClr val="333333"/>
                </a:solidFill>
                <a:latin typeface="FedEx Sans"/>
                <a:cs typeface="FedEx Sans"/>
              </a:rPr>
              <a:t>importer.</a:t>
            </a:r>
            <a:endParaRPr sz="1200" dirty="0">
              <a:latin typeface="FedEx Sans"/>
              <a:cs typeface="FedEx Sans"/>
            </a:endParaRPr>
          </a:p>
          <a:p>
            <a:pPr marL="12700" marR="5080">
              <a:lnSpc>
                <a:spcPct val="111100"/>
              </a:lnSpc>
              <a:spcBef>
                <a:spcPts val="565"/>
              </a:spcBef>
            </a:pPr>
            <a:r>
              <a:rPr sz="1200" dirty="0">
                <a:solidFill>
                  <a:srgbClr val="333333"/>
                </a:solidFill>
                <a:latin typeface="FedEx Sans"/>
                <a:cs typeface="FedEx Sans"/>
              </a:rPr>
              <a:t>If</a:t>
            </a:r>
            <a:r>
              <a:rPr sz="1200" spc="-25" dirty="0">
                <a:solidFill>
                  <a:srgbClr val="333333"/>
                </a:solidFill>
                <a:latin typeface="FedEx Sans"/>
                <a:cs typeface="FedEx Sans"/>
              </a:rPr>
              <a:t> </a:t>
            </a:r>
            <a:r>
              <a:rPr sz="1200" dirty="0">
                <a:solidFill>
                  <a:srgbClr val="333333"/>
                </a:solidFill>
                <a:latin typeface="FedEx Sans"/>
                <a:cs typeface="FedEx Sans"/>
              </a:rPr>
              <a:t>you</a:t>
            </a:r>
            <a:r>
              <a:rPr sz="1200" spc="-20" dirty="0">
                <a:solidFill>
                  <a:srgbClr val="333333"/>
                </a:solidFill>
                <a:latin typeface="FedEx Sans"/>
                <a:cs typeface="FedEx Sans"/>
              </a:rPr>
              <a:t> </a:t>
            </a:r>
            <a:r>
              <a:rPr sz="1200" dirty="0">
                <a:solidFill>
                  <a:srgbClr val="333333"/>
                </a:solidFill>
                <a:latin typeface="FedEx Sans"/>
                <a:cs typeface="FedEx Sans"/>
              </a:rPr>
              <a:t>are</a:t>
            </a:r>
            <a:r>
              <a:rPr sz="1200" spc="-25" dirty="0">
                <a:solidFill>
                  <a:srgbClr val="333333"/>
                </a:solidFill>
                <a:latin typeface="FedEx Sans"/>
                <a:cs typeface="FedEx Sans"/>
              </a:rPr>
              <a:t> </a:t>
            </a:r>
            <a:r>
              <a:rPr sz="1200" dirty="0">
                <a:solidFill>
                  <a:srgbClr val="333333"/>
                </a:solidFill>
                <a:latin typeface="FedEx Sans"/>
                <a:cs typeface="FedEx Sans"/>
              </a:rPr>
              <a:t>selling</a:t>
            </a:r>
            <a:r>
              <a:rPr sz="1200" spc="-20" dirty="0">
                <a:solidFill>
                  <a:srgbClr val="333333"/>
                </a:solidFill>
                <a:latin typeface="FedEx Sans"/>
                <a:cs typeface="FedEx Sans"/>
              </a:rPr>
              <a:t> </a:t>
            </a:r>
            <a:r>
              <a:rPr sz="1200" spc="-10" dirty="0">
                <a:solidFill>
                  <a:srgbClr val="333333"/>
                </a:solidFill>
                <a:latin typeface="FedEx Sans"/>
                <a:cs typeface="FedEx Sans"/>
              </a:rPr>
              <a:t>products</a:t>
            </a:r>
            <a:r>
              <a:rPr sz="1200" spc="-25" dirty="0">
                <a:solidFill>
                  <a:srgbClr val="333333"/>
                </a:solidFill>
                <a:latin typeface="FedEx Sans"/>
                <a:cs typeface="FedEx Sans"/>
              </a:rPr>
              <a:t> </a:t>
            </a:r>
            <a:r>
              <a:rPr sz="1200" dirty="0">
                <a:solidFill>
                  <a:srgbClr val="333333"/>
                </a:solidFill>
                <a:latin typeface="FedEx Sans"/>
                <a:cs typeface="FedEx Sans"/>
              </a:rPr>
              <a:t>to</a:t>
            </a:r>
            <a:r>
              <a:rPr sz="1200" spc="-20" dirty="0">
                <a:solidFill>
                  <a:srgbClr val="333333"/>
                </a:solidFill>
                <a:latin typeface="FedEx Sans"/>
                <a:cs typeface="FedEx Sans"/>
              </a:rPr>
              <a:t> </a:t>
            </a:r>
            <a:r>
              <a:rPr sz="1200" dirty="0">
                <a:solidFill>
                  <a:srgbClr val="333333"/>
                </a:solidFill>
                <a:latin typeface="FedEx Sans"/>
                <a:cs typeface="FedEx Sans"/>
              </a:rPr>
              <a:t>a</a:t>
            </a:r>
            <a:r>
              <a:rPr sz="1200" spc="-25" dirty="0">
                <a:solidFill>
                  <a:srgbClr val="333333"/>
                </a:solidFill>
                <a:latin typeface="FedEx Sans"/>
                <a:cs typeface="FedEx Sans"/>
              </a:rPr>
              <a:t> </a:t>
            </a:r>
            <a:r>
              <a:rPr sz="1200" spc="-10" dirty="0">
                <a:solidFill>
                  <a:srgbClr val="333333"/>
                </a:solidFill>
                <a:latin typeface="FedEx Sans"/>
                <a:cs typeface="FedEx Sans"/>
              </a:rPr>
              <a:t>consumer, </a:t>
            </a:r>
            <a:r>
              <a:rPr sz="1200" dirty="0">
                <a:solidFill>
                  <a:srgbClr val="333333"/>
                </a:solidFill>
                <a:latin typeface="FedEx Sans"/>
                <a:cs typeface="FedEx Sans"/>
              </a:rPr>
              <a:t>ensure</a:t>
            </a:r>
            <a:r>
              <a:rPr sz="1200" spc="-25" dirty="0">
                <a:solidFill>
                  <a:srgbClr val="333333"/>
                </a:solidFill>
                <a:latin typeface="FedEx Sans"/>
                <a:cs typeface="FedEx Sans"/>
              </a:rPr>
              <a:t> </a:t>
            </a:r>
            <a:r>
              <a:rPr sz="1200" dirty="0">
                <a:solidFill>
                  <a:srgbClr val="333333"/>
                </a:solidFill>
                <a:latin typeface="FedEx Sans"/>
                <a:cs typeface="FedEx Sans"/>
              </a:rPr>
              <a:t>this</a:t>
            </a:r>
            <a:r>
              <a:rPr sz="1200" spc="-20" dirty="0">
                <a:solidFill>
                  <a:srgbClr val="333333"/>
                </a:solidFill>
                <a:latin typeface="FedEx Sans"/>
                <a:cs typeface="FedEx Sans"/>
              </a:rPr>
              <a:t> </a:t>
            </a:r>
            <a:r>
              <a:rPr sz="1200" spc="-10" dirty="0">
                <a:solidFill>
                  <a:srgbClr val="333333"/>
                </a:solidFill>
                <a:latin typeface="FedEx Sans"/>
                <a:cs typeface="FedEx Sans"/>
              </a:rPr>
              <a:t>information</a:t>
            </a:r>
            <a:r>
              <a:rPr sz="1200" spc="-20" dirty="0">
                <a:solidFill>
                  <a:srgbClr val="333333"/>
                </a:solidFill>
                <a:latin typeface="FedEx Sans"/>
                <a:cs typeface="FedEx Sans"/>
              </a:rPr>
              <a:t> </a:t>
            </a:r>
            <a:r>
              <a:rPr sz="1200" dirty="0">
                <a:solidFill>
                  <a:srgbClr val="333333"/>
                </a:solidFill>
                <a:latin typeface="FedEx Sans"/>
                <a:cs typeface="FedEx Sans"/>
              </a:rPr>
              <a:t>is</a:t>
            </a:r>
            <a:r>
              <a:rPr sz="1200" spc="-20" dirty="0">
                <a:solidFill>
                  <a:srgbClr val="333333"/>
                </a:solidFill>
                <a:latin typeface="FedEx Sans"/>
                <a:cs typeface="FedEx Sans"/>
              </a:rPr>
              <a:t> </a:t>
            </a:r>
            <a:r>
              <a:rPr sz="1200" dirty="0">
                <a:solidFill>
                  <a:srgbClr val="333333"/>
                </a:solidFill>
                <a:latin typeface="FedEx Sans"/>
                <a:cs typeface="FedEx Sans"/>
              </a:rPr>
              <a:t>clear</a:t>
            </a:r>
            <a:r>
              <a:rPr sz="1200" spc="-25" dirty="0">
                <a:solidFill>
                  <a:srgbClr val="333333"/>
                </a:solidFill>
                <a:latin typeface="FedEx Sans"/>
                <a:cs typeface="FedEx Sans"/>
              </a:rPr>
              <a:t> </a:t>
            </a:r>
            <a:r>
              <a:rPr sz="1200" dirty="0">
                <a:solidFill>
                  <a:srgbClr val="333333"/>
                </a:solidFill>
                <a:latin typeface="FedEx Sans"/>
                <a:cs typeface="FedEx Sans"/>
              </a:rPr>
              <a:t>on</a:t>
            </a:r>
            <a:r>
              <a:rPr sz="1200" spc="-20" dirty="0">
                <a:solidFill>
                  <a:srgbClr val="333333"/>
                </a:solidFill>
                <a:latin typeface="FedEx Sans"/>
                <a:cs typeface="FedEx Sans"/>
              </a:rPr>
              <a:t> </a:t>
            </a:r>
            <a:r>
              <a:rPr sz="1200" spc="-25" dirty="0">
                <a:solidFill>
                  <a:srgbClr val="333333"/>
                </a:solidFill>
                <a:latin typeface="FedEx Sans"/>
                <a:cs typeface="FedEx Sans"/>
              </a:rPr>
              <a:t>the </a:t>
            </a:r>
            <a:r>
              <a:rPr sz="1200" spc="-10" dirty="0">
                <a:solidFill>
                  <a:srgbClr val="333333"/>
                </a:solidFill>
                <a:latin typeface="FedEx Sans"/>
                <a:cs typeface="FedEx Sans"/>
              </a:rPr>
              <a:t>commercial</a:t>
            </a:r>
            <a:r>
              <a:rPr sz="1200" spc="-25" dirty="0">
                <a:solidFill>
                  <a:srgbClr val="333333"/>
                </a:solidFill>
                <a:latin typeface="FedEx Sans"/>
                <a:cs typeface="FedEx Sans"/>
              </a:rPr>
              <a:t> </a:t>
            </a:r>
            <a:r>
              <a:rPr sz="1200" spc="-10" dirty="0">
                <a:solidFill>
                  <a:srgbClr val="333333"/>
                </a:solidFill>
                <a:latin typeface="FedEx Sans"/>
                <a:cs typeface="FedEx Sans"/>
              </a:rPr>
              <a:t>invoice.</a:t>
            </a:r>
            <a:r>
              <a:rPr sz="1200" spc="-20" dirty="0">
                <a:solidFill>
                  <a:srgbClr val="333333"/>
                </a:solidFill>
                <a:latin typeface="FedEx Sans"/>
                <a:cs typeface="FedEx Sans"/>
              </a:rPr>
              <a:t> </a:t>
            </a:r>
            <a:r>
              <a:rPr sz="1200" spc="-10" dirty="0">
                <a:solidFill>
                  <a:srgbClr val="333333"/>
                </a:solidFill>
                <a:latin typeface="FedEx Sans"/>
                <a:cs typeface="FedEx Sans"/>
              </a:rPr>
              <a:t>Review</a:t>
            </a:r>
            <a:r>
              <a:rPr sz="1200" spc="-20" dirty="0">
                <a:solidFill>
                  <a:srgbClr val="333333"/>
                </a:solidFill>
                <a:latin typeface="FedEx Sans"/>
                <a:cs typeface="FedEx Sans"/>
              </a:rPr>
              <a:t> </a:t>
            </a:r>
            <a:r>
              <a:rPr sz="1200" dirty="0">
                <a:solidFill>
                  <a:srgbClr val="333333"/>
                </a:solidFill>
                <a:latin typeface="FedEx Sans"/>
                <a:cs typeface="FedEx Sans"/>
              </a:rPr>
              <a:t>if</a:t>
            </a:r>
            <a:r>
              <a:rPr sz="1200" spc="-20" dirty="0">
                <a:solidFill>
                  <a:srgbClr val="333333"/>
                </a:solidFill>
                <a:latin typeface="FedEx Sans"/>
                <a:cs typeface="FedEx Sans"/>
              </a:rPr>
              <a:t> </a:t>
            </a:r>
            <a:r>
              <a:rPr sz="1200" dirty="0">
                <a:solidFill>
                  <a:srgbClr val="333333"/>
                </a:solidFill>
                <a:latin typeface="FedEx Sans"/>
                <a:cs typeface="FedEx Sans"/>
              </a:rPr>
              <a:t>the</a:t>
            </a:r>
            <a:r>
              <a:rPr sz="1200" spc="-20" dirty="0">
                <a:solidFill>
                  <a:srgbClr val="333333"/>
                </a:solidFill>
                <a:latin typeface="FedEx Sans"/>
                <a:cs typeface="FedEx Sans"/>
              </a:rPr>
              <a:t> </a:t>
            </a:r>
            <a:r>
              <a:rPr sz="1200" dirty="0">
                <a:solidFill>
                  <a:srgbClr val="333333"/>
                </a:solidFill>
                <a:latin typeface="FedEx Sans"/>
                <a:cs typeface="FedEx Sans"/>
              </a:rPr>
              <a:t>use</a:t>
            </a:r>
            <a:r>
              <a:rPr sz="1200" spc="-20" dirty="0">
                <a:solidFill>
                  <a:srgbClr val="333333"/>
                </a:solidFill>
                <a:latin typeface="FedEx Sans"/>
                <a:cs typeface="FedEx Sans"/>
              </a:rPr>
              <a:t> </a:t>
            </a:r>
            <a:r>
              <a:rPr sz="1200" dirty="0">
                <a:solidFill>
                  <a:srgbClr val="333333"/>
                </a:solidFill>
                <a:latin typeface="FedEx Sans"/>
                <a:cs typeface="FedEx Sans"/>
              </a:rPr>
              <a:t>of</a:t>
            </a:r>
            <a:r>
              <a:rPr sz="1200" spc="-20" dirty="0">
                <a:solidFill>
                  <a:srgbClr val="333333"/>
                </a:solidFill>
                <a:latin typeface="FedEx Sans"/>
                <a:cs typeface="FedEx Sans"/>
              </a:rPr>
              <a:t> IOSS </a:t>
            </a:r>
            <a:r>
              <a:rPr sz="1200" dirty="0">
                <a:solidFill>
                  <a:srgbClr val="333333"/>
                </a:solidFill>
                <a:latin typeface="FedEx Sans"/>
                <a:cs typeface="FedEx Sans"/>
              </a:rPr>
              <a:t>has</a:t>
            </a:r>
            <a:r>
              <a:rPr sz="1200" spc="-30" dirty="0">
                <a:solidFill>
                  <a:srgbClr val="333333"/>
                </a:solidFill>
                <a:latin typeface="FedEx Sans"/>
                <a:cs typeface="FedEx Sans"/>
              </a:rPr>
              <a:t> </a:t>
            </a:r>
            <a:r>
              <a:rPr sz="1200" dirty="0">
                <a:solidFill>
                  <a:srgbClr val="333333"/>
                </a:solidFill>
                <a:latin typeface="FedEx Sans"/>
                <a:cs typeface="FedEx Sans"/>
              </a:rPr>
              <a:t>a</a:t>
            </a:r>
            <a:r>
              <a:rPr sz="1200" spc="-30" dirty="0">
                <a:solidFill>
                  <a:srgbClr val="333333"/>
                </a:solidFill>
                <a:latin typeface="FedEx Sans"/>
                <a:cs typeface="FedEx Sans"/>
              </a:rPr>
              <a:t> </a:t>
            </a:r>
            <a:r>
              <a:rPr sz="1200" dirty="0">
                <a:solidFill>
                  <a:srgbClr val="333333"/>
                </a:solidFill>
                <a:latin typeface="FedEx Sans"/>
                <a:cs typeface="FedEx Sans"/>
              </a:rPr>
              <a:t>beneficial</a:t>
            </a:r>
            <a:r>
              <a:rPr sz="1200" spc="-30" dirty="0">
                <a:solidFill>
                  <a:srgbClr val="333333"/>
                </a:solidFill>
                <a:latin typeface="FedEx Sans"/>
                <a:cs typeface="FedEx Sans"/>
              </a:rPr>
              <a:t> </a:t>
            </a:r>
            <a:r>
              <a:rPr sz="1200" dirty="0">
                <a:solidFill>
                  <a:srgbClr val="333333"/>
                </a:solidFill>
                <a:latin typeface="FedEx Sans"/>
                <a:cs typeface="FedEx Sans"/>
              </a:rPr>
              <a:t>impact</a:t>
            </a:r>
            <a:r>
              <a:rPr sz="1200" spc="-30" dirty="0">
                <a:solidFill>
                  <a:srgbClr val="333333"/>
                </a:solidFill>
                <a:latin typeface="FedEx Sans"/>
                <a:cs typeface="FedEx Sans"/>
              </a:rPr>
              <a:t> </a:t>
            </a:r>
            <a:r>
              <a:rPr sz="1200" dirty="0">
                <a:solidFill>
                  <a:srgbClr val="333333"/>
                </a:solidFill>
                <a:latin typeface="FedEx Sans"/>
                <a:cs typeface="FedEx Sans"/>
              </a:rPr>
              <a:t>on</a:t>
            </a:r>
            <a:r>
              <a:rPr sz="1200" spc="-30" dirty="0">
                <a:solidFill>
                  <a:srgbClr val="333333"/>
                </a:solidFill>
                <a:latin typeface="FedEx Sans"/>
                <a:cs typeface="FedEx Sans"/>
              </a:rPr>
              <a:t> </a:t>
            </a:r>
            <a:r>
              <a:rPr sz="1200" dirty="0">
                <a:solidFill>
                  <a:srgbClr val="333333"/>
                </a:solidFill>
                <a:latin typeface="FedEx Sans"/>
                <a:cs typeface="FedEx Sans"/>
              </a:rPr>
              <a:t>your</a:t>
            </a:r>
            <a:r>
              <a:rPr sz="1200" spc="-30" dirty="0">
                <a:solidFill>
                  <a:srgbClr val="333333"/>
                </a:solidFill>
                <a:latin typeface="FedEx Sans"/>
                <a:cs typeface="FedEx Sans"/>
              </a:rPr>
              <a:t> </a:t>
            </a:r>
            <a:r>
              <a:rPr sz="1200" spc="-10" dirty="0">
                <a:solidFill>
                  <a:srgbClr val="333333"/>
                </a:solidFill>
                <a:latin typeface="FedEx Sans"/>
                <a:cs typeface="FedEx Sans"/>
              </a:rPr>
              <a:t>business.</a:t>
            </a:r>
            <a:endParaRPr sz="1200" dirty="0">
              <a:latin typeface="FedEx Sans"/>
              <a:cs typeface="FedEx Sans"/>
            </a:endParaRPr>
          </a:p>
          <a:p>
            <a:pPr marL="12700">
              <a:lnSpc>
                <a:spcPct val="100000"/>
              </a:lnSpc>
              <a:spcBef>
                <a:spcPts val="160"/>
              </a:spcBef>
            </a:pPr>
            <a:r>
              <a:rPr sz="1200" dirty="0">
                <a:solidFill>
                  <a:srgbClr val="333333"/>
                </a:solidFill>
                <a:latin typeface="FedEx Sans"/>
                <a:cs typeface="FedEx Sans"/>
              </a:rPr>
              <a:t>Get</a:t>
            </a:r>
            <a:r>
              <a:rPr sz="1200" spc="-10" dirty="0">
                <a:solidFill>
                  <a:srgbClr val="333333"/>
                </a:solidFill>
                <a:latin typeface="FedEx Sans"/>
                <a:cs typeface="FedEx Sans"/>
              </a:rPr>
              <a:t> </a:t>
            </a:r>
            <a:r>
              <a:rPr sz="1200" dirty="0">
                <a:solidFill>
                  <a:srgbClr val="333333"/>
                </a:solidFill>
                <a:latin typeface="FedEx Sans"/>
                <a:cs typeface="FedEx Sans"/>
              </a:rPr>
              <a:t>our</a:t>
            </a:r>
            <a:r>
              <a:rPr sz="1200" spc="-10" dirty="0">
                <a:solidFill>
                  <a:srgbClr val="333333"/>
                </a:solidFill>
                <a:latin typeface="FedEx Sans"/>
                <a:cs typeface="FedEx Sans"/>
              </a:rPr>
              <a:t> </a:t>
            </a:r>
            <a:r>
              <a:rPr sz="1200" u="sng" dirty="0">
                <a:solidFill>
                  <a:srgbClr val="333333"/>
                </a:solidFill>
                <a:uFill>
                  <a:solidFill>
                    <a:srgbClr val="333333"/>
                  </a:solidFill>
                </a:uFill>
                <a:latin typeface="FedEx Sans"/>
                <a:cs typeface="FedEx Sans"/>
                <a:hlinkClick r:id="rId7"/>
              </a:rPr>
              <a:t>IOSS</a:t>
            </a:r>
            <a:r>
              <a:rPr sz="1200" u="sng" spc="-10" dirty="0">
                <a:solidFill>
                  <a:srgbClr val="333333"/>
                </a:solidFill>
                <a:uFill>
                  <a:solidFill>
                    <a:srgbClr val="333333"/>
                  </a:solidFill>
                </a:uFill>
                <a:latin typeface="FedEx Sans"/>
                <a:cs typeface="FedEx Sans"/>
                <a:hlinkClick r:id="rId7"/>
              </a:rPr>
              <a:t> guide</a:t>
            </a:r>
            <a:r>
              <a:rPr sz="1200" u="none" spc="-10" dirty="0">
                <a:solidFill>
                  <a:srgbClr val="333333"/>
                </a:solidFill>
                <a:latin typeface="FedEx Sans"/>
                <a:cs typeface="FedEx Sans"/>
              </a:rPr>
              <a:t>.</a:t>
            </a:r>
            <a:endParaRPr sz="1200" dirty="0">
              <a:latin typeface="FedEx Sans"/>
              <a:cs typeface="FedEx Sans"/>
            </a:endParaRPr>
          </a:p>
          <a:p>
            <a:pPr marL="98425" marR="158115" indent="-86360">
              <a:lnSpc>
                <a:spcPct val="111100"/>
              </a:lnSpc>
              <a:spcBef>
                <a:spcPts val="565"/>
              </a:spcBef>
              <a:buClr>
                <a:srgbClr val="4D148C"/>
              </a:buClr>
              <a:buChar char="•"/>
              <a:tabLst>
                <a:tab pos="98425" algn="l"/>
              </a:tabLst>
            </a:pPr>
            <a:r>
              <a:rPr sz="1200" dirty="0">
                <a:solidFill>
                  <a:srgbClr val="333333"/>
                </a:solidFill>
                <a:latin typeface="FedEx Sans"/>
                <a:cs typeface="FedEx Sans"/>
              </a:rPr>
              <a:t>Agree</a:t>
            </a:r>
            <a:r>
              <a:rPr sz="1200" spc="-30" dirty="0">
                <a:solidFill>
                  <a:srgbClr val="333333"/>
                </a:solidFill>
                <a:latin typeface="FedEx Sans"/>
                <a:cs typeface="FedEx Sans"/>
              </a:rPr>
              <a:t> </a:t>
            </a:r>
            <a:r>
              <a:rPr sz="1200" spc="-10" dirty="0">
                <a:solidFill>
                  <a:srgbClr val="333333"/>
                </a:solidFill>
                <a:latin typeface="FedEx Sans"/>
                <a:cs typeface="FedEx Sans"/>
              </a:rPr>
              <a:t>upfront</a:t>
            </a:r>
            <a:r>
              <a:rPr sz="1200" spc="-30" dirty="0">
                <a:solidFill>
                  <a:srgbClr val="333333"/>
                </a:solidFill>
                <a:latin typeface="FedEx Sans"/>
                <a:cs typeface="FedEx Sans"/>
              </a:rPr>
              <a:t> </a:t>
            </a:r>
            <a:r>
              <a:rPr sz="1200" dirty="0">
                <a:solidFill>
                  <a:srgbClr val="333333"/>
                </a:solidFill>
                <a:latin typeface="FedEx Sans"/>
                <a:cs typeface="FedEx Sans"/>
              </a:rPr>
              <a:t>who</a:t>
            </a:r>
            <a:r>
              <a:rPr sz="1200" spc="-30" dirty="0">
                <a:solidFill>
                  <a:srgbClr val="333333"/>
                </a:solidFill>
                <a:latin typeface="FedEx Sans"/>
                <a:cs typeface="FedEx Sans"/>
              </a:rPr>
              <a:t> </a:t>
            </a:r>
            <a:r>
              <a:rPr sz="1200" dirty="0">
                <a:solidFill>
                  <a:srgbClr val="333333"/>
                </a:solidFill>
                <a:latin typeface="FedEx Sans"/>
                <a:cs typeface="FedEx Sans"/>
              </a:rPr>
              <a:t>pays</a:t>
            </a:r>
            <a:r>
              <a:rPr sz="1200" spc="-30" dirty="0">
                <a:solidFill>
                  <a:srgbClr val="333333"/>
                </a:solidFill>
                <a:latin typeface="FedEx Sans"/>
                <a:cs typeface="FedEx Sans"/>
              </a:rPr>
              <a:t> </a:t>
            </a:r>
            <a:r>
              <a:rPr sz="1200" dirty="0">
                <a:solidFill>
                  <a:srgbClr val="333333"/>
                </a:solidFill>
                <a:latin typeface="FedEx Sans"/>
                <a:cs typeface="FedEx Sans"/>
              </a:rPr>
              <a:t>duties</a:t>
            </a:r>
            <a:r>
              <a:rPr sz="1200" spc="-30" dirty="0">
                <a:solidFill>
                  <a:srgbClr val="333333"/>
                </a:solidFill>
                <a:latin typeface="FedEx Sans"/>
                <a:cs typeface="FedEx Sans"/>
              </a:rPr>
              <a:t> </a:t>
            </a:r>
            <a:r>
              <a:rPr sz="1200" dirty="0">
                <a:solidFill>
                  <a:srgbClr val="333333"/>
                </a:solidFill>
                <a:latin typeface="FedEx Sans"/>
                <a:cs typeface="FedEx Sans"/>
              </a:rPr>
              <a:t>and</a:t>
            </a:r>
            <a:r>
              <a:rPr sz="1200" spc="-25" dirty="0">
                <a:solidFill>
                  <a:srgbClr val="333333"/>
                </a:solidFill>
                <a:latin typeface="FedEx Sans"/>
                <a:cs typeface="FedEx Sans"/>
              </a:rPr>
              <a:t> </a:t>
            </a:r>
            <a:r>
              <a:rPr sz="1200" spc="-10" dirty="0">
                <a:solidFill>
                  <a:srgbClr val="333333"/>
                </a:solidFill>
                <a:latin typeface="FedEx Sans"/>
                <a:cs typeface="FedEx Sans"/>
              </a:rPr>
              <a:t>taxes, </a:t>
            </a:r>
            <a:r>
              <a:rPr sz="1200" dirty="0">
                <a:solidFill>
                  <a:srgbClr val="333333"/>
                </a:solidFill>
                <a:latin typeface="FedEx Sans"/>
                <a:cs typeface="FedEx Sans"/>
              </a:rPr>
              <a:t>to</a:t>
            </a:r>
            <a:r>
              <a:rPr sz="1200" spc="-45" dirty="0">
                <a:solidFill>
                  <a:srgbClr val="333333"/>
                </a:solidFill>
                <a:latin typeface="FedEx Sans"/>
                <a:cs typeface="FedEx Sans"/>
              </a:rPr>
              <a:t> </a:t>
            </a:r>
            <a:r>
              <a:rPr sz="1200" spc="-10" dirty="0">
                <a:solidFill>
                  <a:srgbClr val="333333"/>
                </a:solidFill>
                <a:latin typeface="FedEx Sans"/>
                <a:cs typeface="FedEx Sans"/>
              </a:rPr>
              <a:t>avoid</a:t>
            </a:r>
            <a:r>
              <a:rPr sz="1200" spc="-45" dirty="0">
                <a:solidFill>
                  <a:srgbClr val="333333"/>
                </a:solidFill>
                <a:latin typeface="FedEx Sans"/>
                <a:cs typeface="FedEx Sans"/>
              </a:rPr>
              <a:t> </a:t>
            </a:r>
            <a:r>
              <a:rPr sz="1200" dirty="0">
                <a:solidFill>
                  <a:srgbClr val="333333"/>
                </a:solidFill>
                <a:latin typeface="FedEx Sans"/>
                <a:cs typeface="FedEx Sans"/>
              </a:rPr>
              <a:t>unexpected</a:t>
            </a:r>
            <a:r>
              <a:rPr sz="1200" spc="-40" dirty="0">
                <a:solidFill>
                  <a:srgbClr val="333333"/>
                </a:solidFill>
                <a:latin typeface="FedEx Sans"/>
                <a:cs typeface="FedEx Sans"/>
              </a:rPr>
              <a:t> </a:t>
            </a:r>
            <a:r>
              <a:rPr sz="1200" dirty="0">
                <a:solidFill>
                  <a:srgbClr val="333333"/>
                </a:solidFill>
                <a:latin typeface="FedEx Sans"/>
                <a:cs typeface="FedEx Sans"/>
              </a:rPr>
              <a:t>costs</a:t>
            </a:r>
            <a:r>
              <a:rPr sz="1200" spc="-45" dirty="0">
                <a:solidFill>
                  <a:srgbClr val="333333"/>
                </a:solidFill>
                <a:latin typeface="FedEx Sans"/>
                <a:cs typeface="FedEx Sans"/>
              </a:rPr>
              <a:t> </a:t>
            </a:r>
            <a:r>
              <a:rPr sz="1200" dirty="0">
                <a:solidFill>
                  <a:srgbClr val="333333"/>
                </a:solidFill>
                <a:latin typeface="FedEx Sans"/>
                <a:cs typeface="FedEx Sans"/>
              </a:rPr>
              <a:t>or</a:t>
            </a:r>
            <a:r>
              <a:rPr sz="1200" spc="-40" dirty="0">
                <a:solidFill>
                  <a:srgbClr val="333333"/>
                </a:solidFill>
                <a:latin typeface="FedEx Sans"/>
                <a:cs typeface="FedEx Sans"/>
              </a:rPr>
              <a:t> </a:t>
            </a:r>
            <a:r>
              <a:rPr sz="1200" spc="-10" dirty="0">
                <a:solidFill>
                  <a:srgbClr val="333333"/>
                </a:solidFill>
                <a:latin typeface="FedEx Sans"/>
                <a:cs typeface="FedEx Sans"/>
              </a:rPr>
              <a:t>delays</a:t>
            </a:r>
            <a:endParaRPr sz="1200" dirty="0">
              <a:latin typeface="FedEx Sans"/>
              <a:cs typeface="FedEx Sans"/>
            </a:endParaRPr>
          </a:p>
          <a:p>
            <a:pPr marL="98425" marR="528955" indent="-86360">
              <a:lnSpc>
                <a:spcPct val="111100"/>
              </a:lnSpc>
              <a:spcBef>
                <a:spcPts val="570"/>
              </a:spcBef>
              <a:buClr>
                <a:srgbClr val="4D148C"/>
              </a:buClr>
              <a:buChar char="•"/>
              <a:tabLst>
                <a:tab pos="98425" algn="l"/>
              </a:tabLst>
            </a:pPr>
            <a:r>
              <a:rPr sz="1200" dirty="0">
                <a:solidFill>
                  <a:srgbClr val="333333"/>
                </a:solidFill>
                <a:latin typeface="FedEx Sans"/>
                <a:cs typeface="FedEx Sans"/>
              </a:rPr>
              <a:t>Make</a:t>
            </a:r>
            <a:r>
              <a:rPr sz="1200" spc="-40" dirty="0">
                <a:solidFill>
                  <a:srgbClr val="333333"/>
                </a:solidFill>
                <a:latin typeface="FedEx Sans"/>
                <a:cs typeface="FedEx Sans"/>
              </a:rPr>
              <a:t> </a:t>
            </a:r>
            <a:r>
              <a:rPr sz="1200" dirty="0">
                <a:solidFill>
                  <a:srgbClr val="333333"/>
                </a:solidFill>
                <a:latin typeface="FedEx Sans"/>
                <a:cs typeface="FedEx Sans"/>
              </a:rPr>
              <a:t>sure</a:t>
            </a:r>
            <a:r>
              <a:rPr sz="1200" spc="-40" dirty="0">
                <a:solidFill>
                  <a:srgbClr val="333333"/>
                </a:solidFill>
                <a:latin typeface="FedEx Sans"/>
                <a:cs typeface="FedEx Sans"/>
              </a:rPr>
              <a:t> </a:t>
            </a:r>
            <a:r>
              <a:rPr sz="1200" dirty="0">
                <a:solidFill>
                  <a:srgbClr val="333333"/>
                </a:solidFill>
                <a:latin typeface="FedEx Sans"/>
                <a:cs typeface="FedEx Sans"/>
              </a:rPr>
              <a:t>the</a:t>
            </a:r>
            <a:r>
              <a:rPr sz="1200" spc="-40" dirty="0">
                <a:solidFill>
                  <a:srgbClr val="333333"/>
                </a:solidFill>
                <a:latin typeface="FedEx Sans"/>
                <a:cs typeface="FedEx Sans"/>
              </a:rPr>
              <a:t> </a:t>
            </a:r>
            <a:r>
              <a:rPr sz="1200" spc="-10" dirty="0">
                <a:solidFill>
                  <a:srgbClr val="333333"/>
                </a:solidFill>
                <a:latin typeface="FedEx Sans"/>
                <a:cs typeface="FedEx Sans"/>
              </a:rPr>
              <a:t>Incoterms®</a:t>
            </a:r>
            <a:r>
              <a:rPr sz="1200" spc="-40" dirty="0">
                <a:solidFill>
                  <a:srgbClr val="333333"/>
                </a:solidFill>
                <a:latin typeface="FedEx Sans"/>
                <a:cs typeface="FedEx Sans"/>
              </a:rPr>
              <a:t> </a:t>
            </a:r>
            <a:r>
              <a:rPr sz="1200" dirty="0">
                <a:solidFill>
                  <a:srgbClr val="333333"/>
                </a:solidFill>
                <a:latin typeface="FedEx Sans"/>
                <a:cs typeface="FedEx Sans"/>
              </a:rPr>
              <a:t>match</a:t>
            </a:r>
            <a:r>
              <a:rPr sz="1200" spc="-40" dirty="0">
                <a:solidFill>
                  <a:srgbClr val="333333"/>
                </a:solidFill>
                <a:latin typeface="FedEx Sans"/>
                <a:cs typeface="FedEx Sans"/>
              </a:rPr>
              <a:t> </a:t>
            </a:r>
            <a:r>
              <a:rPr sz="1200" spc="-25" dirty="0">
                <a:solidFill>
                  <a:srgbClr val="333333"/>
                </a:solidFill>
                <a:latin typeface="FedEx Sans"/>
                <a:cs typeface="FedEx Sans"/>
              </a:rPr>
              <a:t>the </a:t>
            </a:r>
            <a:r>
              <a:rPr sz="1200" dirty="0">
                <a:solidFill>
                  <a:srgbClr val="333333"/>
                </a:solidFill>
                <a:latin typeface="FedEx Sans"/>
                <a:cs typeface="FedEx Sans"/>
              </a:rPr>
              <a:t>FedEx</a:t>
            </a:r>
            <a:r>
              <a:rPr sz="1200" spc="-35" dirty="0">
                <a:solidFill>
                  <a:srgbClr val="333333"/>
                </a:solidFill>
                <a:latin typeface="FedEx Sans"/>
                <a:cs typeface="FedEx Sans"/>
              </a:rPr>
              <a:t> </a:t>
            </a:r>
            <a:r>
              <a:rPr sz="1200" dirty="0">
                <a:solidFill>
                  <a:srgbClr val="333333"/>
                </a:solidFill>
                <a:latin typeface="FedEx Sans"/>
                <a:cs typeface="FedEx Sans"/>
              </a:rPr>
              <a:t>shipping</a:t>
            </a:r>
            <a:r>
              <a:rPr sz="1200" spc="-30" dirty="0">
                <a:solidFill>
                  <a:srgbClr val="333333"/>
                </a:solidFill>
                <a:latin typeface="FedEx Sans"/>
                <a:cs typeface="FedEx Sans"/>
              </a:rPr>
              <a:t> </a:t>
            </a:r>
            <a:r>
              <a:rPr sz="1200" spc="-10" dirty="0">
                <a:solidFill>
                  <a:srgbClr val="333333"/>
                </a:solidFill>
                <a:latin typeface="FedEx Sans"/>
                <a:cs typeface="FedEx Sans"/>
              </a:rPr>
              <a:t>terms</a:t>
            </a:r>
            <a:endParaRPr sz="1200" dirty="0">
              <a:latin typeface="FedEx Sans"/>
              <a:cs typeface="FedEx Sans"/>
            </a:endParaRPr>
          </a:p>
          <a:p>
            <a:pPr marL="98425" marR="483870" indent="-86360">
              <a:lnSpc>
                <a:spcPct val="111100"/>
              </a:lnSpc>
              <a:spcBef>
                <a:spcPts val="509"/>
              </a:spcBef>
              <a:buClr>
                <a:srgbClr val="4D148C"/>
              </a:buClr>
              <a:buFont typeface="FedEx Sans"/>
              <a:buChar char="•"/>
              <a:tabLst>
                <a:tab pos="98425" algn="l"/>
              </a:tabLst>
            </a:pPr>
            <a:r>
              <a:rPr sz="1200" b="1" dirty="0">
                <a:solidFill>
                  <a:srgbClr val="FF6200"/>
                </a:solidFill>
                <a:latin typeface="FedEx Sans"/>
                <a:cs typeface="FedEx Sans"/>
              </a:rPr>
              <a:t>Set</a:t>
            </a:r>
            <a:r>
              <a:rPr sz="1200" b="1" spc="-20" dirty="0">
                <a:solidFill>
                  <a:srgbClr val="FF6200"/>
                </a:solidFill>
                <a:latin typeface="FedEx Sans"/>
                <a:cs typeface="FedEx Sans"/>
              </a:rPr>
              <a:t> </a:t>
            </a:r>
            <a:r>
              <a:rPr sz="1200" b="1" dirty="0">
                <a:solidFill>
                  <a:srgbClr val="FF6200"/>
                </a:solidFill>
                <a:latin typeface="FedEx Sans"/>
                <a:cs typeface="FedEx Sans"/>
              </a:rPr>
              <a:t>clear</a:t>
            </a:r>
            <a:r>
              <a:rPr sz="1200" b="1" spc="-20" dirty="0">
                <a:solidFill>
                  <a:srgbClr val="FF6200"/>
                </a:solidFill>
                <a:latin typeface="FedEx Sans"/>
                <a:cs typeface="FedEx Sans"/>
              </a:rPr>
              <a:t> </a:t>
            </a:r>
            <a:r>
              <a:rPr sz="1200" b="1" dirty="0">
                <a:solidFill>
                  <a:srgbClr val="FF6200"/>
                </a:solidFill>
                <a:latin typeface="FedEx Sans"/>
                <a:cs typeface="FedEx Sans"/>
              </a:rPr>
              <a:t>expectations</a:t>
            </a:r>
            <a:r>
              <a:rPr sz="1200" b="1" spc="-20" dirty="0">
                <a:solidFill>
                  <a:srgbClr val="FF6200"/>
                </a:solidFill>
                <a:latin typeface="FedEx Sans"/>
                <a:cs typeface="FedEx Sans"/>
              </a:rPr>
              <a:t> </a:t>
            </a:r>
            <a:r>
              <a:rPr sz="1200" b="1" dirty="0">
                <a:solidFill>
                  <a:srgbClr val="FF6200"/>
                </a:solidFill>
                <a:latin typeface="FedEx Sans"/>
                <a:cs typeface="FedEx Sans"/>
              </a:rPr>
              <a:t>on</a:t>
            </a:r>
            <a:r>
              <a:rPr sz="1200" b="1" spc="-20" dirty="0">
                <a:solidFill>
                  <a:srgbClr val="FF6200"/>
                </a:solidFill>
                <a:latin typeface="FedEx Sans"/>
                <a:cs typeface="FedEx Sans"/>
              </a:rPr>
              <a:t> </a:t>
            </a:r>
            <a:r>
              <a:rPr sz="1200" b="1" spc="-10" dirty="0">
                <a:solidFill>
                  <a:srgbClr val="FF6200"/>
                </a:solidFill>
                <a:latin typeface="FedEx Sans"/>
                <a:cs typeface="FedEx Sans"/>
              </a:rPr>
              <a:t>returns—duties/taxes</a:t>
            </a:r>
            <a:r>
              <a:rPr sz="1200" b="1" spc="-15" dirty="0">
                <a:solidFill>
                  <a:srgbClr val="FF6200"/>
                </a:solidFill>
                <a:latin typeface="FedEx Sans"/>
                <a:cs typeface="FedEx Sans"/>
              </a:rPr>
              <a:t> </a:t>
            </a:r>
            <a:r>
              <a:rPr sz="1200" b="1" dirty="0">
                <a:solidFill>
                  <a:srgbClr val="FF6200"/>
                </a:solidFill>
                <a:latin typeface="FedEx Sans"/>
                <a:cs typeface="FedEx Sans"/>
              </a:rPr>
              <a:t>may</a:t>
            </a:r>
            <a:r>
              <a:rPr sz="1200" b="1" spc="-10" dirty="0">
                <a:solidFill>
                  <a:srgbClr val="FF6200"/>
                </a:solidFill>
                <a:latin typeface="FedEx Sans"/>
                <a:cs typeface="FedEx Sans"/>
              </a:rPr>
              <a:t> </a:t>
            </a:r>
            <a:r>
              <a:rPr sz="1200" b="1" dirty="0">
                <a:solidFill>
                  <a:srgbClr val="FF6200"/>
                </a:solidFill>
                <a:latin typeface="FedEx Sans"/>
                <a:cs typeface="FedEx Sans"/>
              </a:rPr>
              <a:t>not</a:t>
            </a:r>
            <a:r>
              <a:rPr sz="1200" b="1" spc="-10" dirty="0">
                <a:solidFill>
                  <a:srgbClr val="FF6200"/>
                </a:solidFill>
                <a:latin typeface="FedEx Sans"/>
                <a:cs typeface="FedEx Sans"/>
              </a:rPr>
              <a:t> </a:t>
            </a:r>
            <a:r>
              <a:rPr sz="1200" b="1" dirty="0">
                <a:solidFill>
                  <a:srgbClr val="FF6200"/>
                </a:solidFill>
                <a:latin typeface="FedEx Sans"/>
                <a:cs typeface="FedEx Sans"/>
              </a:rPr>
              <a:t>be</a:t>
            </a:r>
            <a:r>
              <a:rPr sz="1200" b="1" spc="-10" dirty="0">
                <a:solidFill>
                  <a:srgbClr val="FF6200"/>
                </a:solidFill>
                <a:latin typeface="FedEx Sans"/>
                <a:cs typeface="FedEx Sans"/>
              </a:rPr>
              <a:t> refundable</a:t>
            </a:r>
            <a:endParaRPr sz="1200" dirty="0">
              <a:latin typeface="FedEx Sans"/>
              <a:cs typeface="FedEx Sans"/>
            </a:endParaRPr>
          </a:p>
        </p:txBody>
      </p:sp>
      <p:sp>
        <p:nvSpPr>
          <p:cNvPr id="16" name="object 16"/>
          <p:cNvSpPr txBox="1"/>
          <p:nvPr/>
        </p:nvSpPr>
        <p:spPr>
          <a:xfrm>
            <a:off x="4218951" y="2372079"/>
            <a:ext cx="3313429" cy="3060453"/>
          </a:xfrm>
          <a:prstGeom prst="rect">
            <a:avLst/>
          </a:prstGeom>
        </p:spPr>
        <p:txBody>
          <a:bodyPr vert="horz" wrap="square" lIns="0" tIns="12700" rIns="0" bIns="0" rtlCol="0">
            <a:spAutoFit/>
          </a:bodyPr>
          <a:lstStyle/>
          <a:p>
            <a:pPr marL="123825" marR="580390" indent="-86360">
              <a:lnSpc>
                <a:spcPct val="111100"/>
              </a:lnSpc>
              <a:spcBef>
                <a:spcPts val="100"/>
              </a:spcBef>
              <a:buClr>
                <a:srgbClr val="4D148C"/>
              </a:buClr>
              <a:buChar char="•"/>
              <a:tabLst>
                <a:tab pos="123825" algn="l"/>
              </a:tabLst>
            </a:pPr>
            <a:r>
              <a:rPr sz="1200" dirty="0">
                <a:solidFill>
                  <a:srgbClr val="333333"/>
                </a:solidFill>
                <a:latin typeface="FedEx Sans"/>
                <a:cs typeface="FedEx Sans"/>
              </a:rPr>
              <a:t>Update</a:t>
            </a:r>
            <a:r>
              <a:rPr sz="1200" spc="-55" dirty="0">
                <a:solidFill>
                  <a:srgbClr val="333333"/>
                </a:solidFill>
                <a:latin typeface="FedEx Sans"/>
                <a:cs typeface="FedEx Sans"/>
              </a:rPr>
              <a:t> </a:t>
            </a:r>
            <a:r>
              <a:rPr sz="1200" dirty="0">
                <a:solidFill>
                  <a:srgbClr val="333333"/>
                </a:solidFill>
                <a:latin typeface="FedEx Sans"/>
                <a:cs typeface="FedEx Sans"/>
              </a:rPr>
              <a:t>checkout</a:t>
            </a:r>
            <a:r>
              <a:rPr sz="1200" spc="-55" dirty="0">
                <a:solidFill>
                  <a:srgbClr val="333333"/>
                </a:solidFill>
                <a:latin typeface="FedEx Sans"/>
                <a:cs typeface="FedEx Sans"/>
              </a:rPr>
              <a:t> </a:t>
            </a:r>
            <a:r>
              <a:rPr sz="1200" spc="-10" dirty="0">
                <a:solidFill>
                  <a:srgbClr val="333333"/>
                </a:solidFill>
                <a:latin typeface="FedEx Sans"/>
                <a:cs typeface="FedEx Sans"/>
              </a:rPr>
              <a:t>transparency—review</a:t>
            </a:r>
            <a:r>
              <a:rPr sz="1200" spc="-40" dirty="0">
                <a:solidFill>
                  <a:srgbClr val="333333"/>
                </a:solidFill>
                <a:latin typeface="FedEx Sans"/>
                <a:cs typeface="FedEx Sans"/>
              </a:rPr>
              <a:t> </a:t>
            </a:r>
            <a:r>
              <a:rPr sz="1200" dirty="0">
                <a:solidFill>
                  <a:srgbClr val="333333"/>
                </a:solidFill>
                <a:latin typeface="FedEx Sans"/>
                <a:cs typeface="FedEx Sans"/>
              </a:rPr>
              <a:t>terms</a:t>
            </a:r>
            <a:r>
              <a:rPr sz="1200" spc="-35" dirty="0">
                <a:solidFill>
                  <a:srgbClr val="333333"/>
                </a:solidFill>
                <a:latin typeface="FedEx Sans"/>
                <a:cs typeface="FedEx Sans"/>
              </a:rPr>
              <a:t> </a:t>
            </a:r>
            <a:r>
              <a:rPr sz="1200" dirty="0">
                <a:solidFill>
                  <a:srgbClr val="333333"/>
                </a:solidFill>
                <a:latin typeface="FedEx Sans"/>
                <a:cs typeface="FedEx Sans"/>
              </a:rPr>
              <a:t>and</a:t>
            </a:r>
            <a:r>
              <a:rPr sz="1200" spc="-40" dirty="0">
                <a:solidFill>
                  <a:srgbClr val="333333"/>
                </a:solidFill>
                <a:latin typeface="FedEx Sans"/>
                <a:cs typeface="FedEx Sans"/>
              </a:rPr>
              <a:t> </a:t>
            </a:r>
            <a:r>
              <a:rPr sz="1200" dirty="0">
                <a:solidFill>
                  <a:srgbClr val="333333"/>
                </a:solidFill>
                <a:latin typeface="FedEx Sans"/>
                <a:cs typeface="FedEx Sans"/>
              </a:rPr>
              <a:t>make</a:t>
            </a:r>
            <a:r>
              <a:rPr sz="1200" spc="-35" dirty="0">
                <a:solidFill>
                  <a:srgbClr val="333333"/>
                </a:solidFill>
                <a:latin typeface="FedEx Sans"/>
                <a:cs typeface="FedEx Sans"/>
              </a:rPr>
              <a:t> </a:t>
            </a:r>
            <a:r>
              <a:rPr sz="1200" spc="-10" dirty="0">
                <a:solidFill>
                  <a:srgbClr val="333333"/>
                </a:solidFill>
                <a:latin typeface="FedEx Sans"/>
                <a:cs typeface="FedEx Sans"/>
              </a:rPr>
              <a:t>duties/taxes responsibilities</a:t>
            </a:r>
            <a:r>
              <a:rPr sz="1200" spc="75" dirty="0">
                <a:solidFill>
                  <a:srgbClr val="333333"/>
                </a:solidFill>
                <a:latin typeface="FedEx Sans"/>
                <a:cs typeface="FedEx Sans"/>
              </a:rPr>
              <a:t> </a:t>
            </a:r>
            <a:r>
              <a:rPr sz="1200" spc="-10" dirty="0">
                <a:solidFill>
                  <a:srgbClr val="333333"/>
                </a:solidFill>
                <a:latin typeface="FedEx Sans"/>
                <a:cs typeface="FedEx Sans"/>
              </a:rPr>
              <a:t>explicit</a:t>
            </a:r>
            <a:endParaRPr sz="1200" dirty="0">
              <a:latin typeface="FedEx Sans"/>
              <a:cs typeface="FedEx Sans"/>
            </a:endParaRPr>
          </a:p>
          <a:p>
            <a:pPr marL="123825" marR="216535" indent="-86360">
              <a:lnSpc>
                <a:spcPct val="111100"/>
              </a:lnSpc>
              <a:spcBef>
                <a:spcPts val="509"/>
              </a:spcBef>
              <a:buClr>
                <a:srgbClr val="4D148C"/>
              </a:buClr>
              <a:buChar char="•"/>
              <a:tabLst>
                <a:tab pos="123825" algn="l"/>
              </a:tabLst>
            </a:pPr>
            <a:r>
              <a:rPr sz="1200" dirty="0">
                <a:solidFill>
                  <a:srgbClr val="333333"/>
                </a:solidFill>
                <a:latin typeface="FedEx Sans"/>
                <a:cs typeface="FedEx Sans"/>
              </a:rPr>
              <a:t>Plan</a:t>
            </a:r>
            <a:r>
              <a:rPr sz="1200" spc="-15" dirty="0">
                <a:solidFill>
                  <a:srgbClr val="333333"/>
                </a:solidFill>
                <a:latin typeface="FedEx Sans"/>
                <a:cs typeface="FedEx Sans"/>
              </a:rPr>
              <a:t> </a:t>
            </a:r>
            <a:r>
              <a:rPr sz="1200" dirty="0">
                <a:solidFill>
                  <a:srgbClr val="333333"/>
                </a:solidFill>
                <a:latin typeface="FedEx Sans"/>
                <a:cs typeface="FedEx Sans"/>
              </a:rPr>
              <a:t>for</a:t>
            </a:r>
            <a:r>
              <a:rPr sz="1200" spc="-10" dirty="0">
                <a:solidFill>
                  <a:srgbClr val="333333"/>
                </a:solidFill>
                <a:latin typeface="FedEx Sans"/>
                <a:cs typeface="FedEx Sans"/>
              </a:rPr>
              <a:t> </a:t>
            </a:r>
            <a:r>
              <a:rPr sz="1200" dirty="0">
                <a:solidFill>
                  <a:srgbClr val="333333"/>
                </a:solidFill>
                <a:latin typeface="FedEx Sans"/>
                <a:cs typeface="FedEx Sans"/>
              </a:rPr>
              <a:t>the</a:t>
            </a:r>
            <a:r>
              <a:rPr sz="1200" spc="-15" dirty="0">
                <a:solidFill>
                  <a:srgbClr val="333333"/>
                </a:solidFill>
                <a:latin typeface="FedEx Sans"/>
                <a:cs typeface="FedEx Sans"/>
              </a:rPr>
              <a:t> </a:t>
            </a:r>
            <a:r>
              <a:rPr sz="1200" dirty="0">
                <a:solidFill>
                  <a:srgbClr val="333333"/>
                </a:solidFill>
                <a:latin typeface="FedEx Sans"/>
                <a:cs typeface="FedEx Sans"/>
              </a:rPr>
              <a:t>new</a:t>
            </a:r>
            <a:r>
              <a:rPr sz="1200" spc="-10" dirty="0">
                <a:solidFill>
                  <a:srgbClr val="333333"/>
                </a:solidFill>
                <a:latin typeface="FedEx Sans"/>
                <a:cs typeface="FedEx Sans"/>
              </a:rPr>
              <a:t> </a:t>
            </a:r>
            <a:r>
              <a:rPr sz="1200" dirty="0">
                <a:solidFill>
                  <a:srgbClr val="333333"/>
                </a:solidFill>
                <a:latin typeface="FedEx Sans"/>
                <a:cs typeface="FedEx Sans"/>
              </a:rPr>
              <a:t>€3</a:t>
            </a:r>
            <a:r>
              <a:rPr lang="en-US" sz="1200" dirty="0">
                <a:solidFill>
                  <a:srgbClr val="333333"/>
                </a:solidFill>
                <a:latin typeface="FedEx Sans"/>
                <a:cs typeface="FedEx Sans"/>
              </a:rPr>
              <a:t> </a:t>
            </a:r>
            <a:r>
              <a:rPr lang="en-US" sz="1200" spc="-10" dirty="0">
                <a:solidFill>
                  <a:srgbClr val="333333"/>
                </a:solidFill>
                <a:latin typeface="FedEx Sans"/>
                <a:cs typeface="FedEx Sans"/>
              </a:rPr>
              <a:t>($3.48) </a:t>
            </a:r>
            <a:r>
              <a:rPr sz="1200" spc="-10" dirty="0">
                <a:solidFill>
                  <a:srgbClr val="333333"/>
                </a:solidFill>
                <a:latin typeface="FedEx Sans"/>
                <a:cs typeface="FedEx Sans"/>
              </a:rPr>
              <a:t>customs</a:t>
            </a:r>
            <a:r>
              <a:rPr sz="1200" spc="-15" dirty="0">
                <a:solidFill>
                  <a:srgbClr val="333333"/>
                </a:solidFill>
                <a:latin typeface="FedEx Sans"/>
                <a:cs typeface="FedEx Sans"/>
              </a:rPr>
              <a:t> </a:t>
            </a:r>
            <a:r>
              <a:rPr sz="1200" dirty="0">
                <a:solidFill>
                  <a:srgbClr val="333333"/>
                </a:solidFill>
                <a:latin typeface="FedEx Sans"/>
                <a:cs typeface="FedEx Sans"/>
              </a:rPr>
              <a:t>duty</a:t>
            </a:r>
            <a:r>
              <a:rPr sz="1200" spc="-10" dirty="0">
                <a:solidFill>
                  <a:srgbClr val="333333"/>
                </a:solidFill>
                <a:latin typeface="FedEx Sans"/>
                <a:cs typeface="FedEx Sans"/>
              </a:rPr>
              <a:t> </a:t>
            </a:r>
            <a:r>
              <a:rPr sz="1200" dirty="0">
                <a:solidFill>
                  <a:srgbClr val="333333"/>
                </a:solidFill>
                <a:latin typeface="FedEx Sans"/>
                <a:cs typeface="FedEx Sans"/>
              </a:rPr>
              <a:t>per</a:t>
            </a:r>
            <a:r>
              <a:rPr sz="1200" spc="-10" dirty="0">
                <a:solidFill>
                  <a:srgbClr val="333333"/>
                </a:solidFill>
                <a:latin typeface="FedEx Sans"/>
                <a:cs typeface="FedEx Sans"/>
              </a:rPr>
              <a:t> </a:t>
            </a:r>
            <a:r>
              <a:rPr sz="1200" spc="-20" dirty="0">
                <a:solidFill>
                  <a:srgbClr val="333333"/>
                </a:solidFill>
                <a:latin typeface="FedEx Sans"/>
                <a:cs typeface="FedEx Sans"/>
              </a:rPr>
              <a:t>line </a:t>
            </a:r>
            <a:r>
              <a:rPr sz="1200" dirty="0">
                <a:solidFill>
                  <a:srgbClr val="333333"/>
                </a:solidFill>
                <a:latin typeface="FedEx Sans"/>
                <a:cs typeface="FedEx Sans"/>
              </a:rPr>
              <a:t>of</a:t>
            </a:r>
            <a:r>
              <a:rPr sz="1200" spc="-5" dirty="0">
                <a:solidFill>
                  <a:srgbClr val="333333"/>
                </a:solidFill>
                <a:latin typeface="FedEx Sans"/>
                <a:cs typeface="FedEx Sans"/>
              </a:rPr>
              <a:t> </a:t>
            </a:r>
            <a:r>
              <a:rPr sz="1200" dirty="0">
                <a:solidFill>
                  <a:srgbClr val="333333"/>
                </a:solidFill>
                <a:latin typeface="FedEx Sans"/>
                <a:cs typeface="FedEx Sans"/>
              </a:rPr>
              <a:t>the </a:t>
            </a:r>
            <a:r>
              <a:rPr sz="1200" spc="-10" dirty="0">
                <a:solidFill>
                  <a:srgbClr val="333333"/>
                </a:solidFill>
                <a:latin typeface="FedEx Sans"/>
                <a:cs typeface="FedEx Sans"/>
              </a:rPr>
              <a:t>declaration,</a:t>
            </a:r>
            <a:r>
              <a:rPr sz="1200" dirty="0">
                <a:solidFill>
                  <a:srgbClr val="333333"/>
                </a:solidFill>
                <a:latin typeface="FedEx Sans"/>
                <a:cs typeface="FedEx Sans"/>
              </a:rPr>
              <a:t> if and when</a:t>
            </a:r>
            <a:r>
              <a:rPr sz="1200" spc="-5" dirty="0">
                <a:solidFill>
                  <a:srgbClr val="333333"/>
                </a:solidFill>
                <a:latin typeface="FedEx Sans"/>
                <a:cs typeface="FedEx Sans"/>
              </a:rPr>
              <a:t> </a:t>
            </a:r>
            <a:r>
              <a:rPr sz="1200" spc="-10" dirty="0">
                <a:solidFill>
                  <a:srgbClr val="333333"/>
                </a:solidFill>
                <a:latin typeface="FedEx Sans"/>
                <a:cs typeface="FedEx Sans"/>
              </a:rPr>
              <a:t>applicable</a:t>
            </a:r>
            <a:endParaRPr sz="1200" dirty="0">
              <a:latin typeface="FedEx Sans"/>
              <a:cs typeface="FedEx Sans"/>
            </a:endParaRPr>
          </a:p>
          <a:p>
            <a:pPr marL="123825" marR="41910" indent="-86360">
              <a:lnSpc>
                <a:spcPct val="111200"/>
              </a:lnSpc>
              <a:spcBef>
                <a:spcPts val="509"/>
              </a:spcBef>
              <a:buClr>
                <a:srgbClr val="4D148C"/>
              </a:buClr>
              <a:buChar char="•"/>
              <a:tabLst>
                <a:tab pos="123825" algn="l"/>
              </a:tabLst>
            </a:pPr>
            <a:r>
              <a:rPr sz="1200" spc="-10" dirty="0">
                <a:solidFill>
                  <a:srgbClr val="333333"/>
                </a:solidFill>
                <a:latin typeface="FedEx Sans"/>
                <a:cs typeface="FedEx Sans"/>
              </a:rPr>
              <a:t>Prepare</a:t>
            </a:r>
            <a:r>
              <a:rPr sz="1200" spc="-35" dirty="0">
                <a:solidFill>
                  <a:srgbClr val="333333"/>
                </a:solidFill>
                <a:latin typeface="FedEx Sans"/>
                <a:cs typeface="FedEx Sans"/>
              </a:rPr>
              <a:t> </a:t>
            </a:r>
            <a:r>
              <a:rPr sz="1200" dirty="0">
                <a:solidFill>
                  <a:srgbClr val="333333"/>
                </a:solidFill>
                <a:latin typeface="FedEx Sans"/>
                <a:cs typeface="FedEx Sans"/>
              </a:rPr>
              <a:t>for</a:t>
            </a:r>
            <a:r>
              <a:rPr sz="1200" spc="-30" dirty="0">
                <a:solidFill>
                  <a:srgbClr val="333333"/>
                </a:solidFill>
                <a:latin typeface="FedEx Sans"/>
                <a:cs typeface="FedEx Sans"/>
              </a:rPr>
              <a:t> </a:t>
            </a:r>
            <a:r>
              <a:rPr lang="en-US" sz="1200" spc="-10" dirty="0">
                <a:solidFill>
                  <a:srgbClr val="333333"/>
                </a:solidFill>
                <a:latin typeface="FedEx Sans"/>
                <a:cs typeface="FedEx Sans"/>
              </a:rPr>
              <a:t>Product</a:t>
            </a:r>
            <a:r>
              <a:rPr lang="en-US" sz="1200" spc="-30" dirty="0">
                <a:solidFill>
                  <a:srgbClr val="333333"/>
                </a:solidFill>
                <a:latin typeface="FedEx Sans"/>
                <a:cs typeface="FedEx Sans"/>
              </a:rPr>
              <a:t> I</a:t>
            </a:r>
            <a:r>
              <a:rPr lang="en-US" sz="1200" dirty="0">
                <a:solidFill>
                  <a:srgbClr val="333333"/>
                </a:solidFill>
                <a:latin typeface="FedEx Sans"/>
                <a:cs typeface="FedEx Sans"/>
              </a:rPr>
              <a:t>dentifier (PID)</a:t>
            </a:r>
            <a:r>
              <a:rPr lang="en-US" sz="1200" spc="-30" dirty="0">
                <a:solidFill>
                  <a:srgbClr val="333333"/>
                </a:solidFill>
                <a:latin typeface="FedEx Sans"/>
                <a:cs typeface="FedEx Sans"/>
              </a:rPr>
              <a:t> </a:t>
            </a:r>
            <a:r>
              <a:rPr sz="1200" dirty="0">
                <a:solidFill>
                  <a:srgbClr val="333333"/>
                </a:solidFill>
                <a:latin typeface="FedEx Sans"/>
                <a:cs typeface="FedEx Sans"/>
              </a:rPr>
              <a:t>codes</a:t>
            </a:r>
            <a:r>
              <a:rPr sz="1200" spc="-30" dirty="0">
                <a:solidFill>
                  <a:srgbClr val="333333"/>
                </a:solidFill>
                <a:latin typeface="FedEx Sans"/>
                <a:cs typeface="FedEx Sans"/>
              </a:rPr>
              <a:t> </a:t>
            </a:r>
            <a:r>
              <a:rPr sz="1200" spc="-25" dirty="0">
                <a:solidFill>
                  <a:srgbClr val="333333"/>
                </a:solidFill>
                <a:latin typeface="FedEx Sans"/>
                <a:cs typeface="FedEx Sans"/>
              </a:rPr>
              <a:t>for </a:t>
            </a:r>
            <a:r>
              <a:rPr sz="1200" spc="-10" dirty="0">
                <a:solidFill>
                  <a:srgbClr val="333333"/>
                </a:solidFill>
                <a:latin typeface="FedEx Sans"/>
                <a:cs typeface="FedEx Sans"/>
              </a:rPr>
              <a:t>customs</a:t>
            </a:r>
            <a:r>
              <a:rPr sz="1200" spc="-15" dirty="0">
                <a:solidFill>
                  <a:srgbClr val="333333"/>
                </a:solidFill>
                <a:latin typeface="FedEx Sans"/>
                <a:cs typeface="FedEx Sans"/>
              </a:rPr>
              <a:t> </a:t>
            </a:r>
            <a:r>
              <a:rPr sz="1200" spc="-10" dirty="0">
                <a:solidFill>
                  <a:srgbClr val="333333"/>
                </a:solidFill>
                <a:latin typeface="FedEx Sans"/>
                <a:cs typeface="FedEx Sans"/>
              </a:rPr>
              <a:t>clearance—</a:t>
            </a:r>
            <a:r>
              <a:rPr sz="1200" dirty="0">
                <a:solidFill>
                  <a:srgbClr val="333333"/>
                </a:solidFill>
                <a:latin typeface="FedEx Sans"/>
                <a:cs typeface="FedEx Sans"/>
              </a:rPr>
              <a:t>the</a:t>
            </a:r>
            <a:r>
              <a:rPr sz="1200" spc="-15" dirty="0">
                <a:solidFill>
                  <a:srgbClr val="333333"/>
                </a:solidFill>
                <a:latin typeface="FedEx Sans"/>
                <a:cs typeface="FedEx Sans"/>
              </a:rPr>
              <a:t> </a:t>
            </a:r>
            <a:r>
              <a:rPr sz="1200" dirty="0">
                <a:solidFill>
                  <a:srgbClr val="333333"/>
                </a:solidFill>
                <a:latin typeface="FedEx Sans"/>
                <a:cs typeface="FedEx Sans"/>
              </a:rPr>
              <a:t>codes</a:t>
            </a:r>
            <a:r>
              <a:rPr sz="1200" spc="-15" dirty="0">
                <a:solidFill>
                  <a:srgbClr val="333333"/>
                </a:solidFill>
                <a:latin typeface="FedEx Sans"/>
                <a:cs typeface="FedEx Sans"/>
              </a:rPr>
              <a:t> </a:t>
            </a:r>
            <a:r>
              <a:rPr sz="1200" dirty="0">
                <a:solidFill>
                  <a:srgbClr val="333333"/>
                </a:solidFill>
                <a:latin typeface="FedEx Sans"/>
                <a:cs typeface="FedEx Sans"/>
              </a:rPr>
              <a:t>shall</a:t>
            </a:r>
            <a:r>
              <a:rPr sz="1200" spc="-15" dirty="0">
                <a:solidFill>
                  <a:srgbClr val="333333"/>
                </a:solidFill>
                <a:latin typeface="FedEx Sans"/>
                <a:cs typeface="FedEx Sans"/>
              </a:rPr>
              <a:t> </a:t>
            </a:r>
            <a:r>
              <a:rPr sz="1200" spc="-25" dirty="0">
                <a:solidFill>
                  <a:srgbClr val="333333"/>
                </a:solidFill>
                <a:latin typeface="FedEx Sans"/>
                <a:cs typeface="FedEx Sans"/>
              </a:rPr>
              <a:t>be </a:t>
            </a:r>
            <a:r>
              <a:rPr sz="1200" dirty="0">
                <a:solidFill>
                  <a:srgbClr val="333333"/>
                </a:solidFill>
                <a:latin typeface="FedEx Sans"/>
                <a:cs typeface="FedEx Sans"/>
              </a:rPr>
              <a:t>provided</a:t>
            </a:r>
            <a:r>
              <a:rPr sz="1200" spc="-35" dirty="0">
                <a:solidFill>
                  <a:srgbClr val="333333"/>
                </a:solidFill>
                <a:latin typeface="FedEx Sans"/>
                <a:cs typeface="FedEx Sans"/>
              </a:rPr>
              <a:t> </a:t>
            </a:r>
            <a:r>
              <a:rPr sz="1200" dirty="0">
                <a:solidFill>
                  <a:srgbClr val="333333"/>
                </a:solidFill>
                <a:latin typeface="FedEx Sans"/>
                <a:cs typeface="FedEx Sans"/>
              </a:rPr>
              <a:t>to</a:t>
            </a:r>
            <a:r>
              <a:rPr sz="1200" spc="-30" dirty="0">
                <a:solidFill>
                  <a:srgbClr val="333333"/>
                </a:solidFill>
                <a:latin typeface="FedEx Sans"/>
                <a:cs typeface="FedEx Sans"/>
              </a:rPr>
              <a:t> </a:t>
            </a:r>
            <a:r>
              <a:rPr sz="1200" dirty="0">
                <a:solidFill>
                  <a:srgbClr val="333333"/>
                </a:solidFill>
                <a:latin typeface="FedEx Sans"/>
                <a:cs typeface="FedEx Sans"/>
              </a:rPr>
              <a:t>FedEx</a:t>
            </a:r>
            <a:r>
              <a:rPr sz="1200" spc="-30" dirty="0">
                <a:solidFill>
                  <a:srgbClr val="333333"/>
                </a:solidFill>
                <a:latin typeface="FedEx Sans"/>
                <a:cs typeface="FedEx Sans"/>
              </a:rPr>
              <a:t> </a:t>
            </a:r>
            <a:r>
              <a:rPr sz="1200" dirty="0">
                <a:solidFill>
                  <a:srgbClr val="333333"/>
                </a:solidFill>
                <a:latin typeface="FedEx Sans"/>
                <a:cs typeface="FedEx Sans"/>
              </a:rPr>
              <a:t>at</a:t>
            </a:r>
            <a:r>
              <a:rPr sz="1200" spc="-35" dirty="0">
                <a:solidFill>
                  <a:srgbClr val="333333"/>
                </a:solidFill>
                <a:latin typeface="FedEx Sans"/>
                <a:cs typeface="FedEx Sans"/>
              </a:rPr>
              <a:t> </a:t>
            </a:r>
            <a:r>
              <a:rPr sz="1200" dirty="0">
                <a:solidFill>
                  <a:srgbClr val="333333"/>
                </a:solidFill>
                <a:latin typeface="FedEx Sans"/>
                <a:cs typeface="FedEx Sans"/>
              </a:rPr>
              <a:t>the</a:t>
            </a:r>
            <a:r>
              <a:rPr sz="1200" spc="-30" dirty="0">
                <a:solidFill>
                  <a:srgbClr val="333333"/>
                </a:solidFill>
                <a:latin typeface="FedEx Sans"/>
                <a:cs typeface="FedEx Sans"/>
              </a:rPr>
              <a:t> </a:t>
            </a:r>
            <a:r>
              <a:rPr sz="1200" dirty="0">
                <a:solidFill>
                  <a:srgbClr val="333333"/>
                </a:solidFill>
                <a:latin typeface="FedEx Sans"/>
                <a:cs typeface="FedEx Sans"/>
              </a:rPr>
              <a:t>time</a:t>
            </a:r>
            <a:r>
              <a:rPr sz="1200" spc="-30" dirty="0">
                <a:solidFill>
                  <a:srgbClr val="333333"/>
                </a:solidFill>
                <a:latin typeface="FedEx Sans"/>
                <a:cs typeface="FedEx Sans"/>
              </a:rPr>
              <a:t> </a:t>
            </a:r>
            <a:r>
              <a:rPr sz="1200" dirty="0">
                <a:solidFill>
                  <a:srgbClr val="333333"/>
                </a:solidFill>
                <a:latin typeface="FedEx Sans"/>
                <a:cs typeface="FedEx Sans"/>
              </a:rPr>
              <a:t>of</a:t>
            </a:r>
            <a:r>
              <a:rPr sz="1200" spc="-35" dirty="0">
                <a:solidFill>
                  <a:srgbClr val="333333"/>
                </a:solidFill>
                <a:latin typeface="FedEx Sans"/>
                <a:cs typeface="FedEx Sans"/>
              </a:rPr>
              <a:t> </a:t>
            </a:r>
            <a:r>
              <a:rPr sz="1200" spc="-10" dirty="0">
                <a:solidFill>
                  <a:srgbClr val="333333"/>
                </a:solidFill>
                <a:latin typeface="FedEx Sans"/>
                <a:cs typeface="FedEx Sans"/>
              </a:rPr>
              <a:t>shipping </a:t>
            </a:r>
            <a:r>
              <a:rPr sz="1200" dirty="0">
                <a:solidFill>
                  <a:srgbClr val="333333"/>
                </a:solidFill>
                <a:latin typeface="FedEx Sans"/>
                <a:cs typeface="FedEx Sans"/>
              </a:rPr>
              <a:t>on</a:t>
            </a:r>
            <a:r>
              <a:rPr sz="1200" spc="-30" dirty="0">
                <a:solidFill>
                  <a:srgbClr val="333333"/>
                </a:solidFill>
                <a:latin typeface="FedEx Sans"/>
                <a:cs typeface="FedEx Sans"/>
              </a:rPr>
              <a:t> </a:t>
            </a:r>
            <a:r>
              <a:rPr sz="1200" dirty="0">
                <a:solidFill>
                  <a:srgbClr val="333333"/>
                </a:solidFill>
                <a:latin typeface="FedEx Sans"/>
                <a:cs typeface="FedEx Sans"/>
              </a:rPr>
              <a:t>your</a:t>
            </a:r>
            <a:r>
              <a:rPr sz="1200" spc="-30" dirty="0">
                <a:solidFill>
                  <a:srgbClr val="333333"/>
                </a:solidFill>
                <a:latin typeface="FedEx Sans"/>
                <a:cs typeface="FedEx Sans"/>
              </a:rPr>
              <a:t> </a:t>
            </a:r>
            <a:r>
              <a:rPr sz="1200" spc="-10" dirty="0">
                <a:solidFill>
                  <a:srgbClr val="333333"/>
                </a:solidFill>
                <a:latin typeface="FedEx Sans"/>
                <a:cs typeface="FedEx Sans"/>
              </a:rPr>
              <a:t>commercial</a:t>
            </a:r>
            <a:r>
              <a:rPr sz="1200" spc="-30" dirty="0">
                <a:solidFill>
                  <a:srgbClr val="333333"/>
                </a:solidFill>
                <a:latin typeface="FedEx Sans"/>
                <a:cs typeface="FedEx Sans"/>
              </a:rPr>
              <a:t> </a:t>
            </a:r>
            <a:r>
              <a:rPr sz="1200" spc="-10" dirty="0">
                <a:solidFill>
                  <a:srgbClr val="333333"/>
                </a:solidFill>
                <a:latin typeface="FedEx Sans"/>
                <a:cs typeface="FedEx Sans"/>
              </a:rPr>
              <a:t>invoice,</a:t>
            </a:r>
            <a:r>
              <a:rPr sz="1200" spc="-30" dirty="0">
                <a:solidFill>
                  <a:srgbClr val="333333"/>
                </a:solidFill>
                <a:latin typeface="FedEx Sans"/>
                <a:cs typeface="FedEx Sans"/>
              </a:rPr>
              <a:t> </a:t>
            </a:r>
            <a:r>
              <a:rPr sz="1200" dirty="0">
                <a:solidFill>
                  <a:srgbClr val="333333"/>
                </a:solidFill>
                <a:latin typeface="FedEx Sans"/>
                <a:cs typeface="FedEx Sans"/>
              </a:rPr>
              <a:t>our</a:t>
            </a:r>
            <a:r>
              <a:rPr sz="1200" spc="-30" dirty="0">
                <a:solidFill>
                  <a:srgbClr val="333333"/>
                </a:solidFill>
                <a:latin typeface="FedEx Sans"/>
                <a:cs typeface="FedEx Sans"/>
              </a:rPr>
              <a:t> </a:t>
            </a:r>
            <a:r>
              <a:rPr sz="1200" spc="-10" dirty="0">
                <a:solidFill>
                  <a:srgbClr val="333333"/>
                </a:solidFill>
                <a:latin typeface="FedEx Sans"/>
                <a:cs typeface="FedEx Sans"/>
              </a:rPr>
              <a:t>automation </a:t>
            </a:r>
            <a:r>
              <a:rPr sz="1200" dirty="0">
                <a:solidFill>
                  <a:srgbClr val="333333"/>
                </a:solidFill>
                <a:latin typeface="FedEx Sans"/>
                <a:cs typeface="FedEx Sans"/>
              </a:rPr>
              <a:t>tools</a:t>
            </a:r>
            <a:r>
              <a:rPr sz="1200" spc="-40" dirty="0">
                <a:solidFill>
                  <a:srgbClr val="333333"/>
                </a:solidFill>
                <a:latin typeface="FedEx Sans"/>
                <a:cs typeface="FedEx Sans"/>
              </a:rPr>
              <a:t> </a:t>
            </a:r>
            <a:r>
              <a:rPr sz="1200" dirty="0">
                <a:solidFill>
                  <a:srgbClr val="333333"/>
                </a:solidFill>
                <a:latin typeface="FedEx Sans"/>
                <a:cs typeface="FedEx Sans"/>
              </a:rPr>
              <a:t>FedEx</a:t>
            </a:r>
            <a:r>
              <a:rPr sz="1200" spc="-40" dirty="0">
                <a:solidFill>
                  <a:srgbClr val="333333"/>
                </a:solidFill>
                <a:latin typeface="FedEx Sans"/>
                <a:cs typeface="FedEx Sans"/>
              </a:rPr>
              <a:t> </a:t>
            </a:r>
            <a:r>
              <a:rPr sz="1200" dirty="0">
                <a:solidFill>
                  <a:srgbClr val="333333"/>
                </a:solidFill>
                <a:latin typeface="FedEx Sans"/>
                <a:cs typeface="FedEx Sans"/>
              </a:rPr>
              <a:t>Ship</a:t>
            </a:r>
            <a:r>
              <a:rPr sz="1200" spc="-35" dirty="0">
                <a:solidFill>
                  <a:srgbClr val="333333"/>
                </a:solidFill>
                <a:latin typeface="FedEx Sans"/>
                <a:cs typeface="FedEx Sans"/>
              </a:rPr>
              <a:t> </a:t>
            </a:r>
            <a:r>
              <a:rPr sz="1200" dirty="0">
                <a:solidFill>
                  <a:srgbClr val="333333"/>
                </a:solidFill>
                <a:latin typeface="FedEx Sans"/>
                <a:cs typeface="FedEx Sans"/>
              </a:rPr>
              <a:t>Manager</a:t>
            </a:r>
            <a:r>
              <a:rPr sz="1050" baseline="31746" dirty="0">
                <a:solidFill>
                  <a:srgbClr val="333333"/>
                </a:solidFill>
                <a:latin typeface="FedEx Sans"/>
                <a:cs typeface="FedEx Sans"/>
              </a:rPr>
              <a:t>™</a:t>
            </a:r>
            <a:r>
              <a:rPr sz="1050" spc="112" baseline="31746" dirty="0">
                <a:solidFill>
                  <a:srgbClr val="333333"/>
                </a:solidFill>
                <a:latin typeface="FedEx Sans"/>
                <a:cs typeface="FedEx Sans"/>
              </a:rPr>
              <a:t> </a:t>
            </a:r>
            <a:r>
              <a:rPr sz="1200" dirty="0">
                <a:solidFill>
                  <a:srgbClr val="333333"/>
                </a:solidFill>
                <a:latin typeface="FedEx Sans"/>
                <a:cs typeface="FedEx Sans"/>
              </a:rPr>
              <a:t>and</a:t>
            </a:r>
            <a:r>
              <a:rPr sz="1200" spc="-40" dirty="0">
                <a:solidFill>
                  <a:srgbClr val="333333"/>
                </a:solidFill>
                <a:latin typeface="FedEx Sans"/>
                <a:cs typeface="FedEx Sans"/>
              </a:rPr>
              <a:t> </a:t>
            </a:r>
            <a:r>
              <a:rPr sz="1200" dirty="0">
                <a:solidFill>
                  <a:srgbClr val="333333"/>
                </a:solidFill>
                <a:latin typeface="FedEx Sans"/>
                <a:cs typeface="FedEx Sans"/>
              </a:rPr>
              <a:t>FedEx</a:t>
            </a:r>
            <a:r>
              <a:rPr sz="1200" spc="-40" dirty="0">
                <a:solidFill>
                  <a:srgbClr val="333333"/>
                </a:solidFill>
                <a:latin typeface="FedEx Sans"/>
                <a:cs typeface="FedEx Sans"/>
              </a:rPr>
              <a:t> </a:t>
            </a:r>
            <a:r>
              <a:rPr sz="1200" spc="-20" dirty="0">
                <a:solidFill>
                  <a:srgbClr val="333333"/>
                </a:solidFill>
                <a:latin typeface="FedEx Sans"/>
                <a:cs typeface="FedEx Sans"/>
              </a:rPr>
              <a:t>API, </a:t>
            </a:r>
            <a:r>
              <a:rPr sz="1200" spc="-10" dirty="0">
                <a:solidFill>
                  <a:srgbClr val="333333"/>
                </a:solidFill>
                <a:latin typeface="FedEx Sans"/>
                <a:cs typeface="FedEx Sans"/>
              </a:rPr>
              <a:t>otherwise</a:t>
            </a:r>
            <a:r>
              <a:rPr sz="1200" spc="-5" dirty="0">
                <a:solidFill>
                  <a:srgbClr val="333333"/>
                </a:solidFill>
                <a:latin typeface="FedEx Sans"/>
                <a:cs typeface="FedEx Sans"/>
              </a:rPr>
              <a:t> </a:t>
            </a:r>
            <a:r>
              <a:rPr sz="1200" dirty="0">
                <a:solidFill>
                  <a:srgbClr val="333333"/>
                </a:solidFill>
                <a:latin typeface="FedEx Sans"/>
                <a:cs typeface="FedEx Sans"/>
              </a:rPr>
              <a:t>there</a:t>
            </a:r>
            <a:r>
              <a:rPr sz="1200" spc="-5" dirty="0">
                <a:solidFill>
                  <a:srgbClr val="333333"/>
                </a:solidFill>
                <a:latin typeface="FedEx Sans"/>
                <a:cs typeface="FedEx Sans"/>
              </a:rPr>
              <a:t> </a:t>
            </a:r>
            <a:r>
              <a:rPr sz="1200" dirty="0">
                <a:solidFill>
                  <a:srgbClr val="333333"/>
                </a:solidFill>
                <a:latin typeface="FedEx Sans"/>
                <a:cs typeface="FedEx Sans"/>
              </a:rPr>
              <a:t>will</a:t>
            </a:r>
            <a:r>
              <a:rPr sz="1200" spc="-5" dirty="0">
                <a:solidFill>
                  <a:srgbClr val="333333"/>
                </a:solidFill>
                <a:latin typeface="FedEx Sans"/>
                <a:cs typeface="FedEx Sans"/>
              </a:rPr>
              <a:t> </a:t>
            </a:r>
            <a:r>
              <a:rPr sz="1200" dirty="0">
                <a:solidFill>
                  <a:srgbClr val="333333"/>
                </a:solidFill>
                <a:latin typeface="FedEx Sans"/>
                <a:cs typeface="FedEx Sans"/>
              </a:rPr>
              <a:t>be </a:t>
            </a:r>
            <a:r>
              <a:rPr sz="1200" spc="-10" dirty="0">
                <a:solidFill>
                  <a:srgbClr val="333333"/>
                </a:solidFill>
                <a:latin typeface="FedEx Sans"/>
                <a:cs typeface="FedEx Sans"/>
              </a:rPr>
              <a:t>clearance</a:t>
            </a:r>
            <a:r>
              <a:rPr sz="1200" spc="-5" dirty="0">
                <a:solidFill>
                  <a:srgbClr val="333333"/>
                </a:solidFill>
                <a:latin typeface="FedEx Sans"/>
                <a:cs typeface="FedEx Sans"/>
              </a:rPr>
              <a:t> </a:t>
            </a:r>
            <a:r>
              <a:rPr sz="1200" spc="-10" dirty="0">
                <a:solidFill>
                  <a:srgbClr val="333333"/>
                </a:solidFill>
                <a:latin typeface="FedEx Sans"/>
                <a:cs typeface="FedEx Sans"/>
              </a:rPr>
              <a:t>delays</a:t>
            </a:r>
            <a:endParaRPr sz="1200" dirty="0">
              <a:latin typeface="FedEx Sans"/>
              <a:cs typeface="FedEx Sans"/>
            </a:endParaRPr>
          </a:p>
          <a:p>
            <a:pPr marL="123825" marR="30480" indent="-86360">
              <a:lnSpc>
                <a:spcPct val="111100"/>
              </a:lnSpc>
              <a:spcBef>
                <a:spcPts val="509"/>
              </a:spcBef>
              <a:buClr>
                <a:srgbClr val="4D148C"/>
              </a:buClr>
              <a:buChar char="•"/>
              <a:tabLst>
                <a:tab pos="123825" algn="l"/>
              </a:tabLst>
            </a:pPr>
            <a:r>
              <a:rPr sz="1200" spc="-10" dirty="0">
                <a:solidFill>
                  <a:srgbClr val="333333"/>
                </a:solidFill>
                <a:latin typeface="FedEx Sans"/>
                <a:cs typeface="FedEx Sans"/>
              </a:rPr>
              <a:t>Monitor</a:t>
            </a:r>
            <a:r>
              <a:rPr sz="1200" spc="-20" dirty="0">
                <a:solidFill>
                  <a:srgbClr val="333333"/>
                </a:solidFill>
                <a:latin typeface="FedEx Sans"/>
                <a:cs typeface="FedEx Sans"/>
              </a:rPr>
              <a:t> </a:t>
            </a:r>
            <a:r>
              <a:rPr sz="1200" dirty="0">
                <a:solidFill>
                  <a:srgbClr val="333333"/>
                </a:solidFill>
                <a:latin typeface="FedEx Sans"/>
                <a:cs typeface="FedEx Sans"/>
              </a:rPr>
              <a:t>FedEx</a:t>
            </a:r>
            <a:r>
              <a:rPr sz="1200" spc="-20" dirty="0">
                <a:solidFill>
                  <a:srgbClr val="333333"/>
                </a:solidFill>
                <a:latin typeface="FedEx Sans"/>
                <a:cs typeface="FedEx Sans"/>
              </a:rPr>
              <a:t> </a:t>
            </a:r>
            <a:r>
              <a:rPr sz="1200" dirty="0">
                <a:solidFill>
                  <a:srgbClr val="333333"/>
                </a:solidFill>
                <a:latin typeface="FedEx Sans"/>
                <a:cs typeface="FedEx Sans"/>
              </a:rPr>
              <a:t>updates</a:t>
            </a:r>
            <a:r>
              <a:rPr sz="1200" spc="-20" dirty="0">
                <a:solidFill>
                  <a:srgbClr val="333333"/>
                </a:solidFill>
                <a:latin typeface="FedEx Sans"/>
                <a:cs typeface="FedEx Sans"/>
              </a:rPr>
              <a:t> </a:t>
            </a:r>
            <a:r>
              <a:rPr sz="1200" dirty="0">
                <a:solidFill>
                  <a:srgbClr val="333333"/>
                </a:solidFill>
                <a:latin typeface="FedEx Sans"/>
                <a:cs typeface="FedEx Sans"/>
              </a:rPr>
              <a:t>on</a:t>
            </a:r>
            <a:r>
              <a:rPr sz="1200" spc="-20" dirty="0">
                <a:solidFill>
                  <a:srgbClr val="333333"/>
                </a:solidFill>
                <a:latin typeface="FedEx Sans"/>
                <a:cs typeface="FedEx Sans"/>
              </a:rPr>
              <a:t> </a:t>
            </a:r>
            <a:r>
              <a:rPr sz="1200" dirty="0">
                <a:solidFill>
                  <a:srgbClr val="333333"/>
                </a:solidFill>
                <a:latin typeface="FedEx Sans"/>
                <a:cs typeface="FedEx Sans"/>
              </a:rPr>
              <a:t>the</a:t>
            </a:r>
            <a:r>
              <a:rPr sz="1200" spc="-20" dirty="0">
                <a:solidFill>
                  <a:srgbClr val="333333"/>
                </a:solidFill>
                <a:latin typeface="FedEx Sans"/>
                <a:cs typeface="FedEx Sans"/>
              </a:rPr>
              <a:t> </a:t>
            </a:r>
            <a:r>
              <a:rPr sz="1200" dirty="0">
                <a:solidFill>
                  <a:srgbClr val="333333"/>
                </a:solidFill>
                <a:latin typeface="FedEx Sans"/>
                <a:cs typeface="FedEx Sans"/>
              </a:rPr>
              <a:t>new</a:t>
            </a:r>
            <a:r>
              <a:rPr sz="1200" spc="-20" dirty="0">
                <a:solidFill>
                  <a:srgbClr val="333333"/>
                </a:solidFill>
                <a:latin typeface="FedEx Sans"/>
                <a:cs typeface="FedEx Sans"/>
              </a:rPr>
              <a:t> EU-wide </a:t>
            </a:r>
            <a:r>
              <a:rPr sz="1200" dirty="0">
                <a:solidFill>
                  <a:srgbClr val="333333"/>
                </a:solidFill>
                <a:latin typeface="FedEx Sans"/>
                <a:cs typeface="FedEx Sans"/>
              </a:rPr>
              <a:t>handling</a:t>
            </a:r>
            <a:r>
              <a:rPr sz="1200" spc="-20" dirty="0">
                <a:solidFill>
                  <a:srgbClr val="333333"/>
                </a:solidFill>
                <a:latin typeface="FedEx Sans"/>
                <a:cs typeface="FedEx Sans"/>
              </a:rPr>
              <a:t> </a:t>
            </a:r>
            <a:r>
              <a:rPr sz="1200" dirty="0">
                <a:solidFill>
                  <a:srgbClr val="333333"/>
                </a:solidFill>
                <a:latin typeface="FedEx Sans"/>
                <a:cs typeface="FedEx Sans"/>
              </a:rPr>
              <a:t>fee</a:t>
            </a:r>
            <a:r>
              <a:rPr sz="1200" spc="-15" dirty="0">
                <a:solidFill>
                  <a:srgbClr val="333333"/>
                </a:solidFill>
                <a:latin typeface="FedEx Sans"/>
                <a:cs typeface="FedEx Sans"/>
              </a:rPr>
              <a:t> </a:t>
            </a:r>
            <a:r>
              <a:rPr sz="1200" dirty="0">
                <a:solidFill>
                  <a:srgbClr val="333333"/>
                </a:solidFill>
                <a:latin typeface="FedEx Sans"/>
                <a:cs typeface="FedEx Sans"/>
              </a:rPr>
              <a:t>and</a:t>
            </a:r>
            <a:r>
              <a:rPr sz="1200" spc="-15" dirty="0">
                <a:solidFill>
                  <a:srgbClr val="333333"/>
                </a:solidFill>
                <a:latin typeface="FedEx Sans"/>
                <a:cs typeface="FedEx Sans"/>
              </a:rPr>
              <a:t> </a:t>
            </a:r>
            <a:r>
              <a:rPr sz="1200" dirty="0">
                <a:solidFill>
                  <a:srgbClr val="333333"/>
                </a:solidFill>
                <a:latin typeface="FedEx Sans"/>
                <a:cs typeface="FedEx Sans"/>
              </a:rPr>
              <a:t>national</a:t>
            </a:r>
            <a:r>
              <a:rPr sz="1200" spc="-15" dirty="0">
                <a:solidFill>
                  <a:srgbClr val="333333"/>
                </a:solidFill>
                <a:latin typeface="FedEx Sans"/>
                <a:cs typeface="FedEx Sans"/>
              </a:rPr>
              <a:t> </a:t>
            </a:r>
            <a:r>
              <a:rPr sz="1200" dirty="0">
                <a:solidFill>
                  <a:srgbClr val="333333"/>
                </a:solidFill>
                <a:latin typeface="FedEx Sans"/>
                <a:cs typeface="FedEx Sans"/>
              </a:rPr>
              <a:t>handling</a:t>
            </a:r>
            <a:r>
              <a:rPr sz="1200" spc="-15" dirty="0">
                <a:solidFill>
                  <a:srgbClr val="333333"/>
                </a:solidFill>
                <a:latin typeface="FedEx Sans"/>
                <a:cs typeface="FedEx Sans"/>
              </a:rPr>
              <a:t> </a:t>
            </a:r>
            <a:r>
              <a:rPr sz="1200" spc="-20" dirty="0">
                <a:solidFill>
                  <a:srgbClr val="333333"/>
                </a:solidFill>
                <a:latin typeface="FedEx Sans"/>
                <a:cs typeface="FedEx Sans"/>
              </a:rPr>
              <a:t>fees</a:t>
            </a:r>
            <a:endParaRPr sz="1200" dirty="0">
              <a:latin typeface="FedEx Sans"/>
              <a:cs typeface="FedEx Sans"/>
            </a:endParaRPr>
          </a:p>
        </p:txBody>
      </p:sp>
      <p:sp>
        <p:nvSpPr>
          <p:cNvPr id="17" name="object 17" descr="$PPTXTitle"/>
          <p:cNvSpPr txBox="1">
            <a:spLocks noGrp="1"/>
          </p:cNvSpPr>
          <p:nvPr>
            <p:ph type="title"/>
          </p:nvPr>
        </p:nvSpPr>
        <p:spPr>
          <a:xfrm>
            <a:off x="1612900" y="529173"/>
            <a:ext cx="9223058" cy="520655"/>
          </a:xfrm>
          <a:prstGeom prst="rect">
            <a:avLst/>
          </a:prstGeom>
        </p:spPr>
        <p:txBody>
          <a:bodyPr vert="horz" wrap="square" lIns="0" tIns="12700" rIns="0" bIns="0" rtlCol="0">
            <a:spAutoFit/>
          </a:bodyPr>
          <a:lstStyle/>
          <a:p>
            <a:pPr marL="12700">
              <a:lnSpc>
                <a:spcPct val="100000"/>
              </a:lnSpc>
              <a:spcBef>
                <a:spcPts val="100"/>
              </a:spcBef>
            </a:pPr>
            <a:r>
              <a:rPr sz="3300" spc="-25">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How</a:t>
            </a:r>
            <a:r>
              <a:rPr sz="3300" spc="-175">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 </a:t>
            </a:r>
            <a:r>
              <a:rPr sz="330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can</a:t>
            </a:r>
            <a:r>
              <a:rPr sz="3300" spc="-195">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 </a:t>
            </a:r>
            <a:r>
              <a:rPr sz="330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you</a:t>
            </a:r>
            <a:r>
              <a:rPr sz="3300" spc="-19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 </a:t>
            </a:r>
            <a:r>
              <a:rPr sz="3300" spc="-3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prepare?</a:t>
            </a:r>
          </a:p>
        </p:txBody>
      </p:sp>
      <p:sp>
        <p:nvSpPr>
          <p:cNvPr id="18" name="object 18"/>
          <p:cNvSpPr txBox="1"/>
          <p:nvPr/>
        </p:nvSpPr>
        <p:spPr>
          <a:xfrm>
            <a:off x="707299" y="1364041"/>
            <a:ext cx="5407660" cy="523240"/>
          </a:xfrm>
          <a:prstGeom prst="rect">
            <a:avLst/>
          </a:prstGeom>
        </p:spPr>
        <p:txBody>
          <a:bodyPr vert="horz" wrap="square" lIns="0" tIns="2540" rIns="0" bIns="0" rtlCol="0">
            <a:spAutoFit/>
          </a:bodyPr>
          <a:lstStyle/>
          <a:p>
            <a:pPr marL="12700" marR="5080">
              <a:lnSpc>
                <a:spcPct val="104200"/>
              </a:lnSpc>
              <a:spcBef>
                <a:spcPts val="20"/>
              </a:spcBef>
            </a:pPr>
            <a:r>
              <a:rPr sz="1600" b="1">
                <a:solidFill>
                  <a:srgbClr val="333333"/>
                </a:solidFill>
                <a:latin typeface="FedEx Sans"/>
                <a:cs typeface="FedEx Sans"/>
              </a:rPr>
              <a:t>Close</a:t>
            </a:r>
            <a:r>
              <a:rPr sz="1600" b="1" spc="-25">
                <a:solidFill>
                  <a:srgbClr val="333333"/>
                </a:solidFill>
                <a:latin typeface="FedEx Sans"/>
                <a:cs typeface="FedEx Sans"/>
              </a:rPr>
              <a:t> </a:t>
            </a:r>
            <a:r>
              <a:rPr sz="1600" b="1" spc="-10">
                <a:solidFill>
                  <a:srgbClr val="333333"/>
                </a:solidFill>
                <a:latin typeface="FedEx Sans"/>
                <a:cs typeface="FedEx Sans"/>
              </a:rPr>
              <a:t>communication</a:t>
            </a:r>
            <a:r>
              <a:rPr sz="1600" b="1" spc="-20">
                <a:solidFill>
                  <a:srgbClr val="333333"/>
                </a:solidFill>
                <a:latin typeface="FedEx Sans"/>
                <a:cs typeface="FedEx Sans"/>
              </a:rPr>
              <a:t> </a:t>
            </a:r>
            <a:r>
              <a:rPr sz="1600" b="1" spc="-10">
                <a:solidFill>
                  <a:srgbClr val="333333"/>
                </a:solidFill>
                <a:latin typeface="FedEx Sans"/>
                <a:cs typeface="FedEx Sans"/>
              </a:rPr>
              <a:t>between</a:t>
            </a:r>
            <a:r>
              <a:rPr sz="1600" b="1" spc="-25">
                <a:solidFill>
                  <a:srgbClr val="333333"/>
                </a:solidFill>
                <a:latin typeface="FedEx Sans"/>
                <a:cs typeface="FedEx Sans"/>
              </a:rPr>
              <a:t> </a:t>
            </a:r>
            <a:r>
              <a:rPr sz="1600" b="1">
                <a:solidFill>
                  <a:srgbClr val="333333"/>
                </a:solidFill>
                <a:latin typeface="FedEx Sans"/>
                <a:cs typeface="FedEx Sans"/>
              </a:rPr>
              <a:t>shippers</a:t>
            </a:r>
            <a:r>
              <a:rPr sz="1600" b="1" spc="-20">
                <a:solidFill>
                  <a:srgbClr val="333333"/>
                </a:solidFill>
                <a:latin typeface="FedEx Sans"/>
                <a:cs typeface="FedEx Sans"/>
              </a:rPr>
              <a:t> </a:t>
            </a:r>
            <a:r>
              <a:rPr sz="1600" b="1">
                <a:solidFill>
                  <a:srgbClr val="333333"/>
                </a:solidFill>
                <a:latin typeface="FedEx Sans"/>
                <a:cs typeface="FedEx Sans"/>
              </a:rPr>
              <a:t>and</a:t>
            </a:r>
            <a:r>
              <a:rPr sz="1600" b="1" spc="-25">
                <a:solidFill>
                  <a:srgbClr val="333333"/>
                </a:solidFill>
                <a:latin typeface="FedEx Sans"/>
                <a:cs typeface="FedEx Sans"/>
              </a:rPr>
              <a:t> </a:t>
            </a:r>
            <a:r>
              <a:rPr sz="1600" b="1" spc="-10">
                <a:solidFill>
                  <a:srgbClr val="333333"/>
                </a:solidFill>
                <a:latin typeface="FedEx Sans"/>
                <a:cs typeface="FedEx Sans"/>
              </a:rPr>
              <a:t>recipients </a:t>
            </a:r>
            <a:r>
              <a:rPr sz="1600" b="1">
                <a:solidFill>
                  <a:srgbClr val="333333"/>
                </a:solidFill>
                <a:latin typeface="FedEx Sans"/>
                <a:cs typeface="FedEx Sans"/>
              </a:rPr>
              <a:t>will</a:t>
            </a:r>
            <a:r>
              <a:rPr sz="1600" b="1" spc="-35">
                <a:solidFill>
                  <a:srgbClr val="333333"/>
                </a:solidFill>
                <a:latin typeface="FedEx Sans"/>
                <a:cs typeface="FedEx Sans"/>
              </a:rPr>
              <a:t> </a:t>
            </a:r>
            <a:r>
              <a:rPr sz="1600" b="1">
                <a:solidFill>
                  <a:srgbClr val="333333"/>
                </a:solidFill>
                <a:latin typeface="FedEx Sans"/>
                <a:cs typeface="FedEx Sans"/>
              </a:rPr>
              <a:t>help</a:t>
            </a:r>
            <a:r>
              <a:rPr sz="1600" b="1" spc="-30">
                <a:solidFill>
                  <a:srgbClr val="333333"/>
                </a:solidFill>
                <a:latin typeface="FedEx Sans"/>
                <a:cs typeface="FedEx Sans"/>
              </a:rPr>
              <a:t> </a:t>
            </a:r>
            <a:r>
              <a:rPr sz="1600" b="1" spc="-10">
                <a:solidFill>
                  <a:srgbClr val="333333"/>
                </a:solidFill>
                <a:latin typeface="FedEx Sans"/>
                <a:cs typeface="FedEx Sans"/>
              </a:rPr>
              <a:t>reduce</a:t>
            </a:r>
            <a:r>
              <a:rPr sz="1600" b="1" spc="-30">
                <a:solidFill>
                  <a:srgbClr val="333333"/>
                </a:solidFill>
                <a:latin typeface="FedEx Sans"/>
                <a:cs typeface="FedEx Sans"/>
              </a:rPr>
              <a:t> </a:t>
            </a:r>
            <a:r>
              <a:rPr sz="1600" b="1">
                <a:solidFill>
                  <a:srgbClr val="333333"/>
                </a:solidFill>
                <a:latin typeface="FedEx Sans"/>
                <a:cs typeface="FedEx Sans"/>
              </a:rPr>
              <a:t>friction</a:t>
            </a:r>
            <a:r>
              <a:rPr sz="1600" b="1" spc="-30">
                <a:solidFill>
                  <a:srgbClr val="333333"/>
                </a:solidFill>
                <a:latin typeface="FedEx Sans"/>
                <a:cs typeface="FedEx Sans"/>
              </a:rPr>
              <a:t> </a:t>
            </a:r>
            <a:r>
              <a:rPr sz="1600" b="1">
                <a:solidFill>
                  <a:srgbClr val="333333"/>
                </a:solidFill>
                <a:latin typeface="FedEx Sans"/>
                <a:cs typeface="FedEx Sans"/>
              </a:rPr>
              <a:t>and</a:t>
            </a:r>
            <a:r>
              <a:rPr sz="1600" b="1" spc="-30">
                <a:solidFill>
                  <a:srgbClr val="333333"/>
                </a:solidFill>
                <a:latin typeface="FedEx Sans"/>
                <a:cs typeface="FedEx Sans"/>
              </a:rPr>
              <a:t> </a:t>
            </a:r>
            <a:r>
              <a:rPr sz="1600" b="1" spc="-10">
                <a:solidFill>
                  <a:srgbClr val="333333"/>
                </a:solidFill>
                <a:latin typeface="FedEx Sans"/>
                <a:cs typeface="FedEx Sans"/>
              </a:rPr>
              <a:t>improve</a:t>
            </a:r>
            <a:r>
              <a:rPr sz="1600" b="1" spc="-30">
                <a:solidFill>
                  <a:srgbClr val="333333"/>
                </a:solidFill>
                <a:latin typeface="FedEx Sans"/>
                <a:cs typeface="FedEx Sans"/>
              </a:rPr>
              <a:t> </a:t>
            </a:r>
            <a:r>
              <a:rPr sz="1600" b="1" spc="-10">
                <a:solidFill>
                  <a:srgbClr val="333333"/>
                </a:solidFill>
                <a:latin typeface="FedEx Sans"/>
                <a:cs typeface="FedEx Sans"/>
              </a:rPr>
              <a:t>transparency.</a:t>
            </a:r>
            <a:endParaRPr sz="1600">
              <a:latin typeface="FedEx Sans"/>
              <a:cs typeface="FedEx Sans"/>
            </a:endParaRPr>
          </a:p>
        </p:txBody>
      </p:sp>
    </p:spTree>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4" name="object 12">
            <a:extLst>
              <a:ext uri="{FF2B5EF4-FFF2-40B4-BE49-F238E27FC236}">
                <a16:creationId xmlns:a16="http://schemas.microsoft.com/office/drawing/2014/main" id="{BCFCEDA1-9EC2-A054-2019-CBF2387E618F}"/>
              </a:ext>
            </a:extLst>
          </p:cNvPr>
          <p:cNvGrpSpPr/>
          <p:nvPr/>
        </p:nvGrpSpPr>
        <p:grpSpPr>
          <a:xfrm>
            <a:off x="774700" y="3591082"/>
            <a:ext cx="9144000" cy="884973"/>
            <a:chOff x="1376997" y="2662631"/>
            <a:chExt cx="9144000" cy="884973"/>
          </a:xfrm>
        </p:grpSpPr>
        <p:sp>
          <p:nvSpPr>
            <p:cNvPr id="45" name="object 13">
              <a:extLst>
                <a:ext uri="{FF2B5EF4-FFF2-40B4-BE49-F238E27FC236}">
                  <a16:creationId xmlns:a16="http://schemas.microsoft.com/office/drawing/2014/main" id="{8FC4D57D-6ABF-8EAF-6365-8CDCB24777A7}"/>
                </a:ext>
              </a:extLst>
            </p:cNvPr>
            <p:cNvSpPr/>
            <p:nvPr/>
          </p:nvSpPr>
          <p:spPr>
            <a:xfrm>
              <a:off x="1376997" y="2662631"/>
              <a:ext cx="9144000" cy="884973"/>
            </a:xfrm>
            <a:custGeom>
              <a:avLst/>
              <a:gdLst/>
              <a:ahLst/>
              <a:cxnLst/>
              <a:rect l="l" t="t" r="r" b="b"/>
              <a:pathLst>
                <a:path w="7938134" h="774064">
                  <a:moveTo>
                    <a:pt x="7937995" y="0"/>
                  </a:moveTo>
                  <a:lnTo>
                    <a:pt x="0" y="0"/>
                  </a:lnTo>
                  <a:lnTo>
                    <a:pt x="0" y="774001"/>
                  </a:lnTo>
                  <a:lnTo>
                    <a:pt x="7937995" y="774001"/>
                  </a:lnTo>
                  <a:lnTo>
                    <a:pt x="7937995" y="0"/>
                  </a:lnTo>
                  <a:close/>
                </a:path>
              </a:pathLst>
            </a:custGeom>
            <a:solidFill>
              <a:srgbClr val="F2F2F2"/>
            </a:solidFill>
          </p:spPr>
          <p:txBody>
            <a:bodyPr wrap="square" lIns="0" tIns="0" rIns="0" bIns="0" rtlCol="0"/>
            <a:lstStyle/>
            <a:p>
              <a:endParaRPr/>
            </a:p>
          </p:txBody>
        </p:sp>
        <p:pic>
          <p:nvPicPr>
            <p:cNvPr id="46" name="object 14">
              <a:extLst>
                <a:ext uri="{FF2B5EF4-FFF2-40B4-BE49-F238E27FC236}">
                  <a16:creationId xmlns:a16="http://schemas.microsoft.com/office/drawing/2014/main" id="{21BBDEF8-C05B-062D-0C0F-5064E5906890}"/>
                </a:ext>
              </a:extLst>
            </p:cNvPr>
            <p:cNvPicPr/>
            <p:nvPr/>
          </p:nvPicPr>
          <p:blipFill>
            <a:blip r:embed="rId3" cstate="print"/>
            <a:stretch>
              <a:fillRect/>
            </a:stretch>
          </p:blipFill>
          <p:spPr>
            <a:xfrm>
              <a:off x="1734536" y="2978061"/>
              <a:ext cx="208800" cy="140004"/>
            </a:xfrm>
            <a:prstGeom prst="rect">
              <a:avLst/>
            </a:prstGeom>
          </p:spPr>
        </p:pic>
        <p:sp>
          <p:nvSpPr>
            <p:cNvPr id="47" name="object 15">
              <a:extLst>
                <a:ext uri="{FF2B5EF4-FFF2-40B4-BE49-F238E27FC236}">
                  <a16:creationId xmlns:a16="http://schemas.microsoft.com/office/drawing/2014/main" id="{5829154C-EE67-D58C-D3A6-70C47345C4EA}"/>
                </a:ext>
              </a:extLst>
            </p:cNvPr>
            <p:cNvSpPr/>
            <p:nvPr/>
          </p:nvSpPr>
          <p:spPr>
            <a:xfrm>
              <a:off x="1639691" y="2848815"/>
              <a:ext cx="401955" cy="401955"/>
            </a:xfrm>
            <a:custGeom>
              <a:avLst/>
              <a:gdLst/>
              <a:ahLst/>
              <a:cxnLst/>
              <a:rect l="l" t="t" r="r" b="b"/>
              <a:pathLst>
                <a:path w="401955" h="401955">
                  <a:moveTo>
                    <a:pt x="200812" y="0"/>
                  </a:moveTo>
                  <a:lnTo>
                    <a:pt x="155058" y="5259"/>
                  </a:lnTo>
                  <a:lnTo>
                    <a:pt x="112904" y="20242"/>
                  </a:lnTo>
                  <a:lnTo>
                    <a:pt x="75602" y="43756"/>
                  </a:lnTo>
                  <a:lnTo>
                    <a:pt x="44407" y="74606"/>
                  </a:lnTo>
                  <a:lnTo>
                    <a:pt x="20572" y="111601"/>
                  </a:lnTo>
                  <a:lnTo>
                    <a:pt x="5352" y="153547"/>
                  </a:lnTo>
                  <a:lnTo>
                    <a:pt x="0" y="199250"/>
                  </a:lnTo>
                  <a:lnTo>
                    <a:pt x="5435" y="245110"/>
                  </a:lnTo>
                  <a:lnTo>
                    <a:pt x="20870" y="287496"/>
                  </a:lnTo>
                  <a:lnTo>
                    <a:pt x="45001" y="325101"/>
                  </a:lnTo>
                  <a:lnTo>
                    <a:pt x="76522" y="356622"/>
                  </a:lnTo>
                  <a:lnTo>
                    <a:pt x="114128" y="380753"/>
                  </a:lnTo>
                  <a:lnTo>
                    <a:pt x="156514" y="396189"/>
                  </a:lnTo>
                  <a:lnTo>
                    <a:pt x="202374" y="401624"/>
                  </a:lnTo>
                  <a:lnTo>
                    <a:pt x="248047" y="396189"/>
                  </a:lnTo>
                  <a:lnTo>
                    <a:pt x="262532" y="390867"/>
                  </a:lnTo>
                  <a:lnTo>
                    <a:pt x="202374" y="390867"/>
                  </a:lnTo>
                  <a:lnTo>
                    <a:pt x="158981" y="385716"/>
                  </a:lnTo>
                  <a:lnTo>
                    <a:pt x="118860" y="371089"/>
                  </a:lnTo>
                  <a:lnTo>
                    <a:pt x="83251" y="348228"/>
                  </a:lnTo>
                  <a:lnTo>
                    <a:pt x="53396" y="318372"/>
                  </a:lnTo>
                  <a:lnTo>
                    <a:pt x="30534" y="282764"/>
                  </a:lnTo>
                  <a:lnTo>
                    <a:pt x="15908" y="242643"/>
                  </a:lnTo>
                  <a:lnTo>
                    <a:pt x="10756" y="199250"/>
                  </a:lnTo>
                  <a:lnTo>
                    <a:pt x="17602" y="149158"/>
                  </a:lnTo>
                  <a:lnTo>
                    <a:pt x="36885" y="104136"/>
                  </a:lnTo>
                  <a:lnTo>
                    <a:pt x="66727" y="65984"/>
                  </a:lnTo>
                  <a:lnTo>
                    <a:pt x="105248" y="36503"/>
                  </a:lnTo>
                  <a:lnTo>
                    <a:pt x="150570" y="17493"/>
                  </a:lnTo>
                  <a:lnTo>
                    <a:pt x="200812" y="10756"/>
                  </a:lnTo>
                  <a:lnTo>
                    <a:pt x="262032" y="10756"/>
                  </a:lnTo>
                  <a:lnTo>
                    <a:pt x="246566" y="5259"/>
                  </a:lnTo>
                  <a:lnTo>
                    <a:pt x="200812" y="0"/>
                  </a:lnTo>
                  <a:close/>
                </a:path>
                <a:path w="401955" h="401955">
                  <a:moveTo>
                    <a:pt x="262032" y="10756"/>
                  </a:moveTo>
                  <a:lnTo>
                    <a:pt x="200812" y="10756"/>
                  </a:lnTo>
                  <a:lnTo>
                    <a:pt x="251054" y="17493"/>
                  </a:lnTo>
                  <a:lnTo>
                    <a:pt x="296376" y="36503"/>
                  </a:lnTo>
                  <a:lnTo>
                    <a:pt x="334897" y="65984"/>
                  </a:lnTo>
                  <a:lnTo>
                    <a:pt x="364739" y="104136"/>
                  </a:lnTo>
                  <a:lnTo>
                    <a:pt x="384022" y="149158"/>
                  </a:lnTo>
                  <a:lnTo>
                    <a:pt x="390867" y="199250"/>
                  </a:lnTo>
                  <a:lnTo>
                    <a:pt x="384126" y="249630"/>
                  </a:lnTo>
                  <a:lnTo>
                    <a:pt x="365107" y="295247"/>
                  </a:lnTo>
                  <a:lnTo>
                    <a:pt x="335616" y="334140"/>
                  </a:lnTo>
                  <a:lnTo>
                    <a:pt x="297459" y="364348"/>
                  </a:lnTo>
                  <a:lnTo>
                    <a:pt x="252443" y="383911"/>
                  </a:lnTo>
                  <a:lnTo>
                    <a:pt x="202374" y="390867"/>
                  </a:lnTo>
                  <a:lnTo>
                    <a:pt x="262532" y="390867"/>
                  </a:lnTo>
                  <a:lnTo>
                    <a:pt x="326989" y="356622"/>
                  </a:lnTo>
                  <a:lnTo>
                    <a:pt x="357841" y="325101"/>
                  </a:lnTo>
                  <a:lnTo>
                    <a:pt x="381361" y="287496"/>
                  </a:lnTo>
                  <a:lnTo>
                    <a:pt x="396355" y="245110"/>
                  </a:lnTo>
                  <a:lnTo>
                    <a:pt x="401624" y="199250"/>
                  </a:lnTo>
                  <a:lnTo>
                    <a:pt x="396272" y="153547"/>
                  </a:lnTo>
                  <a:lnTo>
                    <a:pt x="381052" y="111601"/>
                  </a:lnTo>
                  <a:lnTo>
                    <a:pt x="357217" y="74606"/>
                  </a:lnTo>
                  <a:lnTo>
                    <a:pt x="326022" y="43756"/>
                  </a:lnTo>
                  <a:lnTo>
                    <a:pt x="288720" y="20242"/>
                  </a:lnTo>
                  <a:lnTo>
                    <a:pt x="262032" y="10756"/>
                  </a:lnTo>
                  <a:close/>
                </a:path>
              </a:pathLst>
            </a:custGeom>
            <a:solidFill>
              <a:srgbClr val="4D148C"/>
            </a:solidFill>
          </p:spPr>
          <p:txBody>
            <a:bodyPr wrap="square" lIns="0" tIns="0" rIns="0" bIns="0" rtlCol="0"/>
            <a:lstStyle/>
            <a:p>
              <a:endParaRPr/>
            </a:p>
          </p:txBody>
        </p:sp>
      </p:grpSp>
      <p:sp>
        <p:nvSpPr>
          <p:cNvPr id="2" name="object 2"/>
          <p:cNvSpPr/>
          <p:nvPr/>
        </p:nvSpPr>
        <p:spPr>
          <a:xfrm>
            <a:off x="1024736" y="689298"/>
            <a:ext cx="169545" cy="18415"/>
          </a:xfrm>
          <a:custGeom>
            <a:avLst/>
            <a:gdLst/>
            <a:ahLst/>
            <a:cxnLst/>
            <a:rect l="l" t="t" r="r" b="b"/>
            <a:pathLst>
              <a:path w="169544" h="18415">
                <a:moveTo>
                  <a:pt x="165252" y="0"/>
                </a:moveTo>
                <a:lnTo>
                  <a:pt x="4064" y="0"/>
                </a:lnTo>
                <a:lnTo>
                  <a:pt x="0" y="4064"/>
                </a:lnTo>
                <a:lnTo>
                  <a:pt x="0" y="9067"/>
                </a:lnTo>
                <a:lnTo>
                  <a:pt x="0" y="14071"/>
                </a:lnTo>
                <a:lnTo>
                  <a:pt x="4064" y="18135"/>
                </a:lnTo>
                <a:lnTo>
                  <a:pt x="165252" y="18135"/>
                </a:lnTo>
                <a:lnTo>
                  <a:pt x="169316" y="14071"/>
                </a:lnTo>
                <a:lnTo>
                  <a:pt x="169316" y="4064"/>
                </a:lnTo>
                <a:lnTo>
                  <a:pt x="165252" y="0"/>
                </a:lnTo>
                <a:close/>
              </a:path>
            </a:pathLst>
          </a:custGeom>
          <a:solidFill>
            <a:srgbClr val="4D148C"/>
          </a:solidFill>
        </p:spPr>
        <p:txBody>
          <a:bodyPr wrap="square" lIns="0" tIns="0" rIns="0" bIns="0" rtlCol="0"/>
          <a:lstStyle/>
          <a:p>
            <a:endParaRPr/>
          </a:p>
        </p:txBody>
      </p:sp>
      <p:sp>
        <p:nvSpPr>
          <p:cNvPr id="3" name="object 3"/>
          <p:cNvSpPr/>
          <p:nvPr/>
        </p:nvSpPr>
        <p:spPr>
          <a:xfrm>
            <a:off x="1024736" y="828377"/>
            <a:ext cx="169545" cy="18415"/>
          </a:xfrm>
          <a:custGeom>
            <a:avLst/>
            <a:gdLst/>
            <a:ahLst/>
            <a:cxnLst/>
            <a:rect l="l" t="t" r="r" b="b"/>
            <a:pathLst>
              <a:path w="169544" h="18415">
                <a:moveTo>
                  <a:pt x="165252" y="0"/>
                </a:moveTo>
                <a:lnTo>
                  <a:pt x="4064" y="0"/>
                </a:lnTo>
                <a:lnTo>
                  <a:pt x="0" y="4064"/>
                </a:lnTo>
                <a:lnTo>
                  <a:pt x="0" y="9067"/>
                </a:lnTo>
                <a:lnTo>
                  <a:pt x="0" y="14071"/>
                </a:lnTo>
                <a:lnTo>
                  <a:pt x="4064" y="18135"/>
                </a:lnTo>
                <a:lnTo>
                  <a:pt x="165252" y="18135"/>
                </a:lnTo>
                <a:lnTo>
                  <a:pt x="169316" y="14071"/>
                </a:lnTo>
                <a:lnTo>
                  <a:pt x="169316" y="4064"/>
                </a:lnTo>
                <a:lnTo>
                  <a:pt x="165252" y="0"/>
                </a:lnTo>
                <a:close/>
              </a:path>
            </a:pathLst>
          </a:custGeom>
          <a:solidFill>
            <a:srgbClr val="4D148C"/>
          </a:solidFill>
        </p:spPr>
        <p:txBody>
          <a:bodyPr wrap="square" lIns="0" tIns="0" rIns="0" bIns="0" rtlCol="0"/>
          <a:lstStyle/>
          <a:p>
            <a:endParaRPr/>
          </a:p>
        </p:txBody>
      </p:sp>
      <p:grpSp>
        <p:nvGrpSpPr>
          <p:cNvPr id="4" name="object 4"/>
          <p:cNvGrpSpPr/>
          <p:nvPr/>
        </p:nvGrpSpPr>
        <p:grpSpPr>
          <a:xfrm>
            <a:off x="819137" y="444394"/>
            <a:ext cx="563880" cy="677545"/>
            <a:chOff x="819137" y="444394"/>
            <a:chExt cx="563880" cy="677545"/>
          </a:xfrm>
        </p:grpSpPr>
        <p:sp>
          <p:nvSpPr>
            <p:cNvPr id="5" name="object 5"/>
            <p:cNvSpPr/>
            <p:nvPr/>
          </p:nvSpPr>
          <p:spPr>
            <a:xfrm>
              <a:off x="1024736" y="973501"/>
              <a:ext cx="121285" cy="18415"/>
            </a:xfrm>
            <a:custGeom>
              <a:avLst/>
              <a:gdLst/>
              <a:ahLst/>
              <a:cxnLst/>
              <a:rect l="l" t="t" r="r" b="b"/>
              <a:pathLst>
                <a:path w="121284" h="18415">
                  <a:moveTo>
                    <a:pt x="116878" y="0"/>
                  </a:moveTo>
                  <a:lnTo>
                    <a:pt x="4064" y="0"/>
                  </a:lnTo>
                  <a:lnTo>
                    <a:pt x="0" y="4064"/>
                  </a:lnTo>
                  <a:lnTo>
                    <a:pt x="0" y="9067"/>
                  </a:lnTo>
                  <a:lnTo>
                    <a:pt x="0" y="14071"/>
                  </a:lnTo>
                  <a:lnTo>
                    <a:pt x="4064" y="18135"/>
                  </a:lnTo>
                  <a:lnTo>
                    <a:pt x="116878" y="18135"/>
                  </a:lnTo>
                  <a:lnTo>
                    <a:pt x="120942" y="14071"/>
                  </a:lnTo>
                  <a:lnTo>
                    <a:pt x="120942" y="4064"/>
                  </a:lnTo>
                  <a:lnTo>
                    <a:pt x="116878" y="0"/>
                  </a:lnTo>
                  <a:close/>
                </a:path>
              </a:pathLst>
            </a:custGeom>
            <a:solidFill>
              <a:srgbClr val="4D148C"/>
            </a:solidFill>
          </p:spPr>
          <p:txBody>
            <a:bodyPr wrap="square" lIns="0" tIns="0" rIns="0" bIns="0" rtlCol="0"/>
            <a:lstStyle/>
            <a:p>
              <a:endParaRPr/>
            </a:p>
          </p:txBody>
        </p:sp>
        <p:pic>
          <p:nvPicPr>
            <p:cNvPr id="6" name="object 6"/>
            <p:cNvPicPr/>
            <p:nvPr/>
          </p:nvPicPr>
          <p:blipFill>
            <a:blip r:embed="rId4" cstate="print"/>
            <a:stretch>
              <a:fillRect/>
            </a:stretch>
          </p:blipFill>
          <p:spPr>
            <a:xfrm>
              <a:off x="879610" y="931174"/>
              <a:ext cx="108839" cy="108839"/>
            </a:xfrm>
            <a:prstGeom prst="rect">
              <a:avLst/>
            </a:prstGeom>
          </p:spPr>
        </p:pic>
        <p:pic>
          <p:nvPicPr>
            <p:cNvPr id="7" name="object 7"/>
            <p:cNvPicPr/>
            <p:nvPr/>
          </p:nvPicPr>
          <p:blipFill>
            <a:blip r:embed="rId5" cstate="print"/>
            <a:stretch>
              <a:fillRect/>
            </a:stretch>
          </p:blipFill>
          <p:spPr>
            <a:xfrm>
              <a:off x="879610" y="786044"/>
              <a:ext cx="108839" cy="108839"/>
            </a:xfrm>
            <a:prstGeom prst="rect">
              <a:avLst/>
            </a:prstGeom>
          </p:spPr>
        </p:pic>
        <p:pic>
          <p:nvPicPr>
            <p:cNvPr id="8" name="object 8"/>
            <p:cNvPicPr/>
            <p:nvPr/>
          </p:nvPicPr>
          <p:blipFill>
            <a:blip r:embed="rId6" cstate="print"/>
            <a:stretch>
              <a:fillRect/>
            </a:stretch>
          </p:blipFill>
          <p:spPr>
            <a:xfrm>
              <a:off x="879610" y="640923"/>
              <a:ext cx="108839" cy="108839"/>
            </a:xfrm>
            <a:prstGeom prst="rect">
              <a:avLst/>
            </a:prstGeom>
          </p:spPr>
        </p:pic>
        <p:sp>
          <p:nvSpPr>
            <p:cNvPr id="9" name="object 9"/>
            <p:cNvSpPr/>
            <p:nvPr/>
          </p:nvSpPr>
          <p:spPr>
            <a:xfrm>
              <a:off x="819137" y="444394"/>
              <a:ext cx="563880" cy="677545"/>
            </a:xfrm>
            <a:custGeom>
              <a:avLst/>
              <a:gdLst/>
              <a:ahLst/>
              <a:cxnLst/>
              <a:rect l="l" t="t" r="r" b="b"/>
              <a:pathLst>
                <a:path w="563880" h="677544">
                  <a:moveTo>
                    <a:pt x="346278" y="42189"/>
                  </a:moveTo>
                  <a:lnTo>
                    <a:pt x="120065" y="42189"/>
                  </a:lnTo>
                  <a:lnTo>
                    <a:pt x="116014" y="46253"/>
                  </a:lnTo>
                  <a:lnTo>
                    <a:pt x="116014" y="94907"/>
                  </a:lnTo>
                  <a:lnTo>
                    <a:pt x="35445" y="94907"/>
                  </a:lnTo>
                  <a:lnTo>
                    <a:pt x="21650" y="97693"/>
                  </a:lnTo>
                  <a:lnTo>
                    <a:pt x="10383" y="105289"/>
                  </a:lnTo>
                  <a:lnTo>
                    <a:pt x="2786" y="116552"/>
                  </a:lnTo>
                  <a:lnTo>
                    <a:pt x="0" y="130340"/>
                  </a:lnTo>
                  <a:lnTo>
                    <a:pt x="0" y="641807"/>
                  </a:lnTo>
                  <a:lnTo>
                    <a:pt x="2786" y="655607"/>
                  </a:lnTo>
                  <a:lnTo>
                    <a:pt x="10383" y="666873"/>
                  </a:lnTo>
                  <a:lnTo>
                    <a:pt x="21650" y="674468"/>
                  </a:lnTo>
                  <a:lnTo>
                    <a:pt x="35445" y="677252"/>
                  </a:lnTo>
                  <a:lnTo>
                    <a:pt x="430911" y="677252"/>
                  </a:lnTo>
                  <a:lnTo>
                    <a:pt x="444703" y="674468"/>
                  </a:lnTo>
                  <a:lnTo>
                    <a:pt x="455966" y="666873"/>
                  </a:lnTo>
                  <a:lnTo>
                    <a:pt x="461202" y="659104"/>
                  </a:lnTo>
                  <a:lnTo>
                    <a:pt x="25882" y="659104"/>
                  </a:lnTo>
                  <a:lnTo>
                    <a:pt x="18148" y="651370"/>
                  </a:lnTo>
                  <a:lnTo>
                    <a:pt x="18148" y="120789"/>
                  </a:lnTo>
                  <a:lnTo>
                    <a:pt x="25882" y="113055"/>
                  </a:lnTo>
                  <a:lnTo>
                    <a:pt x="134150" y="113055"/>
                  </a:lnTo>
                  <a:lnTo>
                    <a:pt x="134150" y="60325"/>
                  </a:lnTo>
                  <a:lnTo>
                    <a:pt x="350342" y="60325"/>
                  </a:lnTo>
                  <a:lnTo>
                    <a:pt x="350342" y="46253"/>
                  </a:lnTo>
                  <a:lnTo>
                    <a:pt x="346278" y="42189"/>
                  </a:lnTo>
                  <a:close/>
                </a:path>
                <a:path w="563880" h="677544">
                  <a:moveTo>
                    <a:pt x="466344" y="532993"/>
                  </a:moveTo>
                  <a:lnTo>
                    <a:pt x="448195" y="532993"/>
                  </a:lnTo>
                  <a:lnTo>
                    <a:pt x="448195" y="651370"/>
                  </a:lnTo>
                  <a:lnTo>
                    <a:pt x="440461" y="659104"/>
                  </a:lnTo>
                  <a:lnTo>
                    <a:pt x="461202" y="659104"/>
                  </a:lnTo>
                  <a:lnTo>
                    <a:pt x="463559" y="655607"/>
                  </a:lnTo>
                  <a:lnTo>
                    <a:pt x="466344" y="641807"/>
                  </a:lnTo>
                  <a:lnTo>
                    <a:pt x="466344" y="532993"/>
                  </a:lnTo>
                  <a:close/>
                </a:path>
                <a:path w="563880" h="677544">
                  <a:moveTo>
                    <a:pt x="461202" y="113055"/>
                  </a:moveTo>
                  <a:lnTo>
                    <a:pt x="440461" y="113055"/>
                  </a:lnTo>
                  <a:lnTo>
                    <a:pt x="448195" y="120789"/>
                  </a:lnTo>
                  <a:lnTo>
                    <a:pt x="448195" y="284556"/>
                  </a:lnTo>
                  <a:lnTo>
                    <a:pt x="372249" y="486016"/>
                  </a:lnTo>
                  <a:lnTo>
                    <a:pt x="372084" y="487273"/>
                  </a:lnTo>
                  <a:lnTo>
                    <a:pt x="372015" y="502729"/>
                  </a:lnTo>
                  <a:lnTo>
                    <a:pt x="371081" y="602716"/>
                  </a:lnTo>
                  <a:lnTo>
                    <a:pt x="373443" y="606158"/>
                  </a:lnTo>
                  <a:lnTo>
                    <a:pt x="380593" y="608825"/>
                  </a:lnTo>
                  <a:lnTo>
                    <a:pt x="384632" y="607771"/>
                  </a:lnTo>
                  <a:lnTo>
                    <a:pt x="413304" y="574040"/>
                  </a:lnTo>
                  <a:lnTo>
                    <a:pt x="389496" y="574040"/>
                  </a:lnTo>
                  <a:lnTo>
                    <a:pt x="390165" y="502729"/>
                  </a:lnTo>
                  <a:lnTo>
                    <a:pt x="390182" y="500976"/>
                  </a:lnTo>
                  <a:lnTo>
                    <a:pt x="442084" y="500976"/>
                  </a:lnTo>
                  <a:lnTo>
                    <a:pt x="392925" y="482650"/>
                  </a:lnTo>
                  <a:lnTo>
                    <a:pt x="460184" y="304190"/>
                  </a:lnTo>
                  <a:lnTo>
                    <a:pt x="512100" y="304190"/>
                  </a:lnTo>
                  <a:lnTo>
                    <a:pt x="466585" y="287210"/>
                  </a:lnTo>
                  <a:lnTo>
                    <a:pt x="475132" y="264528"/>
                  </a:lnTo>
                  <a:lnTo>
                    <a:pt x="527040" y="264528"/>
                  </a:lnTo>
                  <a:lnTo>
                    <a:pt x="481533" y="247561"/>
                  </a:lnTo>
                  <a:lnTo>
                    <a:pt x="485728" y="236435"/>
                  </a:lnTo>
                  <a:lnTo>
                    <a:pt x="466344" y="236435"/>
                  </a:lnTo>
                  <a:lnTo>
                    <a:pt x="466344" y="130340"/>
                  </a:lnTo>
                  <a:lnTo>
                    <a:pt x="463559" y="116552"/>
                  </a:lnTo>
                  <a:lnTo>
                    <a:pt x="461202" y="113055"/>
                  </a:lnTo>
                  <a:close/>
                </a:path>
                <a:path w="563880" h="677544">
                  <a:moveTo>
                    <a:pt x="442084" y="500976"/>
                  </a:moveTo>
                  <a:lnTo>
                    <a:pt x="390182" y="500976"/>
                  </a:lnTo>
                  <a:lnTo>
                    <a:pt x="436816" y="518375"/>
                  </a:lnTo>
                  <a:lnTo>
                    <a:pt x="389496" y="574040"/>
                  </a:lnTo>
                  <a:lnTo>
                    <a:pt x="413304" y="574040"/>
                  </a:lnTo>
                  <a:lnTo>
                    <a:pt x="448195" y="532993"/>
                  </a:lnTo>
                  <a:lnTo>
                    <a:pt x="466344" y="532993"/>
                  </a:lnTo>
                  <a:lnTo>
                    <a:pt x="466344" y="502729"/>
                  </a:lnTo>
                  <a:lnTo>
                    <a:pt x="446786" y="502729"/>
                  </a:lnTo>
                  <a:lnTo>
                    <a:pt x="442084" y="500976"/>
                  </a:lnTo>
                  <a:close/>
                </a:path>
                <a:path w="563880" h="677544">
                  <a:moveTo>
                    <a:pt x="512100" y="304190"/>
                  </a:moveTo>
                  <a:lnTo>
                    <a:pt x="460184" y="304190"/>
                  </a:lnTo>
                  <a:lnTo>
                    <a:pt x="513422" y="324040"/>
                  </a:lnTo>
                  <a:lnTo>
                    <a:pt x="446786" y="502729"/>
                  </a:lnTo>
                  <a:lnTo>
                    <a:pt x="466344" y="502729"/>
                  </a:lnTo>
                  <a:lnTo>
                    <a:pt x="466344" y="502196"/>
                  </a:lnTo>
                  <a:lnTo>
                    <a:pt x="539122" y="307047"/>
                  </a:lnTo>
                  <a:lnTo>
                    <a:pt x="519760" y="307047"/>
                  </a:lnTo>
                  <a:lnTo>
                    <a:pt x="512100" y="304190"/>
                  </a:lnTo>
                  <a:close/>
                </a:path>
                <a:path w="563880" h="677544">
                  <a:moveTo>
                    <a:pt x="527040" y="264528"/>
                  </a:moveTo>
                  <a:lnTo>
                    <a:pt x="475132" y="264528"/>
                  </a:lnTo>
                  <a:lnTo>
                    <a:pt x="528231" y="284327"/>
                  </a:lnTo>
                  <a:lnTo>
                    <a:pt x="519760" y="307047"/>
                  </a:lnTo>
                  <a:lnTo>
                    <a:pt x="539122" y="307047"/>
                  </a:lnTo>
                  <a:lnTo>
                    <a:pt x="553933" y="267335"/>
                  </a:lnTo>
                  <a:lnTo>
                    <a:pt x="534568" y="267335"/>
                  </a:lnTo>
                  <a:lnTo>
                    <a:pt x="527040" y="264528"/>
                  </a:lnTo>
                  <a:close/>
                </a:path>
                <a:path w="563880" h="677544">
                  <a:moveTo>
                    <a:pt x="549767" y="213829"/>
                  </a:moveTo>
                  <a:lnTo>
                    <a:pt x="500759" y="213829"/>
                  </a:lnTo>
                  <a:lnTo>
                    <a:pt x="502488" y="214439"/>
                  </a:lnTo>
                  <a:lnTo>
                    <a:pt x="540080" y="229539"/>
                  </a:lnTo>
                  <a:lnTo>
                    <a:pt x="545261" y="235737"/>
                  </a:lnTo>
                  <a:lnTo>
                    <a:pt x="545172" y="238912"/>
                  </a:lnTo>
                  <a:lnTo>
                    <a:pt x="534568" y="267335"/>
                  </a:lnTo>
                  <a:lnTo>
                    <a:pt x="553933" y="267335"/>
                  </a:lnTo>
                  <a:lnTo>
                    <a:pt x="563003" y="243014"/>
                  </a:lnTo>
                  <a:lnTo>
                    <a:pt x="563549" y="239585"/>
                  </a:lnTo>
                  <a:lnTo>
                    <a:pt x="563435" y="236156"/>
                  </a:lnTo>
                  <a:lnTo>
                    <a:pt x="552615" y="215607"/>
                  </a:lnTo>
                  <a:lnTo>
                    <a:pt x="549767" y="213829"/>
                  </a:lnTo>
                  <a:close/>
                </a:path>
                <a:path w="563880" h="677544">
                  <a:moveTo>
                    <a:pt x="502399" y="195059"/>
                  </a:moveTo>
                  <a:lnTo>
                    <a:pt x="466449" y="236156"/>
                  </a:lnTo>
                  <a:lnTo>
                    <a:pt x="466344" y="236435"/>
                  </a:lnTo>
                  <a:lnTo>
                    <a:pt x="485728" y="236435"/>
                  </a:lnTo>
                  <a:lnTo>
                    <a:pt x="492226" y="219202"/>
                  </a:lnTo>
                  <a:lnTo>
                    <a:pt x="492963" y="217208"/>
                  </a:lnTo>
                  <a:lnTo>
                    <a:pt x="494450" y="215607"/>
                  </a:lnTo>
                  <a:lnTo>
                    <a:pt x="498322" y="213829"/>
                  </a:lnTo>
                  <a:lnTo>
                    <a:pt x="549807" y="213829"/>
                  </a:lnTo>
                  <a:lnTo>
                    <a:pt x="546531" y="212585"/>
                  </a:lnTo>
                  <a:lnTo>
                    <a:pt x="508914" y="197485"/>
                  </a:lnTo>
                  <a:lnTo>
                    <a:pt x="502399" y="195059"/>
                  </a:lnTo>
                  <a:close/>
                </a:path>
                <a:path w="563880" h="677544">
                  <a:moveTo>
                    <a:pt x="134150" y="113055"/>
                  </a:moveTo>
                  <a:lnTo>
                    <a:pt x="116014" y="113055"/>
                  </a:lnTo>
                  <a:lnTo>
                    <a:pt x="116014" y="156451"/>
                  </a:lnTo>
                  <a:lnTo>
                    <a:pt x="120065" y="160515"/>
                  </a:lnTo>
                  <a:lnTo>
                    <a:pt x="346278" y="160515"/>
                  </a:lnTo>
                  <a:lnTo>
                    <a:pt x="350342" y="156451"/>
                  </a:lnTo>
                  <a:lnTo>
                    <a:pt x="350342" y="142379"/>
                  </a:lnTo>
                  <a:lnTo>
                    <a:pt x="134150" y="142379"/>
                  </a:lnTo>
                  <a:lnTo>
                    <a:pt x="134150" y="113055"/>
                  </a:lnTo>
                  <a:close/>
                </a:path>
                <a:path w="563880" h="677544">
                  <a:moveTo>
                    <a:pt x="350342" y="60325"/>
                  </a:moveTo>
                  <a:lnTo>
                    <a:pt x="332193" y="60325"/>
                  </a:lnTo>
                  <a:lnTo>
                    <a:pt x="332193" y="142379"/>
                  </a:lnTo>
                  <a:lnTo>
                    <a:pt x="350342" y="142379"/>
                  </a:lnTo>
                  <a:lnTo>
                    <a:pt x="350342" y="113055"/>
                  </a:lnTo>
                  <a:lnTo>
                    <a:pt x="461202" y="113055"/>
                  </a:lnTo>
                  <a:lnTo>
                    <a:pt x="455966" y="105289"/>
                  </a:lnTo>
                  <a:lnTo>
                    <a:pt x="444703" y="97693"/>
                  </a:lnTo>
                  <a:lnTo>
                    <a:pt x="430911" y="94907"/>
                  </a:lnTo>
                  <a:lnTo>
                    <a:pt x="350342" y="94907"/>
                  </a:lnTo>
                  <a:lnTo>
                    <a:pt x="350342" y="60325"/>
                  </a:lnTo>
                  <a:close/>
                </a:path>
                <a:path w="563880" h="677544">
                  <a:moveTo>
                    <a:pt x="233070" y="0"/>
                  </a:moveTo>
                  <a:lnTo>
                    <a:pt x="215215" y="3184"/>
                  </a:lnTo>
                  <a:lnTo>
                    <a:pt x="199282" y="12007"/>
                  </a:lnTo>
                  <a:lnTo>
                    <a:pt x="186996" y="25374"/>
                  </a:lnTo>
                  <a:lnTo>
                    <a:pt x="180086" y="42189"/>
                  </a:lnTo>
                  <a:lnTo>
                    <a:pt x="198882" y="42189"/>
                  </a:lnTo>
                  <a:lnTo>
                    <a:pt x="204013" y="32791"/>
                  </a:lnTo>
                  <a:lnTo>
                    <a:pt x="211956" y="25153"/>
                  </a:lnTo>
                  <a:lnTo>
                    <a:pt x="221909" y="20024"/>
                  </a:lnTo>
                  <a:lnTo>
                    <a:pt x="233070" y="18148"/>
                  </a:lnTo>
                  <a:lnTo>
                    <a:pt x="272510" y="18148"/>
                  </a:lnTo>
                  <a:lnTo>
                    <a:pt x="266865" y="12007"/>
                  </a:lnTo>
                  <a:lnTo>
                    <a:pt x="250927" y="3184"/>
                  </a:lnTo>
                  <a:lnTo>
                    <a:pt x="233070" y="0"/>
                  </a:lnTo>
                  <a:close/>
                </a:path>
                <a:path w="563880" h="677544">
                  <a:moveTo>
                    <a:pt x="272510" y="18148"/>
                  </a:moveTo>
                  <a:lnTo>
                    <a:pt x="233070" y="18148"/>
                  </a:lnTo>
                  <a:lnTo>
                    <a:pt x="244238" y="20024"/>
                  </a:lnTo>
                  <a:lnTo>
                    <a:pt x="254195" y="25153"/>
                  </a:lnTo>
                  <a:lnTo>
                    <a:pt x="262140" y="32791"/>
                  </a:lnTo>
                  <a:lnTo>
                    <a:pt x="267271" y="42189"/>
                  </a:lnTo>
                  <a:lnTo>
                    <a:pt x="286067" y="42189"/>
                  </a:lnTo>
                  <a:lnTo>
                    <a:pt x="279154" y="25374"/>
                  </a:lnTo>
                  <a:lnTo>
                    <a:pt x="272510" y="18148"/>
                  </a:lnTo>
                  <a:close/>
                </a:path>
              </a:pathLst>
            </a:custGeom>
            <a:solidFill>
              <a:srgbClr val="4D148C"/>
            </a:solidFill>
          </p:spPr>
          <p:txBody>
            <a:bodyPr wrap="square" lIns="0" tIns="0" rIns="0" bIns="0" rtlCol="0"/>
            <a:lstStyle/>
            <a:p>
              <a:endParaRPr/>
            </a:p>
          </p:txBody>
        </p:sp>
      </p:grpSp>
      <p:sp>
        <p:nvSpPr>
          <p:cNvPr id="10" name="object 10" descr="$PPTXTitle"/>
          <p:cNvSpPr txBox="1">
            <a:spLocks noGrp="1"/>
          </p:cNvSpPr>
          <p:nvPr>
            <p:ph type="title"/>
          </p:nvPr>
        </p:nvSpPr>
        <p:spPr>
          <a:xfrm>
            <a:off x="1639691" y="522838"/>
            <a:ext cx="9223058" cy="520655"/>
          </a:xfrm>
          <a:prstGeom prst="rect">
            <a:avLst/>
          </a:prstGeom>
        </p:spPr>
        <p:txBody>
          <a:bodyPr vert="horz" wrap="square" lIns="0" tIns="12700" rIns="0" bIns="0" rtlCol="0">
            <a:spAutoFit/>
          </a:bodyPr>
          <a:lstStyle/>
          <a:p>
            <a:pPr marL="12700">
              <a:lnSpc>
                <a:spcPct val="100000"/>
              </a:lnSpc>
              <a:spcBef>
                <a:spcPts val="100"/>
              </a:spcBef>
            </a:pPr>
            <a:r>
              <a:rPr sz="3300" spc="-13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Your</a:t>
            </a:r>
            <a:r>
              <a:rPr sz="3300" spc="-7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 </a:t>
            </a:r>
            <a:r>
              <a:rPr sz="3300" spc="-2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data</a:t>
            </a:r>
            <a:r>
              <a:rPr sz="3300" spc="-135">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 </a:t>
            </a:r>
            <a:r>
              <a:rPr sz="3300" spc="-3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checklist</a:t>
            </a:r>
          </a:p>
        </p:txBody>
      </p:sp>
      <p:sp>
        <p:nvSpPr>
          <p:cNvPr id="11" name="object 11"/>
          <p:cNvSpPr txBox="1"/>
          <p:nvPr/>
        </p:nvSpPr>
        <p:spPr>
          <a:xfrm>
            <a:off x="707299" y="1339168"/>
            <a:ext cx="9285605" cy="1092200"/>
          </a:xfrm>
          <a:prstGeom prst="rect">
            <a:avLst/>
          </a:prstGeom>
        </p:spPr>
        <p:txBody>
          <a:bodyPr vert="horz" wrap="square" lIns="0" tIns="12700" rIns="0" bIns="0" rtlCol="0">
            <a:spAutoFit/>
          </a:bodyPr>
          <a:lstStyle/>
          <a:p>
            <a:pPr marL="12700" marR="5080">
              <a:lnSpc>
                <a:spcPct val="109300"/>
              </a:lnSpc>
              <a:spcBef>
                <a:spcPts val="100"/>
              </a:spcBef>
            </a:pPr>
            <a:r>
              <a:rPr sz="1600" spc="-25">
                <a:solidFill>
                  <a:srgbClr val="333333"/>
                </a:solidFill>
                <a:latin typeface="FedEx Sans"/>
                <a:cs typeface="FedEx Sans"/>
              </a:rPr>
              <a:t>Providing</a:t>
            </a:r>
            <a:r>
              <a:rPr sz="1600" spc="-45">
                <a:solidFill>
                  <a:srgbClr val="333333"/>
                </a:solidFill>
                <a:latin typeface="FedEx Sans"/>
                <a:cs typeface="FedEx Sans"/>
              </a:rPr>
              <a:t> </a:t>
            </a:r>
            <a:r>
              <a:rPr sz="1600" spc="-25">
                <a:solidFill>
                  <a:srgbClr val="333333"/>
                </a:solidFill>
                <a:latin typeface="FedEx Sans"/>
                <a:cs typeface="FedEx Sans"/>
              </a:rPr>
              <a:t>complete</a:t>
            </a:r>
            <a:r>
              <a:rPr sz="1600" spc="-40">
                <a:solidFill>
                  <a:srgbClr val="333333"/>
                </a:solidFill>
                <a:latin typeface="FedEx Sans"/>
                <a:cs typeface="FedEx Sans"/>
              </a:rPr>
              <a:t> </a:t>
            </a:r>
            <a:r>
              <a:rPr sz="1600" spc="-10">
                <a:solidFill>
                  <a:srgbClr val="333333"/>
                </a:solidFill>
                <a:latin typeface="FedEx Sans"/>
                <a:cs typeface="FedEx Sans"/>
              </a:rPr>
              <a:t>and</a:t>
            </a:r>
            <a:r>
              <a:rPr sz="1600" spc="-40">
                <a:solidFill>
                  <a:srgbClr val="333333"/>
                </a:solidFill>
                <a:latin typeface="FedEx Sans"/>
                <a:cs typeface="FedEx Sans"/>
              </a:rPr>
              <a:t> </a:t>
            </a:r>
            <a:r>
              <a:rPr sz="1600" spc="-35">
                <a:solidFill>
                  <a:srgbClr val="333333"/>
                </a:solidFill>
                <a:latin typeface="FedEx Sans"/>
                <a:cs typeface="FedEx Sans"/>
              </a:rPr>
              <a:t>accurate</a:t>
            </a:r>
            <a:r>
              <a:rPr sz="1600" spc="-45">
                <a:solidFill>
                  <a:srgbClr val="333333"/>
                </a:solidFill>
                <a:latin typeface="FedEx Sans"/>
                <a:cs typeface="FedEx Sans"/>
              </a:rPr>
              <a:t> </a:t>
            </a:r>
            <a:r>
              <a:rPr sz="1600" spc="-30">
                <a:solidFill>
                  <a:srgbClr val="333333"/>
                </a:solidFill>
                <a:latin typeface="FedEx Sans"/>
                <a:cs typeface="FedEx Sans"/>
              </a:rPr>
              <a:t>shipment</a:t>
            </a:r>
            <a:r>
              <a:rPr sz="1600" spc="-40">
                <a:solidFill>
                  <a:srgbClr val="333333"/>
                </a:solidFill>
                <a:latin typeface="FedEx Sans"/>
                <a:cs typeface="FedEx Sans"/>
              </a:rPr>
              <a:t> </a:t>
            </a:r>
            <a:r>
              <a:rPr sz="1600" spc="-20">
                <a:solidFill>
                  <a:srgbClr val="333333"/>
                </a:solidFill>
                <a:latin typeface="FedEx Sans"/>
                <a:cs typeface="FedEx Sans"/>
              </a:rPr>
              <a:t>data</a:t>
            </a:r>
            <a:r>
              <a:rPr sz="1600" spc="-40">
                <a:solidFill>
                  <a:srgbClr val="333333"/>
                </a:solidFill>
                <a:latin typeface="FedEx Sans"/>
                <a:cs typeface="FedEx Sans"/>
              </a:rPr>
              <a:t> </a:t>
            </a:r>
            <a:r>
              <a:rPr sz="1600" spc="-10">
                <a:solidFill>
                  <a:srgbClr val="333333"/>
                </a:solidFill>
                <a:latin typeface="FedEx Sans"/>
                <a:cs typeface="FedEx Sans"/>
              </a:rPr>
              <a:t>helps</a:t>
            </a:r>
            <a:r>
              <a:rPr sz="1600" spc="-45">
                <a:solidFill>
                  <a:srgbClr val="333333"/>
                </a:solidFill>
                <a:latin typeface="FedEx Sans"/>
                <a:cs typeface="FedEx Sans"/>
              </a:rPr>
              <a:t> </a:t>
            </a:r>
            <a:r>
              <a:rPr sz="1600">
                <a:solidFill>
                  <a:srgbClr val="333333"/>
                </a:solidFill>
                <a:latin typeface="FedEx Sans"/>
                <a:cs typeface="FedEx Sans"/>
              </a:rPr>
              <a:t>us</a:t>
            </a:r>
            <a:r>
              <a:rPr sz="1600" spc="-40">
                <a:solidFill>
                  <a:srgbClr val="333333"/>
                </a:solidFill>
                <a:latin typeface="FedEx Sans"/>
                <a:cs typeface="FedEx Sans"/>
              </a:rPr>
              <a:t> </a:t>
            </a:r>
            <a:r>
              <a:rPr sz="1600" spc="-30">
                <a:solidFill>
                  <a:srgbClr val="333333"/>
                </a:solidFill>
                <a:latin typeface="FedEx Sans"/>
                <a:cs typeface="FedEx Sans"/>
              </a:rPr>
              <a:t>correctly</a:t>
            </a:r>
            <a:r>
              <a:rPr sz="1600" spc="-40">
                <a:solidFill>
                  <a:srgbClr val="333333"/>
                </a:solidFill>
                <a:latin typeface="FedEx Sans"/>
                <a:cs typeface="FedEx Sans"/>
              </a:rPr>
              <a:t> </a:t>
            </a:r>
            <a:r>
              <a:rPr sz="1600" spc="-20">
                <a:solidFill>
                  <a:srgbClr val="333333"/>
                </a:solidFill>
                <a:latin typeface="FedEx Sans"/>
                <a:cs typeface="FedEx Sans"/>
              </a:rPr>
              <a:t>identify</a:t>
            </a:r>
            <a:r>
              <a:rPr sz="1600" spc="-40">
                <a:solidFill>
                  <a:srgbClr val="333333"/>
                </a:solidFill>
                <a:latin typeface="FedEx Sans"/>
                <a:cs typeface="FedEx Sans"/>
              </a:rPr>
              <a:t> </a:t>
            </a:r>
            <a:r>
              <a:rPr sz="1600" spc="-20">
                <a:solidFill>
                  <a:srgbClr val="333333"/>
                </a:solidFill>
                <a:latin typeface="FedEx Sans"/>
                <a:cs typeface="FedEx Sans"/>
              </a:rPr>
              <a:t>whether</a:t>
            </a:r>
            <a:r>
              <a:rPr sz="1600" spc="-45">
                <a:solidFill>
                  <a:srgbClr val="333333"/>
                </a:solidFill>
                <a:latin typeface="FedEx Sans"/>
                <a:cs typeface="FedEx Sans"/>
              </a:rPr>
              <a:t> </a:t>
            </a:r>
            <a:r>
              <a:rPr sz="1600" spc="-20">
                <a:solidFill>
                  <a:srgbClr val="333333"/>
                </a:solidFill>
                <a:latin typeface="FedEx Sans"/>
                <a:cs typeface="FedEx Sans"/>
              </a:rPr>
              <a:t>your</a:t>
            </a:r>
            <a:r>
              <a:rPr sz="1600" spc="-40">
                <a:solidFill>
                  <a:srgbClr val="333333"/>
                </a:solidFill>
                <a:latin typeface="FedEx Sans"/>
                <a:cs typeface="FedEx Sans"/>
              </a:rPr>
              <a:t> </a:t>
            </a:r>
            <a:r>
              <a:rPr sz="1600" spc="-35">
                <a:solidFill>
                  <a:srgbClr val="333333"/>
                </a:solidFill>
                <a:latin typeface="FedEx Sans"/>
                <a:cs typeface="FedEx Sans"/>
              </a:rPr>
              <a:t>EU-</a:t>
            </a:r>
            <a:r>
              <a:rPr sz="1600" spc="-10">
                <a:solidFill>
                  <a:srgbClr val="333333"/>
                </a:solidFill>
                <a:latin typeface="FedEx Sans"/>
                <a:cs typeface="FedEx Sans"/>
              </a:rPr>
              <a:t>bound </a:t>
            </a:r>
            <a:r>
              <a:rPr sz="1600" spc="-30">
                <a:solidFill>
                  <a:srgbClr val="333333"/>
                </a:solidFill>
                <a:latin typeface="FedEx Sans"/>
                <a:cs typeface="FedEx Sans"/>
              </a:rPr>
              <a:t>shipments</a:t>
            </a:r>
            <a:r>
              <a:rPr sz="1600" spc="-45">
                <a:solidFill>
                  <a:srgbClr val="333333"/>
                </a:solidFill>
                <a:latin typeface="FedEx Sans"/>
                <a:cs typeface="FedEx Sans"/>
              </a:rPr>
              <a:t> </a:t>
            </a:r>
            <a:r>
              <a:rPr sz="1600" spc="-10">
                <a:solidFill>
                  <a:srgbClr val="333333"/>
                </a:solidFill>
                <a:latin typeface="FedEx Sans"/>
                <a:cs typeface="FedEx Sans"/>
              </a:rPr>
              <a:t>are</a:t>
            </a:r>
            <a:r>
              <a:rPr sz="1600" spc="-45">
                <a:solidFill>
                  <a:srgbClr val="333333"/>
                </a:solidFill>
                <a:latin typeface="FedEx Sans"/>
                <a:cs typeface="FedEx Sans"/>
              </a:rPr>
              <a:t> </a:t>
            </a:r>
            <a:r>
              <a:rPr sz="1600" spc="-10">
                <a:solidFill>
                  <a:srgbClr val="333333"/>
                </a:solidFill>
                <a:latin typeface="FedEx Sans"/>
                <a:cs typeface="FedEx Sans"/>
              </a:rPr>
              <a:t>B2B</a:t>
            </a:r>
            <a:r>
              <a:rPr sz="1600" spc="-45">
                <a:solidFill>
                  <a:srgbClr val="333333"/>
                </a:solidFill>
                <a:latin typeface="FedEx Sans"/>
                <a:cs typeface="FedEx Sans"/>
              </a:rPr>
              <a:t> </a:t>
            </a:r>
            <a:r>
              <a:rPr sz="1600">
                <a:solidFill>
                  <a:srgbClr val="333333"/>
                </a:solidFill>
                <a:latin typeface="FedEx Sans"/>
                <a:cs typeface="FedEx Sans"/>
              </a:rPr>
              <a:t>or</a:t>
            </a:r>
            <a:r>
              <a:rPr sz="1600" spc="-45">
                <a:solidFill>
                  <a:srgbClr val="333333"/>
                </a:solidFill>
                <a:latin typeface="FedEx Sans"/>
                <a:cs typeface="FedEx Sans"/>
              </a:rPr>
              <a:t> </a:t>
            </a:r>
            <a:r>
              <a:rPr sz="1600" spc="-10">
                <a:solidFill>
                  <a:srgbClr val="333333"/>
                </a:solidFill>
                <a:latin typeface="FedEx Sans"/>
                <a:cs typeface="FedEx Sans"/>
              </a:rPr>
              <a:t>B2C,</a:t>
            </a:r>
            <a:r>
              <a:rPr sz="1600" spc="-45">
                <a:solidFill>
                  <a:srgbClr val="333333"/>
                </a:solidFill>
                <a:latin typeface="FedEx Sans"/>
                <a:cs typeface="FedEx Sans"/>
              </a:rPr>
              <a:t> </a:t>
            </a:r>
            <a:r>
              <a:rPr sz="1600" spc="-20">
                <a:solidFill>
                  <a:srgbClr val="333333"/>
                </a:solidFill>
                <a:latin typeface="FedEx Sans"/>
                <a:cs typeface="FedEx Sans"/>
              </a:rPr>
              <a:t>apply</a:t>
            </a:r>
            <a:r>
              <a:rPr sz="1600" spc="-40">
                <a:solidFill>
                  <a:srgbClr val="333333"/>
                </a:solidFill>
                <a:latin typeface="FedEx Sans"/>
                <a:cs typeface="FedEx Sans"/>
              </a:rPr>
              <a:t> </a:t>
            </a:r>
            <a:r>
              <a:rPr sz="1600">
                <a:solidFill>
                  <a:srgbClr val="333333"/>
                </a:solidFill>
                <a:latin typeface="FedEx Sans"/>
                <a:cs typeface="FedEx Sans"/>
              </a:rPr>
              <a:t>the</a:t>
            </a:r>
            <a:r>
              <a:rPr sz="1600" spc="-45">
                <a:solidFill>
                  <a:srgbClr val="333333"/>
                </a:solidFill>
                <a:latin typeface="FedEx Sans"/>
                <a:cs typeface="FedEx Sans"/>
              </a:rPr>
              <a:t> </a:t>
            </a:r>
            <a:r>
              <a:rPr sz="1600" spc="-30">
                <a:solidFill>
                  <a:srgbClr val="333333"/>
                </a:solidFill>
                <a:latin typeface="FedEx Sans"/>
                <a:cs typeface="FedEx Sans"/>
              </a:rPr>
              <a:t>appropriate</a:t>
            </a:r>
            <a:r>
              <a:rPr sz="1600" spc="-45">
                <a:solidFill>
                  <a:srgbClr val="333333"/>
                </a:solidFill>
                <a:latin typeface="FedEx Sans"/>
                <a:cs typeface="FedEx Sans"/>
              </a:rPr>
              <a:t> </a:t>
            </a:r>
            <a:r>
              <a:rPr sz="1600" spc="-25">
                <a:solidFill>
                  <a:srgbClr val="333333"/>
                </a:solidFill>
                <a:latin typeface="FedEx Sans"/>
                <a:cs typeface="FedEx Sans"/>
              </a:rPr>
              <a:t>customs</a:t>
            </a:r>
            <a:r>
              <a:rPr sz="1600" spc="-45">
                <a:solidFill>
                  <a:srgbClr val="333333"/>
                </a:solidFill>
                <a:latin typeface="FedEx Sans"/>
                <a:cs typeface="FedEx Sans"/>
              </a:rPr>
              <a:t> </a:t>
            </a:r>
            <a:r>
              <a:rPr sz="1600" spc="-25">
                <a:solidFill>
                  <a:srgbClr val="333333"/>
                </a:solidFill>
                <a:latin typeface="FedEx Sans"/>
                <a:cs typeface="FedEx Sans"/>
              </a:rPr>
              <a:t>treatment,</a:t>
            </a:r>
            <a:r>
              <a:rPr sz="1600" spc="-45">
                <a:solidFill>
                  <a:srgbClr val="333333"/>
                </a:solidFill>
                <a:latin typeface="FedEx Sans"/>
                <a:cs typeface="FedEx Sans"/>
              </a:rPr>
              <a:t> </a:t>
            </a:r>
            <a:r>
              <a:rPr sz="1600" spc="-30">
                <a:solidFill>
                  <a:srgbClr val="333333"/>
                </a:solidFill>
                <a:latin typeface="FedEx Sans"/>
                <a:cs typeface="FedEx Sans"/>
              </a:rPr>
              <a:t>avoid</a:t>
            </a:r>
            <a:r>
              <a:rPr sz="1600" spc="-45">
                <a:solidFill>
                  <a:srgbClr val="333333"/>
                </a:solidFill>
                <a:latin typeface="FedEx Sans"/>
                <a:cs typeface="FedEx Sans"/>
              </a:rPr>
              <a:t> </a:t>
            </a:r>
            <a:r>
              <a:rPr sz="1600" spc="-30">
                <a:solidFill>
                  <a:srgbClr val="333333"/>
                </a:solidFill>
                <a:latin typeface="FedEx Sans"/>
                <a:cs typeface="FedEx Sans"/>
              </a:rPr>
              <a:t>clearance</a:t>
            </a:r>
            <a:r>
              <a:rPr sz="1600" spc="-40">
                <a:solidFill>
                  <a:srgbClr val="333333"/>
                </a:solidFill>
                <a:latin typeface="FedEx Sans"/>
                <a:cs typeface="FedEx Sans"/>
              </a:rPr>
              <a:t> </a:t>
            </a:r>
            <a:r>
              <a:rPr sz="1600" spc="-25">
                <a:solidFill>
                  <a:srgbClr val="333333"/>
                </a:solidFill>
                <a:latin typeface="FedEx Sans"/>
                <a:cs typeface="FedEx Sans"/>
              </a:rPr>
              <a:t>delays,</a:t>
            </a:r>
            <a:r>
              <a:rPr sz="1600" spc="-45">
                <a:solidFill>
                  <a:srgbClr val="333333"/>
                </a:solidFill>
                <a:latin typeface="FedEx Sans"/>
                <a:cs typeface="FedEx Sans"/>
              </a:rPr>
              <a:t> </a:t>
            </a:r>
            <a:r>
              <a:rPr sz="1600" spc="-25">
                <a:solidFill>
                  <a:srgbClr val="333333"/>
                </a:solidFill>
                <a:latin typeface="FedEx Sans"/>
                <a:cs typeface="FedEx Sans"/>
              </a:rPr>
              <a:t>and </a:t>
            </a:r>
            <a:r>
              <a:rPr sz="1600" spc="-20">
                <a:solidFill>
                  <a:srgbClr val="333333"/>
                </a:solidFill>
                <a:latin typeface="FedEx Sans"/>
                <a:cs typeface="FedEx Sans"/>
              </a:rPr>
              <a:t>ensure</a:t>
            </a:r>
            <a:r>
              <a:rPr sz="1600" spc="-50">
                <a:solidFill>
                  <a:srgbClr val="333333"/>
                </a:solidFill>
                <a:latin typeface="FedEx Sans"/>
                <a:cs typeface="FedEx Sans"/>
              </a:rPr>
              <a:t> </a:t>
            </a:r>
            <a:r>
              <a:rPr sz="1600" spc="-25">
                <a:solidFill>
                  <a:srgbClr val="333333"/>
                </a:solidFill>
                <a:latin typeface="FedEx Sans"/>
                <a:cs typeface="FedEx Sans"/>
              </a:rPr>
              <a:t>charges</a:t>
            </a:r>
            <a:r>
              <a:rPr sz="1600" spc="-50">
                <a:solidFill>
                  <a:srgbClr val="333333"/>
                </a:solidFill>
                <a:latin typeface="FedEx Sans"/>
                <a:cs typeface="FedEx Sans"/>
              </a:rPr>
              <a:t> </a:t>
            </a:r>
            <a:r>
              <a:rPr sz="1600" spc="-10">
                <a:solidFill>
                  <a:srgbClr val="333333"/>
                </a:solidFill>
                <a:latin typeface="FedEx Sans"/>
                <a:cs typeface="FedEx Sans"/>
              </a:rPr>
              <a:t>are</a:t>
            </a:r>
            <a:r>
              <a:rPr sz="1600" spc="-45">
                <a:solidFill>
                  <a:srgbClr val="333333"/>
                </a:solidFill>
                <a:latin typeface="FedEx Sans"/>
                <a:cs typeface="FedEx Sans"/>
              </a:rPr>
              <a:t> </a:t>
            </a:r>
            <a:r>
              <a:rPr sz="1600" spc="-10">
                <a:solidFill>
                  <a:srgbClr val="333333"/>
                </a:solidFill>
                <a:latin typeface="FedEx Sans"/>
                <a:cs typeface="FedEx Sans"/>
              </a:rPr>
              <a:t>billed</a:t>
            </a:r>
            <a:r>
              <a:rPr sz="1600" spc="-50">
                <a:solidFill>
                  <a:srgbClr val="333333"/>
                </a:solidFill>
                <a:latin typeface="FedEx Sans"/>
                <a:cs typeface="FedEx Sans"/>
              </a:rPr>
              <a:t> </a:t>
            </a:r>
            <a:r>
              <a:rPr sz="1600">
                <a:solidFill>
                  <a:srgbClr val="333333"/>
                </a:solidFill>
                <a:latin typeface="FedEx Sans"/>
                <a:cs typeface="FedEx Sans"/>
              </a:rPr>
              <a:t>to</a:t>
            </a:r>
            <a:r>
              <a:rPr sz="1600" spc="-45">
                <a:solidFill>
                  <a:srgbClr val="333333"/>
                </a:solidFill>
                <a:latin typeface="FedEx Sans"/>
                <a:cs typeface="FedEx Sans"/>
              </a:rPr>
              <a:t> </a:t>
            </a:r>
            <a:r>
              <a:rPr sz="1600">
                <a:solidFill>
                  <a:srgbClr val="333333"/>
                </a:solidFill>
                <a:latin typeface="FedEx Sans"/>
                <a:cs typeface="FedEx Sans"/>
              </a:rPr>
              <a:t>the</a:t>
            </a:r>
            <a:r>
              <a:rPr sz="1600" spc="-50">
                <a:solidFill>
                  <a:srgbClr val="333333"/>
                </a:solidFill>
                <a:latin typeface="FedEx Sans"/>
                <a:cs typeface="FedEx Sans"/>
              </a:rPr>
              <a:t> </a:t>
            </a:r>
            <a:r>
              <a:rPr sz="1600" spc="-30">
                <a:solidFill>
                  <a:srgbClr val="333333"/>
                </a:solidFill>
                <a:latin typeface="FedEx Sans"/>
                <a:cs typeface="FedEx Sans"/>
              </a:rPr>
              <a:t>intended</a:t>
            </a:r>
            <a:r>
              <a:rPr sz="1600" spc="-45">
                <a:solidFill>
                  <a:srgbClr val="333333"/>
                </a:solidFill>
                <a:latin typeface="FedEx Sans"/>
                <a:cs typeface="FedEx Sans"/>
              </a:rPr>
              <a:t> </a:t>
            </a:r>
            <a:r>
              <a:rPr sz="1600" spc="-40">
                <a:solidFill>
                  <a:srgbClr val="333333"/>
                </a:solidFill>
                <a:latin typeface="FedEx Sans"/>
                <a:cs typeface="FedEx Sans"/>
              </a:rPr>
              <a:t>party.</a:t>
            </a:r>
            <a:r>
              <a:rPr sz="1600" spc="-50">
                <a:solidFill>
                  <a:srgbClr val="333333"/>
                </a:solidFill>
                <a:latin typeface="FedEx Sans"/>
                <a:cs typeface="FedEx Sans"/>
              </a:rPr>
              <a:t> </a:t>
            </a:r>
            <a:r>
              <a:rPr sz="1600" spc="-10">
                <a:solidFill>
                  <a:srgbClr val="333333"/>
                </a:solidFill>
                <a:latin typeface="FedEx Sans"/>
                <a:cs typeface="FedEx Sans"/>
              </a:rPr>
              <a:t>Please</a:t>
            </a:r>
            <a:r>
              <a:rPr sz="1600" spc="-50">
                <a:solidFill>
                  <a:srgbClr val="333333"/>
                </a:solidFill>
                <a:latin typeface="FedEx Sans"/>
                <a:cs typeface="FedEx Sans"/>
              </a:rPr>
              <a:t> </a:t>
            </a:r>
            <a:r>
              <a:rPr sz="1600" spc="-20">
                <a:solidFill>
                  <a:srgbClr val="333333"/>
                </a:solidFill>
                <a:latin typeface="FedEx Sans"/>
                <a:cs typeface="FedEx Sans"/>
              </a:rPr>
              <a:t>include</a:t>
            </a:r>
            <a:r>
              <a:rPr sz="1600" spc="-45">
                <a:solidFill>
                  <a:srgbClr val="333333"/>
                </a:solidFill>
                <a:latin typeface="FedEx Sans"/>
                <a:cs typeface="FedEx Sans"/>
              </a:rPr>
              <a:t> </a:t>
            </a:r>
            <a:r>
              <a:rPr sz="1600">
                <a:solidFill>
                  <a:srgbClr val="333333"/>
                </a:solidFill>
                <a:latin typeface="FedEx Sans"/>
                <a:cs typeface="FedEx Sans"/>
              </a:rPr>
              <a:t>the</a:t>
            </a:r>
            <a:r>
              <a:rPr sz="1600" spc="-50">
                <a:solidFill>
                  <a:srgbClr val="333333"/>
                </a:solidFill>
                <a:latin typeface="FedEx Sans"/>
                <a:cs typeface="FedEx Sans"/>
              </a:rPr>
              <a:t> </a:t>
            </a:r>
            <a:r>
              <a:rPr sz="1600" spc="-30">
                <a:solidFill>
                  <a:srgbClr val="333333"/>
                </a:solidFill>
                <a:latin typeface="FedEx Sans"/>
                <a:cs typeface="FedEx Sans"/>
              </a:rPr>
              <a:t>following</a:t>
            </a:r>
            <a:r>
              <a:rPr sz="1600" spc="-45">
                <a:solidFill>
                  <a:srgbClr val="333333"/>
                </a:solidFill>
                <a:latin typeface="FedEx Sans"/>
                <a:cs typeface="FedEx Sans"/>
              </a:rPr>
              <a:t> </a:t>
            </a:r>
            <a:r>
              <a:rPr sz="1600" spc="-25">
                <a:solidFill>
                  <a:srgbClr val="333333"/>
                </a:solidFill>
                <a:latin typeface="FedEx Sans"/>
                <a:cs typeface="FedEx Sans"/>
              </a:rPr>
              <a:t>information</a:t>
            </a:r>
            <a:r>
              <a:rPr sz="1600" spc="-50">
                <a:solidFill>
                  <a:srgbClr val="333333"/>
                </a:solidFill>
                <a:latin typeface="FedEx Sans"/>
                <a:cs typeface="FedEx Sans"/>
              </a:rPr>
              <a:t> </a:t>
            </a:r>
            <a:r>
              <a:rPr sz="1600">
                <a:solidFill>
                  <a:srgbClr val="333333"/>
                </a:solidFill>
                <a:latin typeface="FedEx Sans"/>
                <a:cs typeface="FedEx Sans"/>
              </a:rPr>
              <a:t>in</a:t>
            </a:r>
            <a:r>
              <a:rPr sz="1600" spc="-45">
                <a:solidFill>
                  <a:srgbClr val="333333"/>
                </a:solidFill>
                <a:latin typeface="FedEx Sans"/>
                <a:cs typeface="FedEx Sans"/>
              </a:rPr>
              <a:t> </a:t>
            </a:r>
            <a:r>
              <a:rPr sz="1600" spc="-25">
                <a:solidFill>
                  <a:srgbClr val="333333"/>
                </a:solidFill>
                <a:latin typeface="FedEx Sans"/>
                <a:cs typeface="FedEx Sans"/>
              </a:rPr>
              <a:t>our automation</a:t>
            </a:r>
            <a:r>
              <a:rPr sz="1600" spc="-45">
                <a:solidFill>
                  <a:srgbClr val="333333"/>
                </a:solidFill>
                <a:latin typeface="FedEx Sans"/>
                <a:cs typeface="FedEx Sans"/>
              </a:rPr>
              <a:t> </a:t>
            </a:r>
            <a:r>
              <a:rPr sz="1600" spc="-20">
                <a:solidFill>
                  <a:srgbClr val="333333"/>
                </a:solidFill>
                <a:latin typeface="FedEx Sans"/>
                <a:cs typeface="FedEx Sans"/>
              </a:rPr>
              <a:t>tools,</a:t>
            </a:r>
            <a:r>
              <a:rPr sz="1600" spc="-40">
                <a:solidFill>
                  <a:srgbClr val="333333"/>
                </a:solidFill>
                <a:latin typeface="FedEx Sans"/>
                <a:cs typeface="FedEx Sans"/>
              </a:rPr>
              <a:t> </a:t>
            </a:r>
            <a:r>
              <a:rPr sz="1600" spc="-20">
                <a:solidFill>
                  <a:srgbClr val="333333"/>
                </a:solidFill>
                <a:latin typeface="FedEx Sans"/>
                <a:cs typeface="FedEx Sans"/>
              </a:rPr>
              <a:t>your</a:t>
            </a:r>
            <a:r>
              <a:rPr sz="1600" spc="-45">
                <a:solidFill>
                  <a:srgbClr val="333333"/>
                </a:solidFill>
                <a:latin typeface="FedEx Sans"/>
                <a:cs typeface="FedEx Sans"/>
              </a:rPr>
              <a:t> </a:t>
            </a:r>
            <a:r>
              <a:rPr sz="1600" spc="-25">
                <a:solidFill>
                  <a:srgbClr val="333333"/>
                </a:solidFill>
                <a:latin typeface="FedEx Sans"/>
                <a:cs typeface="FedEx Sans"/>
              </a:rPr>
              <a:t>commercial</a:t>
            </a:r>
            <a:r>
              <a:rPr sz="1600" spc="-40">
                <a:solidFill>
                  <a:srgbClr val="333333"/>
                </a:solidFill>
                <a:latin typeface="FedEx Sans"/>
                <a:cs typeface="FedEx Sans"/>
              </a:rPr>
              <a:t> </a:t>
            </a:r>
            <a:r>
              <a:rPr sz="1600" spc="-35">
                <a:solidFill>
                  <a:srgbClr val="333333"/>
                </a:solidFill>
                <a:latin typeface="FedEx Sans"/>
                <a:cs typeface="FedEx Sans"/>
              </a:rPr>
              <a:t>invoice,</a:t>
            </a:r>
            <a:r>
              <a:rPr sz="1600" spc="-40">
                <a:solidFill>
                  <a:srgbClr val="333333"/>
                </a:solidFill>
                <a:latin typeface="FedEx Sans"/>
                <a:cs typeface="FedEx Sans"/>
              </a:rPr>
              <a:t> </a:t>
            </a:r>
            <a:r>
              <a:rPr sz="1600" spc="-10">
                <a:solidFill>
                  <a:srgbClr val="333333"/>
                </a:solidFill>
                <a:latin typeface="FedEx Sans"/>
                <a:cs typeface="FedEx Sans"/>
              </a:rPr>
              <a:t>and</a:t>
            </a:r>
            <a:r>
              <a:rPr sz="1600" spc="-45">
                <a:solidFill>
                  <a:srgbClr val="333333"/>
                </a:solidFill>
                <a:latin typeface="FedEx Sans"/>
                <a:cs typeface="FedEx Sans"/>
              </a:rPr>
              <a:t> </a:t>
            </a:r>
            <a:r>
              <a:rPr sz="1600" spc="-20">
                <a:solidFill>
                  <a:srgbClr val="333333"/>
                </a:solidFill>
                <a:latin typeface="FedEx Sans"/>
                <a:cs typeface="FedEx Sans"/>
              </a:rPr>
              <a:t>supporting</a:t>
            </a:r>
            <a:r>
              <a:rPr sz="1600" spc="-40">
                <a:solidFill>
                  <a:srgbClr val="333333"/>
                </a:solidFill>
                <a:latin typeface="FedEx Sans"/>
                <a:cs typeface="FedEx Sans"/>
              </a:rPr>
              <a:t> </a:t>
            </a:r>
            <a:r>
              <a:rPr sz="1600" spc="-25">
                <a:solidFill>
                  <a:srgbClr val="333333"/>
                </a:solidFill>
                <a:latin typeface="FedEx Sans"/>
                <a:cs typeface="FedEx Sans"/>
              </a:rPr>
              <a:t>shipping</a:t>
            </a:r>
            <a:r>
              <a:rPr sz="1600" spc="-45">
                <a:solidFill>
                  <a:srgbClr val="333333"/>
                </a:solidFill>
                <a:latin typeface="FedEx Sans"/>
                <a:cs typeface="FedEx Sans"/>
              </a:rPr>
              <a:t> </a:t>
            </a:r>
            <a:r>
              <a:rPr sz="1600" spc="-25">
                <a:solidFill>
                  <a:srgbClr val="333333"/>
                </a:solidFill>
                <a:latin typeface="FedEx Sans"/>
                <a:cs typeface="FedEx Sans"/>
              </a:rPr>
              <a:t>documents</a:t>
            </a:r>
            <a:r>
              <a:rPr sz="1600" spc="-40">
                <a:solidFill>
                  <a:srgbClr val="333333"/>
                </a:solidFill>
                <a:latin typeface="FedEx Sans"/>
                <a:cs typeface="FedEx Sans"/>
              </a:rPr>
              <a:t> </a:t>
            </a:r>
            <a:r>
              <a:rPr sz="1600" spc="-25">
                <a:solidFill>
                  <a:srgbClr val="333333"/>
                </a:solidFill>
                <a:latin typeface="FedEx Sans"/>
                <a:cs typeface="FedEx Sans"/>
              </a:rPr>
              <a:t>(e.g.,</a:t>
            </a:r>
            <a:r>
              <a:rPr sz="1600" spc="-40">
                <a:solidFill>
                  <a:srgbClr val="333333"/>
                </a:solidFill>
                <a:latin typeface="FedEx Sans"/>
                <a:cs typeface="FedEx Sans"/>
              </a:rPr>
              <a:t> </a:t>
            </a:r>
            <a:r>
              <a:rPr sz="1600" spc="-25">
                <a:solidFill>
                  <a:srgbClr val="333333"/>
                </a:solidFill>
                <a:latin typeface="FedEx Sans"/>
                <a:cs typeface="FedEx Sans"/>
              </a:rPr>
              <a:t>packing</a:t>
            </a:r>
            <a:r>
              <a:rPr sz="1600" spc="-45">
                <a:solidFill>
                  <a:srgbClr val="333333"/>
                </a:solidFill>
                <a:latin typeface="FedEx Sans"/>
                <a:cs typeface="FedEx Sans"/>
              </a:rPr>
              <a:t> </a:t>
            </a:r>
            <a:r>
              <a:rPr sz="1600" spc="-10">
                <a:solidFill>
                  <a:srgbClr val="333333"/>
                </a:solidFill>
                <a:latin typeface="FedEx Sans"/>
                <a:cs typeface="FedEx Sans"/>
              </a:rPr>
              <a:t>list).</a:t>
            </a:r>
            <a:endParaRPr sz="1600">
              <a:latin typeface="FedEx Sans"/>
              <a:cs typeface="FedEx Sans"/>
            </a:endParaRPr>
          </a:p>
        </p:txBody>
      </p:sp>
      <p:grpSp>
        <p:nvGrpSpPr>
          <p:cNvPr id="12" name="object 12"/>
          <p:cNvGrpSpPr/>
          <p:nvPr/>
        </p:nvGrpSpPr>
        <p:grpSpPr>
          <a:xfrm>
            <a:off x="774700" y="2662631"/>
            <a:ext cx="9144000" cy="774065"/>
            <a:chOff x="1376997" y="2662631"/>
            <a:chExt cx="9144000" cy="774065"/>
          </a:xfrm>
        </p:grpSpPr>
        <p:sp>
          <p:nvSpPr>
            <p:cNvPr id="13" name="object 13"/>
            <p:cNvSpPr/>
            <p:nvPr/>
          </p:nvSpPr>
          <p:spPr>
            <a:xfrm>
              <a:off x="1376997" y="2662631"/>
              <a:ext cx="9144000" cy="774065"/>
            </a:xfrm>
            <a:custGeom>
              <a:avLst/>
              <a:gdLst/>
              <a:ahLst/>
              <a:cxnLst/>
              <a:rect l="l" t="t" r="r" b="b"/>
              <a:pathLst>
                <a:path w="7938134" h="774064">
                  <a:moveTo>
                    <a:pt x="7937995" y="0"/>
                  </a:moveTo>
                  <a:lnTo>
                    <a:pt x="0" y="0"/>
                  </a:lnTo>
                  <a:lnTo>
                    <a:pt x="0" y="774001"/>
                  </a:lnTo>
                  <a:lnTo>
                    <a:pt x="7937995" y="774001"/>
                  </a:lnTo>
                  <a:lnTo>
                    <a:pt x="7937995" y="0"/>
                  </a:lnTo>
                  <a:close/>
                </a:path>
              </a:pathLst>
            </a:custGeom>
            <a:solidFill>
              <a:srgbClr val="F2F2F2"/>
            </a:solidFill>
          </p:spPr>
          <p:txBody>
            <a:bodyPr wrap="square" lIns="0" tIns="0" rIns="0" bIns="0" rtlCol="0"/>
            <a:lstStyle/>
            <a:p>
              <a:endParaRPr/>
            </a:p>
          </p:txBody>
        </p:sp>
        <p:pic>
          <p:nvPicPr>
            <p:cNvPr id="14" name="object 14"/>
            <p:cNvPicPr/>
            <p:nvPr/>
          </p:nvPicPr>
          <p:blipFill>
            <a:blip r:embed="rId3" cstate="print"/>
            <a:stretch>
              <a:fillRect/>
            </a:stretch>
          </p:blipFill>
          <p:spPr>
            <a:xfrm>
              <a:off x="1734536" y="2978061"/>
              <a:ext cx="208800" cy="140004"/>
            </a:xfrm>
            <a:prstGeom prst="rect">
              <a:avLst/>
            </a:prstGeom>
          </p:spPr>
        </p:pic>
        <p:sp>
          <p:nvSpPr>
            <p:cNvPr id="15" name="object 15"/>
            <p:cNvSpPr/>
            <p:nvPr/>
          </p:nvSpPr>
          <p:spPr>
            <a:xfrm>
              <a:off x="1639691" y="2848815"/>
              <a:ext cx="401955" cy="401955"/>
            </a:xfrm>
            <a:custGeom>
              <a:avLst/>
              <a:gdLst/>
              <a:ahLst/>
              <a:cxnLst/>
              <a:rect l="l" t="t" r="r" b="b"/>
              <a:pathLst>
                <a:path w="401955" h="401955">
                  <a:moveTo>
                    <a:pt x="200812" y="0"/>
                  </a:moveTo>
                  <a:lnTo>
                    <a:pt x="155058" y="5259"/>
                  </a:lnTo>
                  <a:lnTo>
                    <a:pt x="112904" y="20242"/>
                  </a:lnTo>
                  <a:lnTo>
                    <a:pt x="75602" y="43756"/>
                  </a:lnTo>
                  <a:lnTo>
                    <a:pt x="44407" y="74606"/>
                  </a:lnTo>
                  <a:lnTo>
                    <a:pt x="20572" y="111601"/>
                  </a:lnTo>
                  <a:lnTo>
                    <a:pt x="5352" y="153547"/>
                  </a:lnTo>
                  <a:lnTo>
                    <a:pt x="0" y="199250"/>
                  </a:lnTo>
                  <a:lnTo>
                    <a:pt x="5435" y="245110"/>
                  </a:lnTo>
                  <a:lnTo>
                    <a:pt x="20870" y="287496"/>
                  </a:lnTo>
                  <a:lnTo>
                    <a:pt x="45001" y="325101"/>
                  </a:lnTo>
                  <a:lnTo>
                    <a:pt x="76522" y="356622"/>
                  </a:lnTo>
                  <a:lnTo>
                    <a:pt x="114128" y="380753"/>
                  </a:lnTo>
                  <a:lnTo>
                    <a:pt x="156514" y="396189"/>
                  </a:lnTo>
                  <a:lnTo>
                    <a:pt x="202374" y="401624"/>
                  </a:lnTo>
                  <a:lnTo>
                    <a:pt x="248047" y="396189"/>
                  </a:lnTo>
                  <a:lnTo>
                    <a:pt x="262532" y="390867"/>
                  </a:lnTo>
                  <a:lnTo>
                    <a:pt x="202374" y="390867"/>
                  </a:lnTo>
                  <a:lnTo>
                    <a:pt x="158981" y="385716"/>
                  </a:lnTo>
                  <a:lnTo>
                    <a:pt x="118860" y="371089"/>
                  </a:lnTo>
                  <a:lnTo>
                    <a:pt x="83251" y="348228"/>
                  </a:lnTo>
                  <a:lnTo>
                    <a:pt x="53396" y="318372"/>
                  </a:lnTo>
                  <a:lnTo>
                    <a:pt x="30534" y="282764"/>
                  </a:lnTo>
                  <a:lnTo>
                    <a:pt x="15908" y="242643"/>
                  </a:lnTo>
                  <a:lnTo>
                    <a:pt x="10756" y="199250"/>
                  </a:lnTo>
                  <a:lnTo>
                    <a:pt x="17602" y="149158"/>
                  </a:lnTo>
                  <a:lnTo>
                    <a:pt x="36885" y="104136"/>
                  </a:lnTo>
                  <a:lnTo>
                    <a:pt x="66727" y="65984"/>
                  </a:lnTo>
                  <a:lnTo>
                    <a:pt x="105248" y="36503"/>
                  </a:lnTo>
                  <a:lnTo>
                    <a:pt x="150570" y="17493"/>
                  </a:lnTo>
                  <a:lnTo>
                    <a:pt x="200812" y="10756"/>
                  </a:lnTo>
                  <a:lnTo>
                    <a:pt x="262032" y="10756"/>
                  </a:lnTo>
                  <a:lnTo>
                    <a:pt x="246566" y="5259"/>
                  </a:lnTo>
                  <a:lnTo>
                    <a:pt x="200812" y="0"/>
                  </a:lnTo>
                  <a:close/>
                </a:path>
                <a:path w="401955" h="401955">
                  <a:moveTo>
                    <a:pt x="262032" y="10756"/>
                  </a:moveTo>
                  <a:lnTo>
                    <a:pt x="200812" y="10756"/>
                  </a:lnTo>
                  <a:lnTo>
                    <a:pt x="251054" y="17493"/>
                  </a:lnTo>
                  <a:lnTo>
                    <a:pt x="296376" y="36503"/>
                  </a:lnTo>
                  <a:lnTo>
                    <a:pt x="334897" y="65984"/>
                  </a:lnTo>
                  <a:lnTo>
                    <a:pt x="364739" y="104136"/>
                  </a:lnTo>
                  <a:lnTo>
                    <a:pt x="384022" y="149158"/>
                  </a:lnTo>
                  <a:lnTo>
                    <a:pt x="390867" y="199250"/>
                  </a:lnTo>
                  <a:lnTo>
                    <a:pt x="384126" y="249630"/>
                  </a:lnTo>
                  <a:lnTo>
                    <a:pt x="365107" y="295247"/>
                  </a:lnTo>
                  <a:lnTo>
                    <a:pt x="335616" y="334140"/>
                  </a:lnTo>
                  <a:lnTo>
                    <a:pt x="297459" y="364348"/>
                  </a:lnTo>
                  <a:lnTo>
                    <a:pt x="252443" y="383911"/>
                  </a:lnTo>
                  <a:lnTo>
                    <a:pt x="202374" y="390867"/>
                  </a:lnTo>
                  <a:lnTo>
                    <a:pt x="262532" y="390867"/>
                  </a:lnTo>
                  <a:lnTo>
                    <a:pt x="326989" y="356622"/>
                  </a:lnTo>
                  <a:lnTo>
                    <a:pt x="357841" y="325101"/>
                  </a:lnTo>
                  <a:lnTo>
                    <a:pt x="381361" y="287496"/>
                  </a:lnTo>
                  <a:lnTo>
                    <a:pt x="396355" y="245110"/>
                  </a:lnTo>
                  <a:lnTo>
                    <a:pt x="401624" y="199250"/>
                  </a:lnTo>
                  <a:lnTo>
                    <a:pt x="396272" y="153547"/>
                  </a:lnTo>
                  <a:lnTo>
                    <a:pt x="381052" y="111601"/>
                  </a:lnTo>
                  <a:lnTo>
                    <a:pt x="357217" y="74606"/>
                  </a:lnTo>
                  <a:lnTo>
                    <a:pt x="326022" y="43756"/>
                  </a:lnTo>
                  <a:lnTo>
                    <a:pt x="288720" y="20242"/>
                  </a:lnTo>
                  <a:lnTo>
                    <a:pt x="262032" y="10756"/>
                  </a:lnTo>
                  <a:close/>
                </a:path>
              </a:pathLst>
            </a:custGeom>
            <a:solidFill>
              <a:srgbClr val="4D148C"/>
            </a:solidFill>
          </p:spPr>
          <p:txBody>
            <a:bodyPr wrap="square" lIns="0" tIns="0" rIns="0" bIns="0" rtlCol="0"/>
            <a:lstStyle/>
            <a:p>
              <a:endParaRPr/>
            </a:p>
          </p:txBody>
        </p:sp>
      </p:grpSp>
      <p:grpSp>
        <p:nvGrpSpPr>
          <p:cNvPr id="20" name="object 20"/>
          <p:cNvGrpSpPr/>
          <p:nvPr/>
        </p:nvGrpSpPr>
        <p:grpSpPr>
          <a:xfrm>
            <a:off x="774700" y="4624133"/>
            <a:ext cx="9144000" cy="884973"/>
            <a:chOff x="1376997" y="4624133"/>
            <a:chExt cx="9144000" cy="884973"/>
          </a:xfrm>
        </p:grpSpPr>
        <p:sp>
          <p:nvSpPr>
            <p:cNvPr id="21" name="object 21"/>
            <p:cNvSpPr/>
            <p:nvPr/>
          </p:nvSpPr>
          <p:spPr>
            <a:xfrm>
              <a:off x="1376997" y="4624133"/>
              <a:ext cx="9144000" cy="884973"/>
            </a:xfrm>
            <a:custGeom>
              <a:avLst/>
              <a:gdLst/>
              <a:ahLst/>
              <a:cxnLst/>
              <a:rect l="l" t="t" r="r" b="b"/>
              <a:pathLst>
                <a:path w="7938134" h="981075">
                  <a:moveTo>
                    <a:pt x="7937995" y="0"/>
                  </a:moveTo>
                  <a:lnTo>
                    <a:pt x="0" y="0"/>
                  </a:lnTo>
                  <a:lnTo>
                    <a:pt x="0" y="980998"/>
                  </a:lnTo>
                  <a:lnTo>
                    <a:pt x="7937995" y="980998"/>
                  </a:lnTo>
                  <a:lnTo>
                    <a:pt x="7937995" y="0"/>
                  </a:lnTo>
                  <a:close/>
                </a:path>
              </a:pathLst>
            </a:custGeom>
            <a:solidFill>
              <a:srgbClr val="F2F2F2"/>
            </a:solidFill>
          </p:spPr>
          <p:txBody>
            <a:bodyPr wrap="square" lIns="0" tIns="0" rIns="0" bIns="0" rtlCol="0"/>
            <a:lstStyle/>
            <a:p>
              <a:endParaRPr/>
            </a:p>
          </p:txBody>
        </p:sp>
        <p:pic>
          <p:nvPicPr>
            <p:cNvPr id="22" name="object 22"/>
            <p:cNvPicPr/>
            <p:nvPr/>
          </p:nvPicPr>
          <p:blipFill>
            <a:blip r:embed="rId3" cstate="print"/>
            <a:stretch>
              <a:fillRect/>
            </a:stretch>
          </p:blipFill>
          <p:spPr>
            <a:xfrm>
              <a:off x="1734536" y="5043063"/>
              <a:ext cx="208800" cy="140004"/>
            </a:xfrm>
            <a:prstGeom prst="rect">
              <a:avLst/>
            </a:prstGeom>
          </p:spPr>
        </p:pic>
        <p:sp>
          <p:nvSpPr>
            <p:cNvPr id="23" name="object 23"/>
            <p:cNvSpPr/>
            <p:nvPr/>
          </p:nvSpPr>
          <p:spPr>
            <a:xfrm>
              <a:off x="1639691" y="4913816"/>
              <a:ext cx="401955" cy="401955"/>
            </a:xfrm>
            <a:custGeom>
              <a:avLst/>
              <a:gdLst/>
              <a:ahLst/>
              <a:cxnLst/>
              <a:rect l="l" t="t" r="r" b="b"/>
              <a:pathLst>
                <a:path w="401955" h="401954">
                  <a:moveTo>
                    <a:pt x="200812" y="0"/>
                  </a:moveTo>
                  <a:lnTo>
                    <a:pt x="155058" y="5259"/>
                  </a:lnTo>
                  <a:lnTo>
                    <a:pt x="112904" y="20242"/>
                  </a:lnTo>
                  <a:lnTo>
                    <a:pt x="75602" y="43756"/>
                  </a:lnTo>
                  <a:lnTo>
                    <a:pt x="44407" y="74606"/>
                  </a:lnTo>
                  <a:lnTo>
                    <a:pt x="20572" y="111601"/>
                  </a:lnTo>
                  <a:lnTo>
                    <a:pt x="5352" y="153547"/>
                  </a:lnTo>
                  <a:lnTo>
                    <a:pt x="0" y="199250"/>
                  </a:lnTo>
                  <a:lnTo>
                    <a:pt x="5435" y="245110"/>
                  </a:lnTo>
                  <a:lnTo>
                    <a:pt x="20870" y="287496"/>
                  </a:lnTo>
                  <a:lnTo>
                    <a:pt x="45001" y="325101"/>
                  </a:lnTo>
                  <a:lnTo>
                    <a:pt x="76522" y="356622"/>
                  </a:lnTo>
                  <a:lnTo>
                    <a:pt x="114128" y="380753"/>
                  </a:lnTo>
                  <a:lnTo>
                    <a:pt x="156514" y="396189"/>
                  </a:lnTo>
                  <a:lnTo>
                    <a:pt x="202374" y="401624"/>
                  </a:lnTo>
                  <a:lnTo>
                    <a:pt x="248047" y="396189"/>
                  </a:lnTo>
                  <a:lnTo>
                    <a:pt x="262532" y="390867"/>
                  </a:lnTo>
                  <a:lnTo>
                    <a:pt x="202374" y="390867"/>
                  </a:lnTo>
                  <a:lnTo>
                    <a:pt x="158981" y="385716"/>
                  </a:lnTo>
                  <a:lnTo>
                    <a:pt x="118860" y="371089"/>
                  </a:lnTo>
                  <a:lnTo>
                    <a:pt x="83251" y="348228"/>
                  </a:lnTo>
                  <a:lnTo>
                    <a:pt x="53396" y="318372"/>
                  </a:lnTo>
                  <a:lnTo>
                    <a:pt x="30534" y="282764"/>
                  </a:lnTo>
                  <a:lnTo>
                    <a:pt x="15908" y="242643"/>
                  </a:lnTo>
                  <a:lnTo>
                    <a:pt x="10756" y="199250"/>
                  </a:lnTo>
                  <a:lnTo>
                    <a:pt x="17602" y="149158"/>
                  </a:lnTo>
                  <a:lnTo>
                    <a:pt x="36885" y="104136"/>
                  </a:lnTo>
                  <a:lnTo>
                    <a:pt x="66727" y="65984"/>
                  </a:lnTo>
                  <a:lnTo>
                    <a:pt x="105248" y="36503"/>
                  </a:lnTo>
                  <a:lnTo>
                    <a:pt x="150570" y="17493"/>
                  </a:lnTo>
                  <a:lnTo>
                    <a:pt x="200812" y="10756"/>
                  </a:lnTo>
                  <a:lnTo>
                    <a:pt x="262032" y="10756"/>
                  </a:lnTo>
                  <a:lnTo>
                    <a:pt x="246566" y="5259"/>
                  </a:lnTo>
                  <a:lnTo>
                    <a:pt x="200812" y="0"/>
                  </a:lnTo>
                  <a:close/>
                </a:path>
                <a:path w="401955" h="401954">
                  <a:moveTo>
                    <a:pt x="262032" y="10756"/>
                  </a:moveTo>
                  <a:lnTo>
                    <a:pt x="200812" y="10756"/>
                  </a:lnTo>
                  <a:lnTo>
                    <a:pt x="251054" y="17493"/>
                  </a:lnTo>
                  <a:lnTo>
                    <a:pt x="296376" y="36503"/>
                  </a:lnTo>
                  <a:lnTo>
                    <a:pt x="334897" y="65984"/>
                  </a:lnTo>
                  <a:lnTo>
                    <a:pt x="364739" y="104136"/>
                  </a:lnTo>
                  <a:lnTo>
                    <a:pt x="384022" y="149158"/>
                  </a:lnTo>
                  <a:lnTo>
                    <a:pt x="390867" y="199250"/>
                  </a:lnTo>
                  <a:lnTo>
                    <a:pt x="384126" y="249630"/>
                  </a:lnTo>
                  <a:lnTo>
                    <a:pt x="365107" y="295247"/>
                  </a:lnTo>
                  <a:lnTo>
                    <a:pt x="335616" y="334140"/>
                  </a:lnTo>
                  <a:lnTo>
                    <a:pt x="297459" y="364348"/>
                  </a:lnTo>
                  <a:lnTo>
                    <a:pt x="252443" y="383911"/>
                  </a:lnTo>
                  <a:lnTo>
                    <a:pt x="202374" y="390867"/>
                  </a:lnTo>
                  <a:lnTo>
                    <a:pt x="262532" y="390867"/>
                  </a:lnTo>
                  <a:lnTo>
                    <a:pt x="326989" y="356622"/>
                  </a:lnTo>
                  <a:lnTo>
                    <a:pt x="357841" y="325101"/>
                  </a:lnTo>
                  <a:lnTo>
                    <a:pt x="381361" y="287496"/>
                  </a:lnTo>
                  <a:lnTo>
                    <a:pt x="396355" y="245110"/>
                  </a:lnTo>
                  <a:lnTo>
                    <a:pt x="401624" y="199250"/>
                  </a:lnTo>
                  <a:lnTo>
                    <a:pt x="396272" y="153547"/>
                  </a:lnTo>
                  <a:lnTo>
                    <a:pt x="381052" y="111601"/>
                  </a:lnTo>
                  <a:lnTo>
                    <a:pt x="357217" y="74606"/>
                  </a:lnTo>
                  <a:lnTo>
                    <a:pt x="326022" y="43756"/>
                  </a:lnTo>
                  <a:lnTo>
                    <a:pt x="288720" y="20242"/>
                  </a:lnTo>
                  <a:lnTo>
                    <a:pt x="262032" y="10756"/>
                  </a:lnTo>
                  <a:close/>
                </a:path>
              </a:pathLst>
            </a:custGeom>
            <a:solidFill>
              <a:srgbClr val="4D148C"/>
            </a:solidFill>
          </p:spPr>
          <p:txBody>
            <a:bodyPr wrap="square" lIns="0" tIns="0" rIns="0" bIns="0" rtlCol="0"/>
            <a:lstStyle/>
            <a:p>
              <a:endParaRPr/>
            </a:p>
          </p:txBody>
        </p:sp>
      </p:grpSp>
      <p:grpSp>
        <p:nvGrpSpPr>
          <p:cNvPr id="24" name="object 24"/>
          <p:cNvGrpSpPr/>
          <p:nvPr/>
        </p:nvGrpSpPr>
        <p:grpSpPr>
          <a:xfrm>
            <a:off x="783388" y="5646675"/>
            <a:ext cx="9144000" cy="988350"/>
            <a:chOff x="1376997" y="5708370"/>
            <a:chExt cx="9133706" cy="988350"/>
          </a:xfrm>
        </p:grpSpPr>
        <p:sp>
          <p:nvSpPr>
            <p:cNvPr id="25" name="object 25"/>
            <p:cNvSpPr/>
            <p:nvPr/>
          </p:nvSpPr>
          <p:spPr>
            <a:xfrm>
              <a:off x="1376997" y="5708370"/>
              <a:ext cx="9133706" cy="988350"/>
            </a:xfrm>
            <a:custGeom>
              <a:avLst/>
              <a:gdLst/>
              <a:ahLst/>
              <a:cxnLst/>
              <a:rect l="l" t="t" r="r" b="b"/>
              <a:pathLst>
                <a:path w="7938134" h="774064">
                  <a:moveTo>
                    <a:pt x="7937995" y="0"/>
                  </a:moveTo>
                  <a:lnTo>
                    <a:pt x="0" y="0"/>
                  </a:lnTo>
                  <a:lnTo>
                    <a:pt x="0" y="774001"/>
                  </a:lnTo>
                  <a:lnTo>
                    <a:pt x="7937995" y="774001"/>
                  </a:lnTo>
                  <a:lnTo>
                    <a:pt x="7937995" y="0"/>
                  </a:lnTo>
                  <a:close/>
                </a:path>
              </a:pathLst>
            </a:custGeom>
            <a:solidFill>
              <a:srgbClr val="F2F2F2"/>
            </a:solidFill>
          </p:spPr>
          <p:txBody>
            <a:bodyPr wrap="square" lIns="0" tIns="0" rIns="0" bIns="0" rtlCol="0"/>
            <a:lstStyle/>
            <a:p>
              <a:endParaRPr/>
            </a:p>
          </p:txBody>
        </p:sp>
        <p:pic>
          <p:nvPicPr>
            <p:cNvPr id="26" name="object 26"/>
            <p:cNvPicPr/>
            <p:nvPr/>
          </p:nvPicPr>
          <p:blipFill>
            <a:blip r:embed="rId7" cstate="print"/>
            <a:stretch>
              <a:fillRect/>
            </a:stretch>
          </p:blipFill>
          <p:spPr>
            <a:xfrm>
              <a:off x="1734536" y="6023813"/>
              <a:ext cx="208800" cy="140004"/>
            </a:xfrm>
            <a:prstGeom prst="rect">
              <a:avLst/>
            </a:prstGeom>
          </p:spPr>
        </p:pic>
        <p:sp>
          <p:nvSpPr>
            <p:cNvPr id="27" name="object 27"/>
            <p:cNvSpPr/>
            <p:nvPr/>
          </p:nvSpPr>
          <p:spPr>
            <a:xfrm>
              <a:off x="1639691" y="5894567"/>
              <a:ext cx="401955" cy="401955"/>
            </a:xfrm>
            <a:custGeom>
              <a:avLst/>
              <a:gdLst/>
              <a:ahLst/>
              <a:cxnLst/>
              <a:rect l="l" t="t" r="r" b="b"/>
              <a:pathLst>
                <a:path w="401955" h="401954">
                  <a:moveTo>
                    <a:pt x="200812" y="0"/>
                  </a:moveTo>
                  <a:lnTo>
                    <a:pt x="155058" y="5259"/>
                  </a:lnTo>
                  <a:lnTo>
                    <a:pt x="112904" y="20242"/>
                  </a:lnTo>
                  <a:lnTo>
                    <a:pt x="75602" y="43756"/>
                  </a:lnTo>
                  <a:lnTo>
                    <a:pt x="44407" y="74606"/>
                  </a:lnTo>
                  <a:lnTo>
                    <a:pt x="20572" y="111601"/>
                  </a:lnTo>
                  <a:lnTo>
                    <a:pt x="5352" y="153547"/>
                  </a:lnTo>
                  <a:lnTo>
                    <a:pt x="0" y="199250"/>
                  </a:lnTo>
                  <a:lnTo>
                    <a:pt x="5435" y="245110"/>
                  </a:lnTo>
                  <a:lnTo>
                    <a:pt x="20870" y="287496"/>
                  </a:lnTo>
                  <a:lnTo>
                    <a:pt x="45001" y="325101"/>
                  </a:lnTo>
                  <a:lnTo>
                    <a:pt x="76522" y="356622"/>
                  </a:lnTo>
                  <a:lnTo>
                    <a:pt x="114128" y="380753"/>
                  </a:lnTo>
                  <a:lnTo>
                    <a:pt x="156514" y="396189"/>
                  </a:lnTo>
                  <a:lnTo>
                    <a:pt x="202374" y="401624"/>
                  </a:lnTo>
                  <a:lnTo>
                    <a:pt x="248047" y="396189"/>
                  </a:lnTo>
                  <a:lnTo>
                    <a:pt x="262532" y="390867"/>
                  </a:lnTo>
                  <a:lnTo>
                    <a:pt x="202374" y="390867"/>
                  </a:lnTo>
                  <a:lnTo>
                    <a:pt x="158981" y="385716"/>
                  </a:lnTo>
                  <a:lnTo>
                    <a:pt x="118860" y="371089"/>
                  </a:lnTo>
                  <a:lnTo>
                    <a:pt x="83251" y="348228"/>
                  </a:lnTo>
                  <a:lnTo>
                    <a:pt x="53396" y="318372"/>
                  </a:lnTo>
                  <a:lnTo>
                    <a:pt x="30534" y="282764"/>
                  </a:lnTo>
                  <a:lnTo>
                    <a:pt x="15908" y="242643"/>
                  </a:lnTo>
                  <a:lnTo>
                    <a:pt x="10756" y="199250"/>
                  </a:lnTo>
                  <a:lnTo>
                    <a:pt x="17602" y="149158"/>
                  </a:lnTo>
                  <a:lnTo>
                    <a:pt x="36885" y="104136"/>
                  </a:lnTo>
                  <a:lnTo>
                    <a:pt x="66727" y="65984"/>
                  </a:lnTo>
                  <a:lnTo>
                    <a:pt x="105248" y="36503"/>
                  </a:lnTo>
                  <a:lnTo>
                    <a:pt x="150570" y="17493"/>
                  </a:lnTo>
                  <a:lnTo>
                    <a:pt x="200812" y="10756"/>
                  </a:lnTo>
                  <a:lnTo>
                    <a:pt x="262032" y="10756"/>
                  </a:lnTo>
                  <a:lnTo>
                    <a:pt x="246566" y="5259"/>
                  </a:lnTo>
                  <a:lnTo>
                    <a:pt x="200812" y="0"/>
                  </a:lnTo>
                  <a:close/>
                </a:path>
                <a:path w="401955" h="401954">
                  <a:moveTo>
                    <a:pt x="262032" y="10756"/>
                  </a:moveTo>
                  <a:lnTo>
                    <a:pt x="200812" y="10756"/>
                  </a:lnTo>
                  <a:lnTo>
                    <a:pt x="251054" y="17493"/>
                  </a:lnTo>
                  <a:lnTo>
                    <a:pt x="296376" y="36503"/>
                  </a:lnTo>
                  <a:lnTo>
                    <a:pt x="334897" y="65984"/>
                  </a:lnTo>
                  <a:lnTo>
                    <a:pt x="364739" y="104136"/>
                  </a:lnTo>
                  <a:lnTo>
                    <a:pt x="384022" y="149158"/>
                  </a:lnTo>
                  <a:lnTo>
                    <a:pt x="390867" y="199250"/>
                  </a:lnTo>
                  <a:lnTo>
                    <a:pt x="384126" y="249630"/>
                  </a:lnTo>
                  <a:lnTo>
                    <a:pt x="365107" y="295247"/>
                  </a:lnTo>
                  <a:lnTo>
                    <a:pt x="335616" y="334140"/>
                  </a:lnTo>
                  <a:lnTo>
                    <a:pt x="297459" y="364348"/>
                  </a:lnTo>
                  <a:lnTo>
                    <a:pt x="252443" y="383911"/>
                  </a:lnTo>
                  <a:lnTo>
                    <a:pt x="202374" y="390867"/>
                  </a:lnTo>
                  <a:lnTo>
                    <a:pt x="262532" y="390867"/>
                  </a:lnTo>
                  <a:lnTo>
                    <a:pt x="326989" y="356622"/>
                  </a:lnTo>
                  <a:lnTo>
                    <a:pt x="357841" y="325101"/>
                  </a:lnTo>
                  <a:lnTo>
                    <a:pt x="381361" y="287496"/>
                  </a:lnTo>
                  <a:lnTo>
                    <a:pt x="396355" y="245110"/>
                  </a:lnTo>
                  <a:lnTo>
                    <a:pt x="401624" y="199250"/>
                  </a:lnTo>
                  <a:lnTo>
                    <a:pt x="396272" y="153547"/>
                  </a:lnTo>
                  <a:lnTo>
                    <a:pt x="381052" y="111601"/>
                  </a:lnTo>
                  <a:lnTo>
                    <a:pt x="357217" y="74606"/>
                  </a:lnTo>
                  <a:lnTo>
                    <a:pt x="326022" y="43756"/>
                  </a:lnTo>
                  <a:lnTo>
                    <a:pt x="288720" y="20242"/>
                  </a:lnTo>
                  <a:lnTo>
                    <a:pt x="262032" y="10756"/>
                  </a:lnTo>
                  <a:close/>
                </a:path>
              </a:pathLst>
            </a:custGeom>
            <a:solidFill>
              <a:srgbClr val="4D148C"/>
            </a:solidFill>
          </p:spPr>
          <p:txBody>
            <a:bodyPr wrap="square" lIns="0" tIns="0" rIns="0" bIns="0" rtlCol="0"/>
            <a:lstStyle/>
            <a:p>
              <a:endParaRPr/>
            </a:p>
          </p:txBody>
        </p:sp>
      </p:grpSp>
      <p:grpSp>
        <p:nvGrpSpPr>
          <p:cNvPr id="28" name="object 28"/>
          <p:cNvGrpSpPr/>
          <p:nvPr/>
        </p:nvGrpSpPr>
        <p:grpSpPr>
          <a:xfrm>
            <a:off x="783388" y="6764271"/>
            <a:ext cx="9154294" cy="614680"/>
            <a:chOff x="1376997" y="6585636"/>
            <a:chExt cx="9154294" cy="614680"/>
          </a:xfrm>
        </p:grpSpPr>
        <p:sp>
          <p:nvSpPr>
            <p:cNvPr id="29" name="object 29"/>
            <p:cNvSpPr/>
            <p:nvPr/>
          </p:nvSpPr>
          <p:spPr>
            <a:xfrm>
              <a:off x="1376997" y="6585636"/>
              <a:ext cx="9154294" cy="614680"/>
            </a:xfrm>
            <a:custGeom>
              <a:avLst/>
              <a:gdLst/>
              <a:ahLst/>
              <a:cxnLst/>
              <a:rect l="l" t="t" r="r" b="b"/>
              <a:pathLst>
                <a:path w="7938134" h="614679">
                  <a:moveTo>
                    <a:pt x="7937995" y="0"/>
                  </a:moveTo>
                  <a:lnTo>
                    <a:pt x="0" y="0"/>
                  </a:lnTo>
                  <a:lnTo>
                    <a:pt x="0" y="614375"/>
                  </a:lnTo>
                  <a:lnTo>
                    <a:pt x="7937995" y="614375"/>
                  </a:lnTo>
                  <a:lnTo>
                    <a:pt x="7937995" y="0"/>
                  </a:lnTo>
                  <a:close/>
                </a:path>
              </a:pathLst>
            </a:custGeom>
            <a:solidFill>
              <a:srgbClr val="F2F2F2"/>
            </a:solidFill>
          </p:spPr>
          <p:txBody>
            <a:bodyPr wrap="square" lIns="0" tIns="0" rIns="0" bIns="0" rtlCol="0"/>
            <a:lstStyle/>
            <a:p>
              <a:endParaRPr/>
            </a:p>
          </p:txBody>
        </p:sp>
        <p:pic>
          <p:nvPicPr>
            <p:cNvPr id="30" name="object 30"/>
            <p:cNvPicPr/>
            <p:nvPr/>
          </p:nvPicPr>
          <p:blipFill>
            <a:blip r:embed="rId3" cstate="print"/>
            <a:stretch>
              <a:fillRect/>
            </a:stretch>
          </p:blipFill>
          <p:spPr>
            <a:xfrm>
              <a:off x="1734536" y="6821252"/>
              <a:ext cx="208800" cy="140004"/>
            </a:xfrm>
            <a:prstGeom prst="rect">
              <a:avLst/>
            </a:prstGeom>
          </p:spPr>
        </p:pic>
        <p:sp>
          <p:nvSpPr>
            <p:cNvPr id="31" name="object 31"/>
            <p:cNvSpPr/>
            <p:nvPr/>
          </p:nvSpPr>
          <p:spPr>
            <a:xfrm>
              <a:off x="1639691" y="6692006"/>
              <a:ext cx="401955" cy="401955"/>
            </a:xfrm>
            <a:custGeom>
              <a:avLst/>
              <a:gdLst/>
              <a:ahLst/>
              <a:cxnLst/>
              <a:rect l="l" t="t" r="r" b="b"/>
              <a:pathLst>
                <a:path w="401955" h="401954">
                  <a:moveTo>
                    <a:pt x="200812" y="0"/>
                  </a:moveTo>
                  <a:lnTo>
                    <a:pt x="155058" y="5259"/>
                  </a:lnTo>
                  <a:lnTo>
                    <a:pt x="112904" y="20242"/>
                  </a:lnTo>
                  <a:lnTo>
                    <a:pt x="75602" y="43756"/>
                  </a:lnTo>
                  <a:lnTo>
                    <a:pt x="44407" y="74606"/>
                  </a:lnTo>
                  <a:lnTo>
                    <a:pt x="20572" y="111601"/>
                  </a:lnTo>
                  <a:lnTo>
                    <a:pt x="5352" y="153547"/>
                  </a:lnTo>
                  <a:lnTo>
                    <a:pt x="0" y="199250"/>
                  </a:lnTo>
                  <a:lnTo>
                    <a:pt x="5435" y="245110"/>
                  </a:lnTo>
                  <a:lnTo>
                    <a:pt x="20870" y="287496"/>
                  </a:lnTo>
                  <a:lnTo>
                    <a:pt x="45001" y="325101"/>
                  </a:lnTo>
                  <a:lnTo>
                    <a:pt x="76522" y="356622"/>
                  </a:lnTo>
                  <a:lnTo>
                    <a:pt x="114128" y="380753"/>
                  </a:lnTo>
                  <a:lnTo>
                    <a:pt x="156514" y="396189"/>
                  </a:lnTo>
                  <a:lnTo>
                    <a:pt x="202374" y="401624"/>
                  </a:lnTo>
                  <a:lnTo>
                    <a:pt x="248047" y="396189"/>
                  </a:lnTo>
                  <a:lnTo>
                    <a:pt x="262532" y="390867"/>
                  </a:lnTo>
                  <a:lnTo>
                    <a:pt x="202374" y="390867"/>
                  </a:lnTo>
                  <a:lnTo>
                    <a:pt x="158981" y="385716"/>
                  </a:lnTo>
                  <a:lnTo>
                    <a:pt x="118860" y="371089"/>
                  </a:lnTo>
                  <a:lnTo>
                    <a:pt x="83251" y="348228"/>
                  </a:lnTo>
                  <a:lnTo>
                    <a:pt x="53396" y="318372"/>
                  </a:lnTo>
                  <a:lnTo>
                    <a:pt x="30534" y="282764"/>
                  </a:lnTo>
                  <a:lnTo>
                    <a:pt x="15908" y="242643"/>
                  </a:lnTo>
                  <a:lnTo>
                    <a:pt x="10756" y="199250"/>
                  </a:lnTo>
                  <a:lnTo>
                    <a:pt x="17602" y="149158"/>
                  </a:lnTo>
                  <a:lnTo>
                    <a:pt x="36885" y="104136"/>
                  </a:lnTo>
                  <a:lnTo>
                    <a:pt x="66727" y="65984"/>
                  </a:lnTo>
                  <a:lnTo>
                    <a:pt x="105248" y="36503"/>
                  </a:lnTo>
                  <a:lnTo>
                    <a:pt x="150570" y="17493"/>
                  </a:lnTo>
                  <a:lnTo>
                    <a:pt x="200812" y="10756"/>
                  </a:lnTo>
                  <a:lnTo>
                    <a:pt x="262032" y="10756"/>
                  </a:lnTo>
                  <a:lnTo>
                    <a:pt x="246566" y="5259"/>
                  </a:lnTo>
                  <a:lnTo>
                    <a:pt x="200812" y="0"/>
                  </a:lnTo>
                  <a:close/>
                </a:path>
                <a:path w="401955" h="401954">
                  <a:moveTo>
                    <a:pt x="262032" y="10756"/>
                  </a:moveTo>
                  <a:lnTo>
                    <a:pt x="200812" y="10756"/>
                  </a:lnTo>
                  <a:lnTo>
                    <a:pt x="251054" y="17493"/>
                  </a:lnTo>
                  <a:lnTo>
                    <a:pt x="296376" y="36503"/>
                  </a:lnTo>
                  <a:lnTo>
                    <a:pt x="334897" y="65984"/>
                  </a:lnTo>
                  <a:lnTo>
                    <a:pt x="364739" y="104136"/>
                  </a:lnTo>
                  <a:lnTo>
                    <a:pt x="384022" y="149158"/>
                  </a:lnTo>
                  <a:lnTo>
                    <a:pt x="390867" y="199250"/>
                  </a:lnTo>
                  <a:lnTo>
                    <a:pt x="384126" y="249630"/>
                  </a:lnTo>
                  <a:lnTo>
                    <a:pt x="365107" y="295247"/>
                  </a:lnTo>
                  <a:lnTo>
                    <a:pt x="335616" y="334140"/>
                  </a:lnTo>
                  <a:lnTo>
                    <a:pt x="297459" y="364348"/>
                  </a:lnTo>
                  <a:lnTo>
                    <a:pt x="252443" y="383911"/>
                  </a:lnTo>
                  <a:lnTo>
                    <a:pt x="202374" y="390867"/>
                  </a:lnTo>
                  <a:lnTo>
                    <a:pt x="262532" y="390867"/>
                  </a:lnTo>
                  <a:lnTo>
                    <a:pt x="326989" y="356622"/>
                  </a:lnTo>
                  <a:lnTo>
                    <a:pt x="357841" y="325101"/>
                  </a:lnTo>
                  <a:lnTo>
                    <a:pt x="381361" y="287496"/>
                  </a:lnTo>
                  <a:lnTo>
                    <a:pt x="396355" y="245110"/>
                  </a:lnTo>
                  <a:lnTo>
                    <a:pt x="401624" y="199250"/>
                  </a:lnTo>
                  <a:lnTo>
                    <a:pt x="396272" y="153547"/>
                  </a:lnTo>
                  <a:lnTo>
                    <a:pt x="381052" y="111601"/>
                  </a:lnTo>
                  <a:lnTo>
                    <a:pt x="357217" y="74606"/>
                  </a:lnTo>
                  <a:lnTo>
                    <a:pt x="326022" y="43756"/>
                  </a:lnTo>
                  <a:lnTo>
                    <a:pt x="288720" y="20242"/>
                  </a:lnTo>
                  <a:lnTo>
                    <a:pt x="262032" y="10756"/>
                  </a:lnTo>
                  <a:close/>
                </a:path>
              </a:pathLst>
            </a:custGeom>
            <a:solidFill>
              <a:srgbClr val="4D148C"/>
            </a:solidFill>
          </p:spPr>
          <p:txBody>
            <a:bodyPr wrap="square" lIns="0" tIns="0" rIns="0" bIns="0" rtlCol="0"/>
            <a:lstStyle/>
            <a:p>
              <a:endParaRPr/>
            </a:p>
          </p:txBody>
        </p:sp>
      </p:grpSp>
      <p:sp>
        <p:nvSpPr>
          <p:cNvPr id="32" name="object 32"/>
          <p:cNvSpPr txBox="1"/>
          <p:nvPr/>
        </p:nvSpPr>
        <p:spPr>
          <a:xfrm>
            <a:off x="774699" y="2662631"/>
            <a:ext cx="9533739" cy="689035"/>
          </a:xfrm>
          <a:prstGeom prst="rect">
            <a:avLst/>
          </a:prstGeom>
        </p:spPr>
        <p:txBody>
          <a:bodyPr vert="horz" wrap="square" lIns="0" tIns="69850" rIns="0" bIns="0" rtlCol="0">
            <a:spAutoFit/>
          </a:bodyPr>
          <a:lstStyle/>
          <a:p>
            <a:pPr marL="1088390">
              <a:lnSpc>
                <a:spcPct val="100000"/>
              </a:lnSpc>
              <a:spcBef>
                <a:spcPts val="550"/>
              </a:spcBef>
            </a:pPr>
            <a:r>
              <a:rPr sz="1200" b="1" dirty="0">
                <a:solidFill>
                  <a:srgbClr val="4D148C"/>
                </a:solidFill>
                <a:latin typeface="FedEx Sans"/>
                <a:cs typeface="FedEx Sans"/>
              </a:rPr>
              <a:t>1.</a:t>
            </a:r>
            <a:r>
              <a:rPr sz="1200" b="1" spc="-30" dirty="0">
                <a:solidFill>
                  <a:srgbClr val="4D148C"/>
                </a:solidFill>
                <a:latin typeface="FedEx Sans"/>
                <a:cs typeface="FedEx Sans"/>
              </a:rPr>
              <a:t> </a:t>
            </a:r>
            <a:r>
              <a:rPr sz="1200" b="1" dirty="0">
                <a:solidFill>
                  <a:srgbClr val="4D148C"/>
                </a:solidFill>
                <a:latin typeface="FedEx Sans"/>
                <a:cs typeface="FedEx Sans"/>
              </a:rPr>
              <a:t>Recipient</a:t>
            </a:r>
            <a:r>
              <a:rPr sz="1200" b="1" spc="-15" dirty="0">
                <a:solidFill>
                  <a:srgbClr val="4D148C"/>
                </a:solidFill>
                <a:latin typeface="FedEx Sans"/>
                <a:cs typeface="FedEx Sans"/>
              </a:rPr>
              <a:t> </a:t>
            </a:r>
            <a:r>
              <a:rPr sz="1200" b="1" spc="-80" dirty="0">
                <a:solidFill>
                  <a:srgbClr val="4D148C"/>
                </a:solidFill>
                <a:latin typeface="FedEx Sans"/>
                <a:cs typeface="FedEx Sans"/>
              </a:rPr>
              <a:t>VAT</a:t>
            </a:r>
            <a:r>
              <a:rPr sz="1200" b="1" dirty="0">
                <a:solidFill>
                  <a:srgbClr val="4D148C"/>
                </a:solidFill>
                <a:latin typeface="FedEx Sans"/>
                <a:cs typeface="FedEx Sans"/>
              </a:rPr>
              <a:t> </a:t>
            </a:r>
            <a:r>
              <a:rPr sz="1200" b="1" spc="-10" dirty="0">
                <a:solidFill>
                  <a:srgbClr val="4D148C"/>
                </a:solidFill>
                <a:latin typeface="FedEx Sans"/>
                <a:cs typeface="FedEx Sans"/>
              </a:rPr>
              <a:t>number</a:t>
            </a:r>
            <a:endParaRPr sz="1200" dirty="0">
              <a:latin typeface="FedEx Sans"/>
              <a:cs typeface="FedEx Sans"/>
            </a:endParaRPr>
          </a:p>
          <a:p>
            <a:pPr marL="1088390" marR="594995">
              <a:lnSpc>
                <a:spcPct val="111100"/>
              </a:lnSpc>
              <a:spcBef>
                <a:spcPts val="280"/>
              </a:spcBef>
            </a:pPr>
            <a:r>
              <a:rPr sz="1200" spc="-10" dirty="0">
                <a:solidFill>
                  <a:srgbClr val="333333"/>
                </a:solidFill>
                <a:latin typeface="FedEx Sans"/>
                <a:cs typeface="FedEx Sans"/>
              </a:rPr>
              <a:t>Required</a:t>
            </a:r>
            <a:r>
              <a:rPr sz="1200" spc="-20" dirty="0">
                <a:solidFill>
                  <a:srgbClr val="333333"/>
                </a:solidFill>
                <a:latin typeface="FedEx Sans"/>
                <a:cs typeface="FedEx Sans"/>
              </a:rPr>
              <a:t> </a:t>
            </a:r>
            <a:r>
              <a:rPr sz="1200" dirty="0">
                <a:solidFill>
                  <a:srgbClr val="333333"/>
                </a:solidFill>
                <a:latin typeface="FedEx Sans"/>
                <a:cs typeface="FedEx Sans"/>
              </a:rPr>
              <a:t>to</a:t>
            </a:r>
            <a:r>
              <a:rPr sz="1200" spc="-15" dirty="0">
                <a:solidFill>
                  <a:srgbClr val="333333"/>
                </a:solidFill>
                <a:latin typeface="FedEx Sans"/>
                <a:cs typeface="FedEx Sans"/>
              </a:rPr>
              <a:t> </a:t>
            </a:r>
            <a:r>
              <a:rPr sz="1200" dirty="0">
                <a:solidFill>
                  <a:srgbClr val="333333"/>
                </a:solidFill>
                <a:latin typeface="FedEx Sans"/>
                <a:cs typeface="FedEx Sans"/>
              </a:rPr>
              <a:t>verify</a:t>
            </a:r>
            <a:r>
              <a:rPr sz="1200" spc="-20" dirty="0">
                <a:solidFill>
                  <a:srgbClr val="333333"/>
                </a:solidFill>
                <a:latin typeface="FedEx Sans"/>
                <a:cs typeface="FedEx Sans"/>
              </a:rPr>
              <a:t> </a:t>
            </a:r>
            <a:r>
              <a:rPr sz="1200" dirty="0">
                <a:solidFill>
                  <a:srgbClr val="333333"/>
                </a:solidFill>
                <a:latin typeface="FedEx Sans"/>
                <a:cs typeface="FedEx Sans"/>
              </a:rPr>
              <a:t>whether</a:t>
            </a:r>
            <a:r>
              <a:rPr sz="1200" spc="-15" dirty="0">
                <a:solidFill>
                  <a:srgbClr val="333333"/>
                </a:solidFill>
                <a:latin typeface="FedEx Sans"/>
                <a:cs typeface="FedEx Sans"/>
              </a:rPr>
              <a:t> </a:t>
            </a:r>
            <a:r>
              <a:rPr sz="1200" dirty="0">
                <a:solidFill>
                  <a:srgbClr val="333333"/>
                </a:solidFill>
                <a:latin typeface="FedEx Sans"/>
                <a:cs typeface="FedEx Sans"/>
              </a:rPr>
              <a:t>the</a:t>
            </a:r>
            <a:r>
              <a:rPr sz="1200" spc="-15" dirty="0">
                <a:solidFill>
                  <a:srgbClr val="333333"/>
                </a:solidFill>
                <a:latin typeface="FedEx Sans"/>
                <a:cs typeface="FedEx Sans"/>
              </a:rPr>
              <a:t> </a:t>
            </a:r>
            <a:r>
              <a:rPr sz="1200" dirty="0">
                <a:solidFill>
                  <a:srgbClr val="333333"/>
                </a:solidFill>
                <a:latin typeface="FedEx Sans"/>
                <a:cs typeface="FedEx Sans"/>
              </a:rPr>
              <a:t>recipient</a:t>
            </a:r>
            <a:r>
              <a:rPr sz="1200" spc="-20" dirty="0">
                <a:solidFill>
                  <a:srgbClr val="333333"/>
                </a:solidFill>
                <a:latin typeface="FedEx Sans"/>
                <a:cs typeface="FedEx Sans"/>
              </a:rPr>
              <a:t> </a:t>
            </a:r>
            <a:r>
              <a:rPr sz="1200" dirty="0">
                <a:solidFill>
                  <a:srgbClr val="333333"/>
                </a:solidFill>
                <a:latin typeface="FedEx Sans"/>
                <a:cs typeface="FedEx Sans"/>
              </a:rPr>
              <a:t>is</a:t>
            </a:r>
            <a:r>
              <a:rPr sz="1200" spc="-15" dirty="0">
                <a:solidFill>
                  <a:srgbClr val="333333"/>
                </a:solidFill>
                <a:latin typeface="FedEx Sans"/>
                <a:cs typeface="FedEx Sans"/>
              </a:rPr>
              <a:t> </a:t>
            </a:r>
            <a:r>
              <a:rPr sz="1200" spc="-80" dirty="0">
                <a:solidFill>
                  <a:srgbClr val="333333"/>
                </a:solidFill>
                <a:latin typeface="FedEx Sans"/>
                <a:cs typeface="FedEx Sans"/>
              </a:rPr>
              <a:t>VAT-</a:t>
            </a:r>
            <a:r>
              <a:rPr sz="1200" spc="-10" dirty="0">
                <a:solidFill>
                  <a:srgbClr val="333333"/>
                </a:solidFill>
                <a:latin typeface="FedEx Sans"/>
                <a:cs typeface="FedEx Sans"/>
              </a:rPr>
              <a:t>registered</a:t>
            </a:r>
            <a:r>
              <a:rPr sz="1200" spc="-20" dirty="0">
                <a:solidFill>
                  <a:srgbClr val="333333"/>
                </a:solidFill>
                <a:latin typeface="FedEx Sans"/>
                <a:cs typeface="FedEx Sans"/>
              </a:rPr>
              <a:t> </a:t>
            </a:r>
            <a:r>
              <a:rPr sz="1200" dirty="0">
                <a:solidFill>
                  <a:srgbClr val="333333"/>
                </a:solidFill>
                <a:latin typeface="FedEx Sans"/>
                <a:cs typeface="FedEx Sans"/>
              </a:rPr>
              <a:t>in</a:t>
            </a:r>
            <a:r>
              <a:rPr sz="1200" spc="-15" dirty="0">
                <a:solidFill>
                  <a:srgbClr val="333333"/>
                </a:solidFill>
                <a:latin typeface="FedEx Sans"/>
                <a:cs typeface="FedEx Sans"/>
              </a:rPr>
              <a:t> </a:t>
            </a:r>
            <a:r>
              <a:rPr sz="1200" dirty="0">
                <a:solidFill>
                  <a:srgbClr val="333333"/>
                </a:solidFill>
                <a:latin typeface="FedEx Sans"/>
                <a:cs typeface="FedEx Sans"/>
              </a:rPr>
              <a:t>the</a:t>
            </a:r>
            <a:r>
              <a:rPr sz="1200" spc="-15" dirty="0">
                <a:solidFill>
                  <a:srgbClr val="333333"/>
                </a:solidFill>
                <a:latin typeface="FedEx Sans"/>
                <a:cs typeface="FedEx Sans"/>
              </a:rPr>
              <a:t> </a:t>
            </a:r>
            <a:r>
              <a:rPr sz="1200" dirty="0">
                <a:solidFill>
                  <a:srgbClr val="333333"/>
                </a:solidFill>
                <a:latin typeface="FedEx Sans"/>
                <a:cs typeface="FedEx Sans"/>
              </a:rPr>
              <a:t>EU</a:t>
            </a:r>
            <a:r>
              <a:rPr sz="1200" spc="-20" dirty="0">
                <a:solidFill>
                  <a:srgbClr val="333333"/>
                </a:solidFill>
                <a:latin typeface="FedEx Sans"/>
                <a:cs typeface="FedEx Sans"/>
              </a:rPr>
              <a:t> </a:t>
            </a:r>
            <a:r>
              <a:rPr sz="1200" dirty="0">
                <a:solidFill>
                  <a:srgbClr val="333333"/>
                </a:solidFill>
                <a:latin typeface="FedEx Sans"/>
                <a:cs typeface="FedEx Sans"/>
              </a:rPr>
              <a:t>destination</a:t>
            </a:r>
            <a:r>
              <a:rPr sz="1200" spc="-15" dirty="0">
                <a:solidFill>
                  <a:srgbClr val="333333"/>
                </a:solidFill>
                <a:latin typeface="FedEx Sans"/>
                <a:cs typeface="FedEx Sans"/>
              </a:rPr>
              <a:t> </a:t>
            </a:r>
            <a:r>
              <a:rPr sz="1200" spc="-10" dirty="0">
                <a:solidFill>
                  <a:srgbClr val="333333"/>
                </a:solidFill>
                <a:latin typeface="FedEx Sans"/>
                <a:cs typeface="FedEx Sans"/>
              </a:rPr>
              <a:t>country </a:t>
            </a:r>
            <a:r>
              <a:rPr sz="1200" dirty="0">
                <a:solidFill>
                  <a:srgbClr val="333333"/>
                </a:solidFill>
                <a:latin typeface="FedEx Sans"/>
                <a:cs typeface="FedEx Sans"/>
              </a:rPr>
              <a:t>and</a:t>
            </a:r>
            <a:r>
              <a:rPr sz="1200" spc="-20" dirty="0">
                <a:solidFill>
                  <a:srgbClr val="333333"/>
                </a:solidFill>
                <a:latin typeface="FedEx Sans"/>
                <a:cs typeface="FedEx Sans"/>
              </a:rPr>
              <a:t> </a:t>
            </a:r>
            <a:r>
              <a:rPr sz="1200" dirty="0">
                <a:solidFill>
                  <a:srgbClr val="333333"/>
                </a:solidFill>
                <a:latin typeface="FedEx Sans"/>
                <a:cs typeface="FedEx Sans"/>
              </a:rPr>
              <a:t>determine</a:t>
            </a:r>
            <a:r>
              <a:rPr sz="1200" spc="-20" dirty="0">
                <a:solidFill>
                  <a:srgbClr val="333333"/>
                </a:solidFill>
                <a:latin typeface="FedEx Sans"/>
                <a:cs typeface="FedEx Sans"/>
              </a:rPr>
              <a:t> </a:t>
            </a:r>
            <a:r>
              <a:rPr sz="1200" dirty="0">
                <a:solidFill>
                  <a:srgbClr val="333333"/>
                </a:solidFill>
                <a:latin typeface="FedEx Sans"/>
                <a:cs typeface="FedEx Sans"/>
              </a:rPr>
              <a:t>if</a:t>
            </a:r>
            <a:r>
              <a:rPr sz="1200" spc="-15" dirty="0">
                <a:solidFill>
                  <a:srgbClr val="333333"/>
                </a:solidFill>
                <a:latin typeface="FedEx Sans"/>
                <a:cs typeface="FedEx Sans"/>
              </a:rPr>
              <a:t> </a:t>
            </a:r>
            <a:r>
              <a:rPr sz="1200" dirty="0">
                <a:solidFill>
                  <a:srgbClr val="333333"/>
                </a:solidFill>
                <a:latin typeface="FedEx Sans"/>
                <a:cs typeface="FedEx Sans"/>
              </a:rPr>
              <a:t>the</a:t>
            </a:r>
            <a:r>
              <a:rPr sz="1200" spc="-20" dirty="0">
                <a:solidFill>
                  <a:srgbClr val="333333"/>
                </a:solidFill>
                <a:latin typeface="FedEx Sans"/>
                <a:cs typeface="FedEx Sans"/>
              </a:rPr>
              <a:t> </a:t>
            </a:r>
            <a:r>
              <a:rPr sz="1200" dirty="0">
                <a:solidFill>
                  <a:srgbClr val="333333"/>
                </a:solidFill>
                <a:latin typeface="FedEx Sans"/>
                <a:cs typeface="FedEx Sans"/>
              </a:rPr>
              <a:t>€3</a:t>
            </a:r>
            <a:r>
              <a:rPr lang="en-US" sz="1200" dirty="0">
                <a:solidFill>
                  <a:srgbClr val="333333"/>
                </a:solidFill>
                <a:latin typeface="FedEx Sans"/>
                <a:cs typeface="FedEx Sans"/>
              </a:rPr>
              <a:t> ($3.48) </a:t>
            </a:r>
            <a:r>
              <a:rPr sz="1200" spc="-10" dirty="0">
                <a:solidFill>
                  <a:srgbClr val="333333"/>
                </a:solidFill>
                <a:latin typeface="FedEx Sans"/>
                <a:cs typeface="FedEx Sans"/>
              </a:rPr>
              <a:t>customs</a:t>
            </a:r>
            <a:r>
              <a:rPr sz="1200" spc="-20" dirty="0">
                <a:solidFill>
                  <a:srgbClr val="333333"/>
                </a:solidFill>
                <a:latin typeface="FedEx Sans"/>
                <a:cs typeface="FedEx Sans"/>
              </a:rPr>
              <a:t> </a:t>
            </a:r>
            <a:r>
              <a:rPr sz="1200" dirty="0">
                <a:solidFill>
                  <a:srgbClr val="333333"/>
                </a:solidFill>
                <a:latin typeface="FedEx Sans"/>
                <a:cs typeface="FedEx Sans"/>
              </a:rPr>
              <a:t>duty</a:t>
            </a:r>
            <a:r>
              <a:rPr sz="1200" spc="-15" dirty="0">
                <a:solidFill>
                  <a:srgbClr val="333333"/>
                </a:solidFill>
                <a:latin typeface="FedEx Sans"/>
                <a:cs typeface="FedEx Sans"/>
              </a:rPr>
              <a:t> </a:t>
            </a:r>
            <a:r>
              <a:rPr sz="1200" dirty="0">
                <a:solidFill>
                  <a:srgbClr val="333333"/>
                </a:solidFill>
                <a:latin typeface="FedEx Sans"/>
                <a:cs typeface="FedEx Sans"/>
              </a:rPr>
              <a:t>per</a:t>
            </a:r>
            <a:r>
              <a:rPr sz="1200" spc="-20" dirty="0">
                <a:solidFill>
                  <a:srgbClr val="333333"/>
                </a:solidFill>
                <a:latin typeface="FedEx Sans"/>
                <a:cs typeface="FedEx Sans"/>
              </a:rPr>
              <a:t> </a:t>
            </a:r>
            <a:r>
              <a:rPr sz="1200" dirty="0">
                <a:solidFill>
                  <a:srgbClr val="333333"/>
                </a:solidFill>
                <a:latin typeface="FedEx Sans"/>
                <a:cs typeface="FedEx Sans"/>
              </a:rPr>
              <a:t>line</a:t>
            </a:r>
            <a:r>
              <a:rPr sz="1200" spc="-20" dirty="0">
                <a:solidFill>
                  <a:srgbClr val="333333"/>
                </a:solidFill>
                <a:latin typeface="FedEx Sans"/>
                <a:cs typeface="FedEx Sans"/>
              </a:rPr>
              <a:t> </a:t>
            </a:r>
            <a:r>
              <a:rPr sz="1200" dirty="0">
                <a:solidFill>
                  <a:srgbClr val="333333"/>
                </a:solidFill>
                <a:latin typeface="FedEx Sans"/>
                <a:cs typeface="FedEx Sans"/>
              </a:rPr>
              <a:t>item</a:t>
            </a:r>
            <a:r>
              <a:rPr sz="1200" spc="-15" dirty="0">
                <a:solidFill>
                  <a:srgbClr val="333333"/>
                </a:solidFill>
                <a:latin typeface="FedEx Sans"/>
                <a:cs typeface="FedEx Sans"/>
              </a:rPr>
              <a:t> </a:t>
            </a:r>
            <a:r>
              <a:rPr sz="1200" spc="-10" dirty="0">
                <a:solidFill>
                  <a:srgbClr val="333333"/>
                </a:solidFill>
                <a:latin typeface="FedEx Sans"/>
                <a:cs typeface="FedEx Sans"/>
              </a:rPr>
              <a:t>applies.</a:t>
            </a:r>
            <a:endParaRPr sz="1200" dirty="0">
              <a:latin typeface="FedEx Sans"/>
              <a:cs typeface="FedEx Sans"/>
            </a:endParaRPr>
          </a:p>
        </p:txBody>
      </p:sp>
      <p:sp>
        <p:nvSpPr>
          <p:cNvPr id="33" name="object 33"/>
          <p:cNvSpPr txBox="1"/>
          <p:nvPr/>
        </p:nvSpPr>
        <p:spPr>
          <a:xfrm>
            <a:off x="752908" y="3595677"/>
            <a:ext cx="9218204" cy="690958"/>
          </a:xfrm>
          <a:prstGeom prst="rect">
            <a:avLst/>
          </a:prstGeom>
        </p:spPr>
        <p:txBody>
          <a:bodyPr vert="horz" wrap="square" lIns="0" tIns="71755" rIns="0" bIns="0" rtlCol="0">
            <a:spAutoFit/>
          </a:bodyPr>
          <a:lstStyle/>
          <a:p>
            <a:pPr marL="1088390">
              <a:lnSpc>
                <a:spcPct val="100000"/>
              </a:lnSpc>
              <a:spcBef>
                <a:spcPts val="565"/>
              </a:spcBef>
            </a:pPr>
            <a:r>
              <a:rPr sz="1200" b="1">
                <a:solidFill>
                  <a:srgbClr val="4D148C"/>
                </a:solidFill>
                <a:latin typeface="FedEx Sans"/>
                <a:cs typeface="FedEx Sans"/>
              </a:rPr>
              <a:t>2.</a:t>
            </a:r>
            <a:r>
              <a:rPr sz="1200" b="1" spc="-20">
                <a:solidFill>
                  <a:srgbClr val="4D148C"/>
                </a:solidFill>
                <a:latin typeface="FedEx Sans"/>
                <a:cs typeface="FedEx Sans"/>
              </a:rPr>
              <a:t> </a:t>
            </a:r>
            <a:r>
              <a:rPr sz="1200" b="1">
                <a:solidFill>
                  <a:srgbClr val="4D148C"/>
                </a:solidFill>
                <a:latin typeface="FedEx Sans"/>
                <a:cs typeface="FedEx Sans"/>
              </a:rPr>
              <a:t>IOSS</a:t>
            </a:r>
            <a:r>
              <a:rPr sz="1200" b="1" spc="-20">
                <a:solidFill>
                  <a:srgbClr val="4D148C"/>
                </a:solidFill>
                <a:latin typeface="FedEx Sans"/>
                <a:cs typeface="FedEx Sans"/>
              </a:rPr>
              <a:t> number,</a:t>
            </a:r>
            <a:r>
              <a:rPr sz="1200" b="1" spc="-15">
                <a:solidFill>
                  <a:srgbClr val="4D148C"/>
                </a:solidFill>
                <a:latin typeface="FedEx Sans"/>
                <a:cs typeface="FedEx Sans"/>
              </a:rPr>
              <a:t> </a:t>
            </a:r>
            <a:r>
              <a:rPr sz="1200" b="1">
                <a:solidFill>
                  <a:srgbClr val="4D148C"/>
                </a:solidFill>
                <a:latin typeface="FedEx Sans"/>
                <a:cs typeface="FedEx Sans"/>
              </a:rPr>
              <a:t>holder</a:t>
            </a:r>
            <a:r>
              <a:rPr sz="1200" b="1" spc="-20">
                <a:solidFill>
                  <a:srgbClr val="4D148C"/>
                </a:solidFill>
                <a:latin typeface="FedEx Sans"/>
                <a:cs typeface="FedEx Sans"/>
              </a:rPr>
              <a:t> </a:t>
            </a:r>
            <a:r>
              <a:rPr sz="1200" b="1">
                <a:solidFill>
                  <a:srgbClr val="4D148C"/>
                </a:solidFill>
                <a:latin typeface="FedEx Sans"/>
                <a:cs typeface="FedEx Sans"/>
              </a:rPr>
              <a:t>name</a:t>
            </a:r>
            <a:r>
              <a:rPr sz="1200" b="1" spc="-20">
                <a:solidFill>
                  <a:srgbClr val="4D148C"/>
                </a:solidFill>
                <a:latin typeface="FedEx Sans"/>
                <a:cs typeface="FedEx Sans"/>
              </a:rPr>
              <a:t> </a:t>
            </a:r>
            <a:r>
              <a:rPr sz="1200" b="1">
                <a:solidFill>
                  <a:srgbClr val="4D148C"/>
                </a:solidFill>
                <a:latin typeface="FedEx Sans"/>
                <a:cs typeface="FedEx Sans"/>
              </a:rPr>
              <a:t>and</a:t>
            </a:r>
            <a:r>
              <a:rPr sz="1200" b="1" spc="-15">
                <a:solidFill>
                  <a:srgbClr val="4D148C"/>
                </a:solidFill>
                <a:latin typeface="FedEx Sans"/>
                <a:cs typeface="FedEx Sans"/>
              </a:rPr>
              <a:t> </a:t>
            </a:r>
            <a:r>
              <a:rPr sz="1200" b="1" spc="-10">
                <a:solidFill>
                  <a:srgbClr val="4D148C"/>
                </a:solidFill>
                <a:latin typeface="FedEx Sans"/>
                <a:cs typeface="FedEx Sans"/>
              </a:rPr>
              <a:t>address</a:t>
            </a:r>
            <a:endParaRPr sz="1200">
              <a:latin typeface="FedEx Sans"/>
              <a:cs typeface="FedEx Sans"/>
            </a:endParaRPr>
          </a:p>
          <a:p>
            <a:pPr marL="1088390" marR="400050">
              <a:lnSpc>
                <a:spcPct val="111100"/>
              </a:lnSpc>
              <a:spcBef>
                <a:spcPts val="280"/>
              </a:spcBef>
            </a:pPr>
            <a:r>
              <a:rPr sz="1200" spc="-10">
                <a:solidFill>
                  <a:srgbClr val="333333"/>
                </a:solidFill>
                <a:latin typeface="FedEx Sans"/>
                <a:cs typeface="FedEx Sans"/>
              </a:rPr>
              <a:t>Required</a:t>
            </a:r>
            <a:r>
              <a:rPr sz="1200" spc="-20">
                <a:solidFill>
                  <a:srgbClr val="333333"/>
                </a:solidFill>
                <a:latin typeface="FedEx Sans"/>
                <a:cs typeface="FedEx Sans"/>
              </a:rPr>
              <a:t> </a:t>
            </a:r>
            <a:r>
              <a:rPr sz="1200">
                <a:solidFill>
                  <a:srgbClr val="333333"/>
                </a:solidFill>
                <a:latin typeface="FedEx Sans"/>
                <a:cs typeface="FedEx Sans"/>
              </a:rPr>
              <a:t>for</a:t>
            </a:r>
            <a:r>
              <a:rPr sz="1200" spc="-20">
                <a:solidFill>
                  <a:srgbClr val="333333"/>
                </a:solidFill>
                <a:latin typeface="FedEx Sans"/>
                <a:cs typeface="FedEx Sans"/>
              </a:rPr>
              <a:t> </a:t>
            </a:r>
            <a:r>
              <a:rPr sz="1200">
                <a:solidFill>
                  <a:srgbClr val="333333"/>
                </a:solidFill>
                <a:latin typeface="FedEx Sans"/>
                <a:cs typeface="FedEx Sans"/>
              </a:rPr>
              <a:t>shipments</a:t>
            </a:r>
            <a:r>
              <a:rPr sz="1200" spc="-20">
                <a:solidFill>
                  <a:srgbClr val="333333"/>
                </a:solidFill>
                <a:latin typeface="FedEx Sans"/>
                <a:cs typeface="FedEx Sans"/>
              </a:rPr>
              <a:t> </a:t>
            </a:r>
            <a:r>
              <a:rPr sz="1200">
                <a:solidFill>
                  <a:srgbClr val="333333"/>
                </a:solidFill>
                <a:latin typeface="FedEx Sans"/>
                <a:cs typeface="FedEx Sans"/>
              </a:rPr>
              <a:t>moving</a:t>
            </a:r>
            <a:r>
              <a:rPr sz="1200" spc="-20">
                <a:solidFill>
                  <a:srgbClr val="333333"/>
                </a:solidFill>
                <a:latin typeface="FedEx Sans"/>
                <a:cs typeface="FedEx Sans"/>
              </a:rPr>
              <a:t> </a:t>
            </a:r>
            <a:r>
              <a:rPr sz="1200">
                <a:solidFill>
                  <a:srgbClr val="333333"/>
                </a:solidFill>
                <a:latin typeface="FedEx Sans"/>
                <a:cs typeface="FedEx Sans"/>
              </a:rPr>
              <a:t>under</a:t>
            </a:r>
            <a:r>
              <a:rPr sz="1200" spc="-20">
                <a:solidFill>
                  <a:srgbClr val="333333"/>
                </a:solidFill>
                <a:latin typeface="FedEx Sans"/>
                <a:cs typeface="FedEx Sans"/>
              </a:rPr>
              <a:t> </a:t>
            </a:r>
            <a:r>
              <a:rPr sz="1200">
                <a:solidFill>
                  <a:srgbClr val="333333"/>
                </a:solidFill>
                <a:latin typeface="FedEx Sans"/>
                <a:cs typeface="FedEx Sans"/>
              </a:rPr>
              <a:t>the</a:t>
            </a:r>
            <a:r>
              <a:rPr sz="1200" spc="-15">
                <a:solidFill>
                  <a:srgbClr val="333333"/>
                </a:solidFill>
                <a:latin typeface="FedEx Sans"/>
                <a:cs typeface="FedEx Sans"/>
              </a:rPr>
              <a:t> </a:t>
            </a:r>
            <a:r>
              <a:rPr sz="1200">
                <a:solidFill>
                  <a:srgbClr val="333333"/>
                </a:solidFill>
                <a:latin typeface="FedEx Sans"/>
                <a:cs typeface="FedEx Sans"/>
              </a:rPr>
              <a:t>Import</a:t>
            </a:r>
            <a:r>
              <a:rPr sz="1200" spc="-20">
                <a:solidFill>
                  <a:srgbClr val="333333"/>
                </a:solidFill>
                <a:latin typeface="FedEx Sans"/>
                <a:cs typeface="FedEx Sans"/>
              </a:rPr>
              <a:t> </a:t>
            </a:r>
            <a:r>
              <a:rPr sz="1200">
                <a:solidFill>
                  <a:srgbClr val="333333"/>
                </a:solidFill>
                <a:latin typeface="FedEx Sans"/>
                <a:cs typeface="FedEx Sans"/>
              </a:rPr>
              <a:t>One</a:t>
            </a:r>
            <a:r>
              <a:rPr sz="1200" spc="-20">
                <a:solidFill>
                  <a:srgbClr val="333333"/>
                </a:solidFill>
                <a:latin typeface="FedEx Sans"/>
                <a:cs typeface="FedEx Sans"/>
              </a:rPr>
              <a:t> </a:t>
            </a:r>
            <a:r>
              <a:rPr sz="1200">
                <a:solidFill>
                  <a:srgbClr val="333333"/>
                </a:solidFill>
                <a:latin typeface="FedEx Sans"/>
                <a:cs typeface="FedEx Sans"/>
              </a:rPr>
              <a:t>Stop</a:t>
            </a:r>
            <a:r>
              <a:rPr sz="1200" spc="-20">
                <a:solidFill>
                  <a:srgbClr val="333333"/>
                </a:solidFill>
                <a:latin typeface="FedEx Sans"/>
                <a:cs typeface="FedEx Sans"/>
              </a:rPr>
              <a:t> </a:t>
            </a:r>
            <a:r>
              <a:rPr sz="1200">
                <a:solidFill>
                  <a:srgbClr val="333333"/>
                </a:solidFill>
                <a:latin typeface="FedEx Sans"/>
                <a:cs typeface="FedEx Sans"/>
              </a:rPr>
              <a:t>Shop</a:t>
            </a:r>
            <a:r>
              <a:rPr sz="1200" spc="-20">
                <a:solidFill>
                  <a:srgbClr val="333333"/>
                </a:solidFill>
                <a:latin typeface="FedEx Sans"/>
                <a:cs typeface="FedEx Sans"/>
              </a:rPr>
              <a:t> </a:t>
            </a:r>
            <a:r>
              <a:rPr sz="1200">
                <a:solidFill>
                  <a:srgbClr val="333333"/>
                </a:solidFill>
                <a:latin typeface="FedEx Sans"/>
                <a:cs typeface="FedEx Sans"/>
              </a:rPr>
              <a:t>(IOSS)</a:t>
            </a:r>
            <a:r>
              <a:rPr sz="1200" spc="-15">
                <a:solidFill>
                  <a:srgbClr val="333333"/>
                </a:solidFill>
                <a:latin typeface="FedEx Sans"/>
                <a:cs typeface="FedEx Sans"/>
              </a:rPr>
              <a:t> </a:t>
            </a:r>
            <a:r>
              <a:rPr sz="1200">
                <a:solidFill>
                  <a:srgbClr val="333333"/>
                </a:solidFill>
                <a:latin typeface="FedEx Sans"/>
                <a:cs typeface="FedEx Sans"/>
              </a:rPr>
              <a:t>scheme</a:t>
            </a:r>
            <a:r>
              <a:rPr sz="1200" spc="-20">
                <a:solidFill>
                  <a:srgbClr val="333333"/>
                </a:solidFill>
                <a:latin typeface="FedEx Sans"/>
                <a:cs typeface="FedEx Sans"/>
              </a:rPr>
              <a:t> </a:t>
            </a:r>
            <a:r>
              <a:rPr sz="1200">
                <a:solidFill>
                  <a:srgbClr val="333333"/>
                </a:solidFill>
                <a:latin typeface="FedEx Sans"/>
                <a:cs typeface="FedEx Sans"/>
              </a:rPr>
              <a:t>to</a:t>
            </a:r>
            <a:r>
              <a:rPr sz="1200" spc="-20">
                <a:solidFill>
                  <a:srgbClr val="333333"/>
                </a:solidFill>
                <a:latin typeface="FedEx Sans"/>
                <a:cs typeface="FedEx Sans"/>
              </a:rPr>
              <a:t> </a:t>
            </a:r>
            <a:r>
              <a:rPr sz="1200" spc="-10">
                <a:solidFill>
                  <a:srgbClr val="333333"/>
                </a:solidFill>
                <a:latin typeface="FedEx Sans"/>
                <a:cs typeface="FedEx Sans"/>
              </a:rPr>
              <a:t>enable customs</a:t>
            </a:r>
            <a:r>
              <a:rPr sz="1200" spc="-20">
                <a:solidFill>
                  <a:srgbClr val="333333"/>
                </a:solidFill>
                <a:latin typeface="FedEx Sans"/>
                <a:cs typeface="FedEx Sans"/>
              </a:rPr>
              <a:t> </a:t>
            </a:r>
            <a:r>
              <a:rPr sz="1200">
                <a:solidFill>
                  <a:srgbClr val="333333"/>
                </a:solidFill>
                <a:latin typeface="FedEx Sans"/>
                <a:cs typeface="FedEx Sans"/>
              </a:rPr>
              <a:t>authorities</a:t>
            </a:r>
            <a:r>
              <a:rPr sz="1200" spc="-15">
                <a:solidFill>
                  <a:srgbClr val="333333"/>
                </a:solidFill>
                <a:latin typeface="FedEx Sans"/>
                <a:cs typeface="FedEx Sans"/>
              </a:rPr>
              <a:t> </a:t>
            </a:r>
            <a:r>
              <a:rPr sz="1200">
                <a:solidFill>
                  <a:srgbClr val="333333"/>
                </a:solidFill>
                <a:latin typeface="FedEx Sans"/>
                <a:cs typeface="FedEx Sans"/>
              </a:rPr>
              <a:t>to</a:t>
            </a:r>
            <a:r>
              <a:rPr sz="1200" spc="-15">
                <a:solidFill>
                  <a:srgbClr val="333333"/>
                </a:solidFill>
                <a:latin typeface="FedEx Sans"/>
                <a:cs typeface="FedEx Sans"/>
              </a:rPr>
              <a:t> </a:t>
            </a:r>
            <a:r>
              <a:rPr sz="1200">
                <a:solidFill>
                  <a:srgbClr val="333333"/>
                </a:solidFill>
                <a:latin typeface="FedEx Sans"/>
                <a:cs typeface="FedEx Sans"/>
              </a:rPr>
              <a:t>identify</a:t>
            </a:r>
            <a:r>
              <a:rPr sz="1200" spc="-15">
                <a:solidFill>
                  <a:srgbClr val="333333"/>
                </a:solidFill>
                <a:latin typeface="FedEx Sans"/>
                <a:cs typeface="FedEx Sans"/>
              </a:rPr>
              <a:t> </a:t>
            </a:r>
            <a:r>
              <a:rPr sz="1200">
                <a:solidFill>
                  <a:srgbClr val="333333"/>
                </a:solidFill>
                <a:latin typeface="FedEx Sans"/>
                <a:cs typeface="FedEx Sans"/>
              </a:rPr>
              <a:t>the</a:t>
            </a:r>
            <a:r>
              <a:rPr sz="1200" spc="-20">
                <a:solidFill>
                  <a:srgbClr val="333333"/>
                </a:solidFill>
                <a:latin typeface="FedEx Sans"/>
                <a:cs typeface="FedEx Sans"/>
              </a:rPr>
              <a:t> </a:t>
            </a:r>
            <a:r>
              <a:rPr sz="1200">
                <a:solidFill>
                  <a:srgbClr val="333333"/>
                </a:solidFill>
                <a:latin typeface="FedEx Sans"/>
                <a:cs typeface="FedEx Sans"/>
              </a:rPr>
              <a:t>owner</a:t>
            </a:r>
            <a:r>
              <a:rPr sz="1200" spc="-15">
                <a:solidFill>
                  <a:srgbClr val="333333"/>
                </a:solidFill>
                <a:latin typeface="FedEx Sans"/>
                <a:cs typeface="FedEx Sans"/>
              </a:rPr>
              <a:t> </a:t>
            </a:r>
            <a:r>
              <a:rPr sz="1200">
                <a:solidFill>
                  <a:srgbClr val="333333"/>
                </a:solidFill>
                <a:latin typeface="FedEx Sans"/>
                <a:cs typeface="FedEx Sans"/>
              </a:rPr>
              <a:t>of</a:t>
            </a:r>
            <a:r>
              <a:rPr sz="1200" spc="-15">
                <a:solidFill>
                  <a:srgbClr val="333333"/>
                </a:solidFill>
                <a:latin typeface="FedEx Sans"/>
                <a:cs typeface="FedEx Sans"/>
              </a:rPr>
              <a:t> </a:t>
            </a:r>
            <a:r>
              <a:rPr sz="1200">
                <a:solidFill>
                  <a:srgbClr val="333333"/>
                </a:solidFill>
                <a:latin typeface="FedEx Sans"/>
                <a:cs typeface="FedEx Sans"/>
              </a:rPr>
              <a:t>the</a:t>
            </a:r>
            <a:r>
              <a:rPr sz="1200" spc="-15">
                <a:solidFill>
                  <a:srgbClr val="333333"/>
                </a:solidFill>
                <a:latin typeface="FedEx Sans"/>
                <a:cs typeface="FedEx Sans"/>
              </a:rPr>
              <a:t> </a:t>
            </a:r>
            <a:r>
              <a:rPr sz="1200">
                <a:solidFill>
                  <a:srgbClr val="333333"/>
                </a:solidFill>
                <a:latin typeface="FedEx Sans"/>
                <a:cs typeface="FedEx Sans"/>
              </a:rPr>
              <a:t>declared</a:t>
            </a:r>
            <a:r>
              <a:rPr sz="1200" spc="-20">
                <a:solidFill>
                  <a:srgbClr val="333333"/>
                </a:solidFill>
                <a:latin typeface="FedEx Sans"/>
                <a:cs typeface="FedEx Sans"/>
              </a:rPr>
              <a:t> </a:t>
            </a:r>
            <a:r>
              <a:rPr sz="1200">
                <a:solidFill>
                  <a:srgbClr val="333333"/>
                </a:solidFill>
                <a:latin typeface="FedEx Sans"/>
                <a:cs typeface="FedEx Sans"/>
              </a:rPr>
              <a:t>IOSS</a:t>
            </a:r>
            <a:r>
              <a:rPr sz="1200" spc="-15">
                <a:solidFill>
                  <a:srgbClr val="333333"/>
                </a:solidFill>
                <a:latin typeface="FedEx Sans"/>
                <a:cs typeface="FedEx Sans"/>
              </a:rPr>
              <a:t> </a:t>
            </a:r>
            <a:r>
              <a:rPr sz="1200" spc="-10">
                <a:solidFill>
                  <a:srgbClr val="333333"/>
                </a:solidFill>
                <a:latin typeface="FedEx Sans"/>
                <a:cs typeface="FedEx Sans"/>
              </a:rPr>
              <a:t>importer</a:t>
            </a:r>
            <a:r>
              <a:rPr sz="1200" spc="-15">
                <a:solidFill>
                  <a:srgbClr val="333333"/>
                </a:solidFill>
                <a:latin typeface="FedEx Sans"/>
                <a:cs typeface="FedEx Sans"/>
              </a:rPr>
              <a:t> </a:t>
            </a:r>
            <a:r>
              <a:rPr sz="1200">
                <a:solidFill>
                  <a:srgbClr val="333333"/>
                </a:solidFill>
                <a:latin typeface="FedEx Sans"/>
                <a:cs typeface="FedEx Sans"/>
              </a:rPr>
              <a:t>and</a:t>
            </a:r>
            <a:r>
              <a:rPr sz="1200" spc="-15">
                <a:solidFill>
                  <a:srgbClr val="333333"/>
                </a:solidFill>
                <a:latin typeface="FedEx Sans"/>
                <a:cs typeface="FedEx Sans"/>
              </a:rPr>
              <a:t> </a:t>
            </a:r>
            <a:r>
              <a:rPr sz="1200">
                <a:solidFill>
                  <a:srgbClr val="333333"/>
                </a:solidFill>
                <a:latin typeface="FedEx Sans"/>
                <a:cs typeface="FedEx Sans"/>
              </a:rPr>
              <a:t>apply</a:t>
            </a:r>
            <a:r>
              <a:rPr sz="1200" spc="-15">
                <a:solidFill>
                  <a:srgbClr val="333333"/>
                </a:solidFill>
                <a:latin typeface="FedEx Sans"/>
                <a:cs typeface="FedEx Sans"/>
              </a:rPr>
              <a:t> </a:t>
            </a:r>
            <a:r>
              <a:rPr sz="1200" spc="-25">
                <a:solidFill>
                  <a:srgbClr val="333333"/>
                </a:solidFill>
                <a:latin typeface="FedEx Sans"/>
                <a:cs typeface="FedEx Sans"/>
              </a:rPr>
              <a:t>the </a:t>
            </a:r>
            <a:r>
              <a:rPr sz="1200" spc="-10">
                <a:solidFill>
                  <a:srgbClr val="333333"/>
                </a:solidFill>
                <a:latin typeface="FedEx Sans"/>
                <a:cs typeface="FedEx Sans"/>
              </a:rPr>
              <a:t>appropriate</a:t>
            </a:r>
            <a:r>
              <a:rPr sz="1200" spc="15">
                <a:solidFill>
                  <a:srgbClr val="333333"/>
                </a:solidFill>
                <a:latin typeface="FedEx Sans"/>
                <a:cs typeface="FedEx Sans"/>
              </a:rPr>
              <a:t> </a:t>
            </a:r>
            <a:r>
              <a:rPr sz="1200" spc="-80">
                <a:solidFill>
                  <a:srgbClr val="333333"/>
                </a:solidFill>
                <a:latin typeface="FedEx Sans"/>
                <a:cs typeface="FedEx Sans"/>
              </a:rPr>
              <a:t>VAT</a:t>
            </a:r>
            <a:r>
              <a:rPr sz="1200" spc="15">
                <a:solidFill>
                  <a:srgbClr val="333333"/>
                </a:solidFill>
                <a:latin typeface="FedEx Sans"/>
                <a:cs typeface="FedEx Sans"/>
              </a:rPr>
              <a:t> </a:t>
            </a:r>
            <a:r>
              <a:rPr sz="1200" spc="-10">
                <a:solidFill>
                  <a:srgbClr val="333333"/>
                </a:solidFill>
                <a:latin typeface="FedEx Sans"/>
                <a:cs typeface="FedEx Sans"/>
              </a:rPr>
              <a:t>treatment.</a:t>
            </a:r>
            <a:endParaRPr sz="1200">
              <a:latin typeface="FedEx Sans"/>
              <a:cs typeface="FedEx Sans"/>
            </a:endParaRPr>
          </a:p>
        </p:txBody>
      </p:sp>
      <p:sp>
        <p:nvSpPr>
          <p:cNvPr id="34" name="object 34"/>
          <p:cNvSpPr txBox="1"/>
          <p:nvPr/>
        </p:nvSpPr>
        <p:spPr>
          <a:xfrm>
            <a:off x="774700" y="4624133"/>
            <a:ext cx="9218204" cy="690958"/>
          </a:xfrm>
          <a:prstGeom prst="rect">
            <a:avLst/>
          </a:prstGeom>
        </p:spPr>
        <p:txBody>
          <a:bodyPr vert="horz" wrap="square" lIns="0" tIns="71755" rIns="0" bIns="0" rtlCol="0">
            <a:spAutoFit/>
          </a:bodyPr>
          <a:lstStyle/>
          <a:p>
            <a:pPr marL="1088390">
              <a:lnSpc>
                <a:spcPct val="100000"/>
              </a:lnSpc>
              <a:spcBef>
                <a:spcPts val="565"/>
              </a:spcBef>
            </a:pPr>
            <a:r>
              <a:rPr sz="1200" b="1">
                <a:solidFill>
                  <a:srgbClr val="4D148C"/>
                </a:solidFill>
                <a:latin typeface="FedEx Sans"/>
                <a:cs typeface="FedEx Sans"/>
              </a:rPr>
              <a:t>3.</a:t>
            </a:r>
            <a:r>
              <a:rPr sz="1200" b="1" spc="-20">
                <a:solidFill>
                  <a:srgbClr val="4D148C"/>
                </a:solidFill>
                <a:latin typeface="FedEx Sans"/>
                <a:cs typeface="FedEx Sans"/>
              </a:rPr>
              <a:t> </a:t>
            </a:r>
            <a:r>
              <a:rPr sz="1200" b="1">
                <a:solidFill>
                  <a:srgbClr val="4D148C"/>
                </a:solidFill>
                <a:latin typeface="FedEx Sans"/>
                <a:cs typeface="FedEx Sans"/>
              </a:rPr>
              <a:t>Recipient</a:t>
            </a:r>
            <a:r>
              <a:rPr sz="1200" b="1" spc="-20">
                <a:solidFill>
                  <a:srgbClr val="4D148C"/>
                </a:solidFill>
                <a:latin typeface="FedEx Sans"/>
                <a:cs typeface="FedEx Sans"/>
              </a:rPr>
              <a:t> </a:t>
            </a:r>
            <a:r>
              <a:rPr sz="1200" b="1">
                <a:solidFill>
                  <a:srgbClr val="4D148C"/>
                </a:solidFill>
                <a:latin typeface="FedEx Sans"/>
                <a:cs typeface="FedEx Sans"/>
              </a:rPr>
              <a:t>e-mail</a:t>
            </a:r>
            <a:r>
              <a:rPr sz="1200" b="1" spc="-20">
                <a:solidFill>
                  <a:srgbClr val="4D148C"/>
                </a:solidFill>
                <a:latin typeface="FedEx Sans"/>
                <a:cs typeface="FedEx Sans"/>
              </a:rPr>
              <a:t> </a:t>
            </a:r>
            <a:r>
              <a:rPr sz="1200" b="1">
                <a:solidFill>
                  <a:srgbClr val="4D148C"/>
                </a:solidFill>
                <a:latin typeface="FedEx Sans"/>
                <a:cs typeface="FedEx Sans"/>
              </a:rPr>
              <a:t>address</a:t>
            </a:r>
            <a:r>
              <a:rPr sz="1200" b="1" spc="-20">
                <a:solidFill>
                  <a:srgbClr val="4D148C"/>
                </a:solidFill>
                <a:latin typeface="FedEx Sans"/>
                <a:cs typeface="FedEx Sans"/>
              </a:rPr>
              <a:t> </a:t>
            </a:r>
            <a:r>
              <a:rPr sz="1200" b="1">
                <a:solidFill>
                  <a:srgbClr val="4D148C"/>
                </a:solidFill>
                <a:latin typeface="FedEx Sans"/>
                <a:cs typeface="FedEx Sans"/>
              </a:rPr>
              <a:t>and</a:t>
            </a:r>
            <a:r>
              <a:rPr sz="1200" b="1" spc="-20">
                <a:solidFill>
                  <a:srgbClr val="4D148C"/>
                </a:solidFill>
                <a:latin typeface="FedEx Sans"/>
                <a:cs typeface="FedEx Sans"/>
              </a:rPr>
              <a:t> </a:t>
            </a:r>
            <a:r>
              <a:rPr sz="1200" b="1" spc="-10">
                <a:solidFill>
                  <a:srgbClr val="4D148C"/>
                </a:solidFill>
                <a:latin typeface="FedEx Sans"/>
                <a:cs typeface="FedEx Sans"/>
              </a:rPr>
              <a:t>contact</a:t>
            </a:r>
            <a:r>
              <a:rPr sz="1200" b="1" spc="-20">
                <a:solidFill>
                  <a:srgbClr val="4D148C"/>
                </a:solidFill>
                <a:latin typeface="FedEx Sans"/>
                <a:cs typeface="FedEx Sans"/>
              </a:rPr>
              <a:t> </a:t>
            </a:r>
            <a:r>
              <a:rPr sz="1200" b="1" spc="-10">
                <a:solidFill>
                  <a:srgbClr val="4D148C"/>
                </a:solidFill>
                <a:latin typeface="FedEx Sans"/>
                <a:cs typeface="FedEx Sans"/>
              </a:rPr>
              <a:t>details</a:t>
            </a:r>
            <a:endParaRPr sz="1200">
              <a:latin typeface="FedEx Sans"/>
              <a:cs typeface="FedEx Sans"/>
            </a:endParaRPr>
          </a:p>
          <a:p>
            <a:pPr marL="1088390" marR="412115">
              <a:lnSpc>
                <a:spcPct val="111100"/>
              </a:lnSpc>
              <a:spcBef>
                <a:spcPts val="280"/>
              </a:spcBef>
            </a:pPr>
            <a:r>
              <a:rPr sz="1200">
                <a:solidFill>
                  <a:srgbClr val="333333"/>
                </a:solidFill>
                <a:latin typeface="FedEx Sans"/>
                <a:cs typeface="FedEx Sans"/>
              </a:rPr>
              <a:t>Allows</a:t>
            </a:r>
            <a:r>
              <a:rPr sz="1200" spc="-30">
                <a:solidFill>
                  <a:srgbClr val="333333"/>
                </a:solidFill>
                <a:latin typeface="FedEx Sans"/>
                <a:cs typeface="FedEx Sans"/>
              </a:rPr>
              <a:t> </a:t>
            </a:r>
            <a:r>
              <a:rPr sz="1200">
                <a:solidFill>
                  <a:srgbClr val="333333"/>
                </a:solidFill>
                <a:latin typeface="FedEx Sans"/>
                <a:cs typeface="FedEx Sans"/>
              </a:rPr>
              <a:t>us</a:t>
            </a:r>
            <a:r>
              <a:rPr sz="1200" spc="-25">
                <a:solidFill>
                  <a:srgbClr val="333333"/>
                </a:solidFill>
                <a:latin typeface="FedEx Sans"/>
                <a:cs typeface="FedEx Sans"/>
              </a:rPr>
              <a:t> </a:t>
            </a:r>
            <a:r>
              <a:rPr sz="1200">
                <a:solidFill>
                  <a:srgbClr val="333333"/>
                </a:solidFill>
                <a:latin typeface="FedEx Sans"/>
                <a:cs typeface="FedEx Sans"/>
              </a:rPr>
              <a:t>to</a:t>
            </a:r>
            <a:r>
              <a:rPr sz="1200" spc="-25">
                <a:solidFill>
                  <a:srgbClr val="333333"/>
                </a:solidFill>
                <a:latin typeface="FedEx Sans"/>
                <a:cs typeface="FedEx Sans"/>
              </a:rPr>
              <a:t> </a:t>
            </a:r>
            <a:r>
              <a:rPr sz="1200" spc="-10">
                <a:solidFill>
                  <a:srgbClr val="333333"/>
                </a:solidFill>
                <a:latin typeface="FedEx Sans"/>
                <a:cs typeface="FedEx Sans"/>
              </a:rPr>
              <a:t>contact</a:t>
            </a:r>
            <a:r>
              <a:rPr sz="1200" spc="-25">
                <a:solidFill>
                  <a:srgbClr val="333333"/>
                </a:solidFill>
                <a:latin typeface="FedEx Sans"/>
                <a:cs typeface="FedEx Sans"/>
              </a:rPr>
              <a:t> </a:t>
            </a:r>
            <a:r>
              <a:rPr sz="1200">
                <a:solidFill>
                  <a:srgbClr val="333333"/>
                </a:solidFill>
                <a:latin typeface="FedEx Sans"/>
                <a:cs typeface="FedEx Sans"/>
              </a:rPr>
              <a:t>B2C</a:t>
            </a:r>
            <a:r>
              <a:rPr sz="1200" spc="-30">
                <a:solidFill>
                  <a:srgbClr val="333333"/>
                </a:solidFill>
                <a:latin typeface="FedEx Sans"/>
                <a:cs typeface="FedEx Sans"/>
              </a:rPr>
              <a:t> </a:t>
            </a:r>
            <a:r>
              <a:rPr sz="1200">
                <a:solidFill>
                  <a:srgbClr val="333333"/>
                </a:solidFill>
                <a:latin typeface="FedEx Sans"/>
                <a:cs typeface="FedEx Sans"/>
              </a:rPr>
              <a:t>recipients</a:t>
            </a:r>
            <a:r>
              <a:rPr sz="1200" spc="-25">
                <a:solidFill>
                  <a:srgbClr val="333333"/>
                </a:solidFill>
                <a:latin typeface="FedEx Sans"/>
                <a:cs typeface="FedEx Sans"/>
              </a:rPr>
              <a:t> </a:t>
            </a:r>
            <a:r>
              <a:rPr sz="1200">
                <a:solidFill>
                  <a:srgbClr val="333333"/>
                </a:solidFill>
                <a:latin typeface="FedEx Sans"/>
                <a:cs typeface="FedEx Sans"/>
              </a:rPr>
              <a:t>for</a:t>
            </a:r>
            <a:r>
              <a:rPr sz="1200" spc="-25">
                <a:solidFill>
                  <a:srgbClr val="333333"/>
                </a:solidFill>
                <a:latin typeface="FedEx Sans"/>
                <a:cs typeface="FedEx Sans"/>
              </a:rPr>
              <a:t> </a:t>
            </a:r>
            <a:r>
              <a:rPr sz="1200">
                <a:solidFill>
                  <a:srgbClr val="333333"/>
                </a:solidFill>
                <a:latin typeface="FedEx Sans"/>
                <a:cs typeface="FedEx Sans"/>
              </a:rPr>
              <a:t>duty</a:t>
            </a:r>
            <a:r>
              <a:rPr sz="1200" spc="-25">
                <a:solidFill>
                  <a:srgbClr val="333333"/>
                </a:solidFill>
                <a:latin typeface="FedEx Sans"/>
                <a:cs typeface="FedEx Sans"/>
              </a:rPr>
              <a:t> </a:t>
            </a:r>
            <a:r>
              <a:rPr sz="1200">
                <a:solidFill>
                  <a:srgbClr val="333333"/>
                </a:solidFill>
                <a:latin typeface="FedEx Sans"/>
                <a:cs typeface="FedEx Sans"/>
              </a:rPr>
              <a:t>and</a:t>
            </a:r>
            <a:r>
              <a:rPr sz="1200" spc="-25">
                <a:solidFill>
                  <a:srgbClr val="333333"/>
                </a:solidFill>
                <a:latin typeface="FedEx Sans"/>
                <a:cs typeface="FedEx Sans"/>
              </a:rPr>
              <a:t> </a:t>
            </a:r>
            <a:r>
              <a:rPr sz="1200">
                <a:solidFill>
                  <a:srgbClr val="333333"/>
                </a:solidFill>
                <a:latin typeface="FedEx Sans"/>
                <a:cs typeface="FedEx Sans"/>
              </a:rPr>
              <a:t>tax</a:t>
            </a:r>
            <a:r>
              <a:rPr sz="1200" spc="-30">
                <a:solidFill>
                  <a:srgbClr val="333333"/>
                </a:solidFill>
                <a:latin typeface="FedEx Sans"/>
                <a:cs typeface="FedEx Sans"/>
              </a:rPr>
              <a:t> </a:t>
            </a:r>
            <a:r>
              <a:rPr sz="1200">
                <a:solidFill>
                  <a:srgbClr val="333333"/>
                </a:solidFill>
                <a:latin typeface="FedEx Sans"/>
                <a:cs typeface="FedEx Sans"/>
              </a:rPr>
              <a:t>payment</a:t>
            </a:r>
            <a:r>
              <a:rPr sz="1200" spc="-25">
                <a:solidFill>
                  <a:srgbClr val="333333"/>
                </a:solidFill>
                <a:latin typeface="FedEx Sans"/>
                <a:cs typeface="FedEx Sans"/>
              </a:rPr>
              <a:t> </a:t>
            </a:r>
            <a:r>
              <a:rPr sz="1200">
                <a:solidFill>
                  <a:srgbClr val="333333"/>
                </a:solidFill>
                <a:latin typeface="FedEx Sans"/>
                <a:cs typeface="FedEx Sans"/>
              </a:rPr>
              <a:t>when</a:t>
            </a:r>
            <a:r>
              <a:rPr sz="1200" spc="-25">
                <a:solidFill>
                  <a:srgbClr val="333333"/>
                </a:solidFill>
                <a:latin typeface="FedEx Sans"/>
                <a:cs typeface="FedEx Sans"/>
              </a:rPr>
              <a:t> </a:t>
            </a:r>
            <a:r>
              <a:rPr sz="1200">
                <a:solidFill>
                  <a:srgbClr val="333333"/>
                </a:solidFill>
                <a:latin typeface="FedEx Sans"/>
                <a:cs typeface="FedEx Sans"/>
              </a:rPr>
              <a:t>shipping</a:t>
            </a:r>
            <a:r>
              <a:rPr sz="1200" spc="-25">
                <a:solidFill>
                  <a:srgbClr val="333333"/>
                </a:solidFill>
                <a:latin typeface="FedEx Sans"/>
                <a:cs typeface="FedEx Sans"/>
              </a:rPr>
              <a:t> </a:t>
            </a:r>
            <a:r>
              <a:rPr sz="1200">
                <a:solidFill>
                  <a:srgbClr val="333333"/>
                </a:solidFill>
                <a:latin typeface="FedEx Sans"/>
                <a:cs typeface="FedEx Sans"/>
              </a:rPr>
              <a:t>under</a:t>
            </a:r>
            <a:r>
              <a:rPr sz="1200" spc="-30">
                <a:solidFill>
                  <a:srgbClr val="333333"/>
                </a:solidFill>
                <a:latin typeface="FedEx Sans"/>
                <a:cs typeface="FedEx Sans"/>
              </a:rPr>
              <a:t> </a:t>
            </a:r>
            <a:r>
              <a:rPr sz="1200" spc="-25">
                <a:solidFill>
                  <a:srgbClr val="333333"/>
                </a:solidFill>
                <a:latin typeface="FedEx Sans"/>
                <a:cs typeface="FedEx Sans"/>
              </a:rPr>
              <a:t>DAP </a:t>
            </a:r>
            <a:r>
              <a:rPr sz="1200">
                <a:solidFill>
                  <a:srgbClr val="333333"/>
                </a:solidFill>
                <a:latin typeface="FedEx Sans"/>
                <a:cs typeface="FedEx Sans"/>
              </a:rPr>
              <a:t>terms</a:t>
            </a:r>
            <a:r>
              <a:rPr sz="1200" spc="-25">
                <a:solidFill>
                  <a:srgbClr val="333333"/>
                </a:solidFill>
                <a:latin typeface="FedEx Sans"/>
                <a:cs typeface="FedEx Sans"/>
              </a:rPr>
              <a:t> </a:t>
            </a:r>
            <a:r>
              <a:rPr sz="1200">
                <a:solidFill>
                  <a:srgbClr val="333333"/>
                </a:solidFill>
                <a:latin typeface="FedEx Sans"/>
                <a:cs typeface="FedEx Sans"/>
              </a:rPr>
              <a:t>and</a:t>
            </a:r>
            <a:r>
              <a:rPr sz="1200" spc="-25">
                <a:solidFill>
                  <a:srgbClr val="333333"/>
                </a:solidFill>
                <a:latin typeface="FedEx Sans"/>
                <a:cs typeface="FedEx Sans"/>
              </a:rPr>
              <a:t> </a:t>
            </a:r>
            <a:r>
              <a:rPr sz="1200">
                <a:solidFill>
                  <a:srgbClr val="333333"/>
                </a:solidFill>
                <a:latin typeface="FedEx Sans"/>
                <a:cs typeface="FedEx Sans"/>
              </a:rPr>
              <a:t>using</a:t>
            </a:r>
            <a:r>
              <a:rPr sz="1200" spc="-25">
                <a:solidFill>
                  <a:srgbClr val="333333"/>
                </a:solidFill>
                <a:latin typeface="FedEx Sans"/>
                <a:cs typeface="FedEx Sans"/>
              </a:rPr>
              <a:t> </a:t>
            </a:r>
            <a:r>
              <a:rPr sz="1200">
                <a:solidFill>
                  <a:srgbClr val="333333"/>
                </a:solidFill>
                <a:latin typeface="FedEx Sans"/>
                <a:cs typeface="FedEx Sans"/>
              </a:rPr>
              <a:t>our</a:t>
            </a:r>
            <a:r>
              <a:rPr sz="1200" spc="-20">
                <a:solidFill>
                  <a:srgbClr val="333333"/>
                </a:solidFill>
                <a:latin typeface="FedEx Sans"/>
                <a:cs typeface="FedEx Sans"/>
              </a:rPr>
              <a:t> </a:t>
            </a:r>
            <a:r>
              <a:rPr sz="1200" spc="-10">
                <a:solidFill>
                  <a:srgbClr val="333333"/>
                </a:solidFill>
                <a:latin typeface="FedEx Sans"/>
                <a:cs typeface="FedEx Sans"/>
              </a:rPr>
              <a:t>Bill-</a:t>
            </a:r>
            <a:r>
              <a:rPr sz="1200" spc="-20">
                <a:solidFill>
                  <a:srgbClr val="333333"/>
                </a:solidFill>
                <a:latin typeface="FedEx Sans"/>
                <a:cs typeface="FedEx Sans"/>
              </a:rPr>
              <a:t>to-</a:t>
            </a:r>
            <a:r>
              <a:rPr sz="1200">
                <a:solidFill>
                  <a:srgbClr val="333333"/>
                </a:solidFill>
                <a:latin typeface="FedEx Sans"/>
                <a:cs typeface="FedEx Sans"/>
              </a:rPr>
              <a:t>Recipient</a:t>
            </a:r>
            <a:r>
              <a:rPr sz="1200" spc="-25">
                <a:solidFill>
                  <a:srgbClr val="333333"/>
                </a:solidFill>
                <a:latin typeface="FedEx Sans"/>
                <a:cs typeface="FedEx Sans"/>
              </a:rPr>
              <a:t> </a:t>
            </a:r>
            <a:r>
              <a:rPr sz="1200">
                <a:solidFill>
                  <a:srgbClr val="333333"/>
                </a:solidFill>
                <a:latin typeface="FedEx Sans"/>
                <a:cs typeface="FedEx Sans"/>
              </a:rPr>
              <a:t>billing</a:t>
            </a:r>
            <a:r>
              <a:rPr sz="1200" spc="-25">
                <a:solidFill>
                  <a:srgbClr val="333333"/>
                </a:solidFill>
                <a:latin typeface="FedEx Sans"/>
                <a:cs typeface="FedEx Sans"/>
              </a:rPr>
              <a:t> </a:t>
            </a:r>
            <a:r>
              <a:rPr sz="1200">
                <a:solidFill>
                  <a:srgbClr val="333333"/>
                </a:solidFill>
                <a:latin typeface="FedEx Sans"/>
                <a:cs typeface="FedEx Sans"/>
              </a:rPr>
              <a:t>option.</a:t>
            </a:r>
            <a:r>
              <a:rPr sz="1200" spc="-25">
                <a:solidFill>
                  <a:srgbClr val="333333"/>
                </a:solidFill>
                <a:latin typeface="FedEx Sans"/>
                <a:cs typeface="FedEx Sans"/>
              </a:rPr>
              <a:t> </a:t>
            </a:r>
            <a:r>
              <a:rPr sz="1200">
                <a:solidFill>
                  <a:srgbClr val="333333"/>
                </a:solidFill>
                <a:latin typeface="FedEx Sans"/>
                <a:cs typeface="FedEx Sans"/>
              </a:rPr>
              <a:t>If</a:t>
            </a:r>
            <a:r>
              <a:rPr sz="1200" spc="-20">
                <a:solidFill>
                  <a:srgbClr val="333333"/>
                </a:solidFill>
                <a:latin typeface="FedEx Sans"/>
                <a:cs typeface="FedEx Sans"/>
              </a:rPr>
              <a:t> </a:t>
            </a:r>
            <a:r>
              <a:rPr sz="1200">
                <a:solidFill>
                  <a:srgbClr val="333333"/>
                </a:solidFill>
                <a:latin typeface="FedEx Sans"/>
                <a:cs typeface="FedEx Sans"/>
              </a:rPr>
              <a:t>we</a:t>
            </a:r>
            <a:r>
              <a:rPr sz="1200" spc="-25">
                <a:solidFill>
                  <a:srgbClr val="333333"/>
                </a:solidFill>
                <a:latin typeface="FedEx Sans"/>
                <a:cs typeface="FedEx Sans"/>
              </a:rPr>
              <a:t> </a:t>
            </a:r>
            <a:r>
              <a:rPr sz="1200">
                <a:solidFill>
                  <a:srgbClr val="333333"/>
                </a:solidFill>
                <a:latin typeface="FedEx Sans"/>
                <a:cs typeface="FedEx Sans"/>
              </a:rPr>
              <a:t>are</a:t>
            </a:r>
            <a:r>
              <a:rPr sz="1200" spc="-25">
                <a:solidFill>
                  <a:srgbClr val="333333"/>
                </a:solidFill>
                <a:latin typeface="FedEx Sans"/>
                <a:cs typeface="FedEx Sans"/>
              </a:rPr>
              <a:t> </a:t>
            </a:r>
            <a:r>
              <a:rPr sz="1200">
                <a:solidFill>
                  <a:srgbClr val="333333"/>
                </a:solidFill>
                <a:latin typeface="FedEx Sans"/>
                <a:cs typeface="FedEx Sans"/>
              </a:rPr>
              <a:t>unable</a:t>
            </a:r>
            <a:r>
              <a:rPr sz="1200" spc="-25">
                <a:solidFill>
                  <a:srgbClr val="333333"/>
                </a:solidFill>
                <a:latin typeface="FedEx Sans"/>
                <a:cs typeface="FedEx Sans"/>
              </a:rPr>
              <a:t> </a:t>
            </a:r>
            <a:r>
              <a:rPr sz="1200">
                <a:solidFill>
                  <a:srgbClr val="333333"/>
                </a:solidFill>
                <a:latin typeface="FedEx Sans"/>
                <a:cs typeface="FedEx Sans"/>
              </a:rPr>
              <a:t>to</a:t>
            </a:r>
            <a:r>
              <a:rPr sz="1200" spc="-20">
                <a:solidFill>
                  <a:srgbClr val="333333"/>
                </a:solidFill>
                <a:latin typeface="FedEx Sans"/>
                <a:cs typeface="FedEx Sans"/>
              </a:rPr>
              <a:t> </a:t>
            </a:r>
            <a:r>
              <a:rPr sz="1200">
                <a:solidFill>
                  <a:srgbClr val="333333"/>
                </a:solidFill>
                <a:latin typeface="FedEx Sans"/>
                <a:cs typeface="FedEx Sans"/>
              </a:rPr>
              <a:t>reach</a:t>
            </a:r>
            <a:r>
              <a:rPr sz="1200" spc="-25">
                <a:solidFill>
                  <a:srgbClr val="333333"/>
                </a:solidFill>
                <a:latin typeface="FedEx Sans"/>
                <a:cs typeface="FedEx Sans"/>
              </a:rPr>
              <a:t> </a:t>
            </a:r>
            <a:r>
              <a:rPr sz="1200">
                <a:solidFill>
                  <a:srgbClr val="333333"/>
                </a:solidFill>
                <a:latin typeface="FedEx Sans"/>
                <a:cs typeface="FedEx Sans"/>
              </a:rPr>
              <a:t>the</a:t>
            </a:r>
            <a:r>
              <a:rPr sz="1200" spc="-25">
                <a:solidFill>
                  <a:srgbClr val="333333"/>
                </a:solidFill>
                <a:latin typeface="FedEx Sans"/>
                <a:cs typeface="FedEx Sans"/>
              </a:rPr>
              <a:t> </a:t>
            </a:r>
            <a:r>
              <a:rPr sz="1200" spc="-10">
                <a:solidFill>
                  <a:srgbClr val="333333"/>
                </a:solidFill>
                <a:latin typeface="FedEx Sans"/>
                <a:cs typeface="FedEx Sans"/>
              </a:rPr>
              <a:t>recipient, </a:t>
            </a:r>
            <a:r>
              <a:rPr sz="1200">
                <a:solidFill>
                  <a:srgbClr val="333333"/>
                </a:solidFill>
                <a:latin typeface="FedEx Sans"/>
                <a:cs typeface="FedEx Sans"/>
              </a:rPr>
              <a:t>charges</a:t>
            </a:r>
            <a:r>
              <a:rPr sz="1200" spc="-25">
                <a:solidFill>
                  <a:srgbClr val="333333"/>
                </a:solidFill>
                <a:latin typeface="FedEx Sans"/>
                <a:cs typeface="FedEx Sans"/>
              </a:rPr>
              <a:t> </a:t>
            </a:r>
            <a:r>
              <a:rPr sz="1200">
                <a:solidFill>
                  <a:srgbClr val="333333"/>
                </a:solidFill>
                <a:latin typeface="FedEx Sans"/>
                <a:cs typeface="FedEx Sans"/>
              </a:rPr>
              <a:t>may</a:t>
            </a:r>
            <a:r>
              <a:rPr sz="1200" spc="-25">
                <a:solidFill>
                  <a:srgbClr val="333333"/>
                </a:solidFill>
                <a:latin typeface="FedEx Sans"/>
                <a:cs typeface="FedEx Sans"/>
              </a:rPr>
              <a:t> </a:t>
            </a:r>
            <a:r>
              <a:rPr sz="1200">
                <a:solidFill>
                  <a:srgbClr val="333333"/>
                </a:solidFill>
                <a:latin typeface="FedEx Sans"/>
                <a:cs typeface="FedEx Sans"/>
              </a:rPr>
              <a:t>be</a:t>
            </a:r>
            <a:r>
              <a:rPr sz="1200" spc="-25">
                <a:solidFill>
                  <a:srgbClr val="333333"/>
                </a:solidFill>
                <a:latin typeface="FedEx Sans"/>
                <a:cs typeface="FedEx Sans"/>
              </a:rPr>
              <a:t> </a:t>
            </a:r>
            <a:r>
              <a:rPr sz="1200">
                <a:solidFill>
                  <a:srgbClr val="333333"/>
                </a:solidFill>
                <a:latin typeface="FedEx Sans"/>
                <a:cs typeface="FedEx Sans"/>
              </a:rPr>
              <a:t>billed</a:t>
            </a:r>
            <a:r>
              <a:rPr sz="1200" spc="-25">
                <a:solidFill>
                  <a:srgbClr val="333333"/>
                </a:solidFill>
                <a:latin typeface="FedEx Sans"/>
                <a:cs typeface="FedEx Sans"/>
              </a:rPr>
              <a:t> </a:t>
            </a:r>
            <a:r>
              <a:rPr sz="1200">
                <a:solidFill>
                  <a:srgbClr val="333333"/>
                </a:solidFill>
                <a:latin typeface="FedEx Sans"/>
                <a:cs typeface="FedEx Sans"/>
              </a:rPr>
              <a:t>to</a:t>
            </a:r>
            <a:r>
              <a:rPr sz="1200" spc="-25">
                <a:solidFill>
                  <a:srgbClr val="333333"/>
                </a:solidFill>
                <a:latin typeface="FedEx Sans"/>
                <a:cs typeface="FedEx Sans"/>
              </a:rPr>
              <a:t> </a:t>
            </a:r>
            <a:r>
              <a:rPr sz="1200">
                <a:solidFill>
                  <a:srgbClr val="333333"/>
                </a:solidFill>
                <a:latin typeface="FedEx Sans"/>
                <a:cs typeface="FedEx Sans"/>
              </a:rPr>
              <a:t>the</a:t>
            </a:r>
            <a:r>
              <a:rPr sz="1200" spc="-25">
                <a:solidFill>
                  <a:srgbClr val="333333"/>
                </a:solidFill>
                <a:latin typeface="FedEx Sans"/>
                <a:cs typeface="FedEx Sans"/>
              </a:rPr>
              <a:t> </a:t>
            </a:r>
            <a:r>
              <a:rPr sz="1200" spc="-10">
                <a:solidFill>
                  <a:srgbClr val="333333"/>
                </a:solidFill>
                <a:latin typeface="FedEx Sans"/>
                <a:cs typeface="FedEx Sans"/>
              </a:rPr>
              <a:t>shipper.</a:t>
            </a:r>
            <a:endParaRPr sz="1200">
              <a:latin typeface="FedEx Sans"/>
              <a:cs typeface="FedEx Sans"/>
            </a:endParaRPr>
          </a:p>
        </p:txBody>
      </p:sp>
      <p:sp>
        <p:nvSpPr>
          <p:cNvPr id="35" name="object 35"/>
          <p:cNvSpPr txBox="1"/>
          <p:nvPr/>
        </p:nvSpPr>
        <p:spPr>
          <a:xfrm>
            <a:off x="795420" y="5646675"/>
            <a:ext cx="9819506" cy="894027"/>
          </a:xfrm>
          <a:prstGeom prst="rect">
            <a:avLst/>
          </a:prstGeom>
        </p:spPr>
        <p:txBody>
          <a:bodyPr vert="horz" wrap="square" lIns="0" tIns="69850" rIns="0" bIns="0" rtlCol="0">
            <a:spAutoFit/>
          </a:bodyPr>
          <a:lstStyle/>
          <a:p>
            <a:pPr marL="1088390">
              <a:lnSpc>
                <a:spcPct val="100000"/>
              </a:lnSpc>
              <a:spcBef>
                <a:spcPts val="550"/>
              </a:spcBef>
            </a:pPr>
            <a:r>
              <a:rPr sz="1200" b="1" dirty="0">
                <a:solidFill>
                  <a:srgbClr val="4D148C"/>
                </a:solidFill>
                <a:latin typeface="FedEx Sans"/>
                <a:cs typeface="FedEx Sans"/>
              </a:rPr>
              <a:t>4.</a:t>
            </a:r>
            <a:r>
              <a:rPr sz="1200" b="1" spc="-10" dirty="0">
                <a:solidFill>
                  <a:srgbClr val="4D148C"/>
                </a:solidFill>
                <a:latin typeface="FedEx Sans"/>
                <a:cs typeface="FedEx Sans"/>
              </a:rPr>
              <a:t> </a:t>
            </a:r>
            <a:r>
              <a:rPr sz="1200" b="1" dirty="0">
                <a:solidFill>
                  <a:srgbClr val="4D148C"/>
                </a:solidFill>
                <a:latin typeface="FedEx Sans"/>
                <a:cs typeface="FedEx Sans"/>
              </a:rPr>
              <a:t>Product</a:t>
            </a:r>
            <a:r>
              <a:rPr sz="1200" b="1" spc="-10" dirty="0">
                <a:solidFill>
                  <a:srgbClr val="4D148C"/>
                </a:solidFill>
                <a:latin typeface="FedEx Sans"/>
                <a:cs typeface="FedEx Sans"/>
              </a:rPr>
              <a:t> Identifiers (NEW)</a:t>
            </a:r>
            <a:endParaRPr sz="1200" dirty="0">
              <a:latin typeface="FedEx Sans"/>
              <a:cs typeface="FedEx Sans"/>
            </a:endParaRPr>
          </a:p>
          <a:p>
            <a:pPr marL="1088390" marR="953769">
              <a:lnSpc>
                <a:spcPct val="111100"/>
              </a:lnSpc>
              <a:spcBef>
                <a:spcPts val="280"/>
              </a:spcBef>
            </a:pPr>
            <a:r>
              <a:rPr sz="1200" spc="-10" dirty="0">
                <a:solidFill>
                  <a:srgbClr val="333333"/>
                </a:solidFill>
                <a:latin typeface="FedEx Sans"/>
                <a:cs typeface="FedEx Sans"/>
              </a:rPr>
              <a:t>Mandatory</a:t>
            </a:r>
            <a:r>
              <a:rPr sz="1200" spc="-25" dirty="0">
                <a:solidFill>
                  <a:srgbClr val="333333"/>
                </a:solidFill>
                <a:latin typeface="FedEx Sans"/>
                <a:cs typeface="FedEx Sans"/>
              </a:rPr>
              <a:t> </a:t>
            </a:r>
            <a:r>
              <a:rPr sz="1200" dirty="0">
                <a:solidFill>
                  <a:srgbClr val="333333"/>
                </a:solidFill>
                <a:latin typeface="FedEx Sans"/>
                <a:cs typeface="FedEx Sans"/>
              </a:rPr>
              <a:t>for</a:t>
            </a:r>
            <a:r>
              <a:rPr sz="1200" spc="-25" dirty="0">
                <a:solidFill>
                  <a:srgbClr val="333333"/>
                </a:solidFill>
                <a:latin typeface="FedEx Sans"/>
                <a:cs typeface="FedEx Sans"/>
              </a:rPr>
              <a:t> </a:t>
            </a:r>
            <a:r>
              <a:rPr sz="1200" dirty="0">
                <a:solidFill>
                  <a:srgbClr val="333333"/>
                </a:solidFill>
                <a:latin typeface="FedEx Sans"/>
                <a:cs typeface="FedEx Sans"/>
              </a:rPr>
              <a:t>all</a:t>
            </a:r>
            <a:r>
              <a:rPr sz="1200" spc="-25" dirty="0">
                <a:solidFill>
                  <a:srgbClr val="333333"/>
                </a:solidFill>
                <a:latin typeface="FedEx Sans"/>
                <a:cs typeface="FedEx Sans"/>
              </a:rPr>
              <a:t> </a:t>
            </a:r>
            <a:r>
              <a:rPr sz="1200" dirty="0">
                <a:solidFill>
                  <a:srgbClr val="333333"/>
                </a:solidFill>
                <a:latin typeface="FedEx Sans"/>
                <a:cs typeface="FedEx Sans"/>
              </a:rPr>
              <a:t>B2C</a:t>
            </a:r>
            <a:r>
              <a:rPr sz="1200" spc="-25" dirty="0">
                <a:solidFill>
                  <a:srgbClr val="333333"/>
                </a:solidFill>
                <a:latin typeface="FedEx Sans"/>
                <a:cs typeface="FedEx Sans"/>
              </a:rPr>
              <a:t> </a:t>
            </a:r>
            <a:r>
              <a:rPr sz="1200" dirty="0">
                <a:solidFill>
                  <a:srgbClr val="333333"/>
                </a:solidFill>
                <a:latin typeface="FedEx Sans"/>
                <a:cs typeface="FedEx Sans"/>
              </a:rPr>
              <a:t>shipments</a:t>
            </a:r>
            <a:r>
              <a:rPr sz="1200" spc="-30" dirty="0">
                <a:solidFill>
                  <a:srgbClr val="333333"/>
                </a:solidFill>
                <a:latin typeface="FedEx Sans"/>
                <a:cs typeface="FedEx Sans"/>
              </a:rPr>
              <a:t> </a:t>
            </a:r>
            <a:r>
              <a:rPr sz="1200" spc="-10" dirty="0">
                <a:solidFill>
                  <a:srgbClr val="333333"/>
                </a:solidFill>
                <a:latin typeface="FedEx Sans"/>
                <a:cs typeface="FedEx Sans"/>
              </a:rPr>
              <a:t>regardless</a:t>
            </a:r>
            <a:r>
              <a:rPr sz="1200" spc="-25" dirty="0">
                <a:solidFill>
                  <a:srgbClr val="333333"/>
                </a:solidFill>
                <a:latin typeface="FedEx Sans"/>
                <a:cs typeface="FedEx Sans"/>
              </a:rPr>
              <a:t> </a:t>
            </a:r>
            <a:r>
              <a:rPr sz="1200" dirty="0">
                <a:solidFill>
                  <a:srgbClr val="333333"/>
                </a:solidFill>
                <a:latin typeface="FedEx Sans"/>
                <a:cs typeface="FedEx Sans"/>
              </a:rPr>
              <a:t>of</a:t>
            </a:r>
            <a:r>
              <a:rPr sz="1200" spc="-25" dirty="0">
                <a:solidFill>
                  <a:srgbClr val="333333"/>
                </a:solidFill>
                <a:latin typeface="FedEx Sans"/>
                <a:cs typeface="FedEx Sans"/>
              </a:rPr>
              <a:t> </a:t>
            </a:r>
            <a:r>
              <a:rPr sz="1200" dirty="0">
                <a:solidFill>
                  <a:srgbClr val="333333"/>
                </a:solidFill>
                <a:latin typeface="FedEx Sans"/>
                <a:cs typeface="FedEx Sans"/>
              </a:rPr>
              <a:t>value,</a:t>
            </a:r>
            <a:r>
              <a:rPr sz="1200" spc="-25" dirty="0">
                <a:solidFill>
                  <a:srgbClr val="333333"/>
                </a:solidFill>
                <a:latin typeface="FedEx Sans"/>
                <a:cs typeface="FedEx Sans"/>
              </a:rPr>
              <a:t> </a:t>
            </a:r>
            <a:r>
              <a:rPr sz="1200" dirty="0">
                <a:solidFill>
                  <a:srgbClr val="333333"/>
                </a:solidFill>
                <a:latin typeface="FedEx Sans"/>
                <a:cs typeface="FedEx Sans"/>
              </a:rPr>
              <a:t>from</a:t>
            </a:r>
            <a:r>
              <a:rPr sz="1200" spc="-25" dirty="0">
                <a:solidFill>
                  <a:srgbClr val="333333"/>
                </a:solidFill>
                <a:latin typeface="FedEx Sans"/>
                <a:cs typeface="FedEx Sans"/>
              </a:rPr>
              <a:t> </a:t>
            </a:r>
            <a:r>
              <a:rPr sz="1200" spc="-10" dirty="0">
                <a:solidFill>
                  <a:srgbClr val="333333"/>
                </a:solidFill>
                <a:latin typeface="FedEx Sans"/>
                <a:cs typeface="FedEx Sans"/>
              </a:rPr>
              <a:t>November</a:t>
            </a:r>
            <a:r>
              <a:rPr sz="1200" spc="-25" dirty="0">
                <a:solidFill>
                  <a:srgbClr val="333333"/>
                </a:solidFill>
                <a:latin typeface="FedEx Sans"/>
                <a:cs typeface="FedEx Sans"/>
              </a:rPr>
              <a:t> </a:t>
            </a:r>
            <a:r>
              <a:rPr sz="1200" dirty="0">
                <a:solidFill>
                  <a:srgbClr val="333333"/>
                </a:solidFill>
                <a:latin typeface="FedEx Sans"/>
                <a:cs typeface="FedEx Sans"/>
              </a:rPr>
              <a:t>1</a:t>
            </a:r>
            <a:r>
              <a:rPr lang="en-US" sz="1200" baseline="30000" dirty="0">
                <a:solidFill>
                  <a:srgbClr val="333333"/>
                </a:solidFill>
                <a:latin typeface="FedEx Sans"/>
                <a:cs typeface="FedEx Sans"/>
              </a:rPr>
              <a:t>st</a:t>
            </a:r>
            <a:r>
              <a:rPr sz="1200" dirty="0">
                <a:solidFill>
                  <a:srgbClr val="333333"/>
                </a:solidFill>
                <a:latin typeface="FedEx Sans"/>
                <a:cs typeface="FedEx Sans"/>
              </a:rPr>
              <a:t>.</a:t>
            </a:r>
            <a:r>
              <a:rPr sz="1200" spc="-25" dirty="0">
                <a:solidFill>
                  <a:srgbClr val="333333"/>
                </a:solidFill>
                <a:latin typeface="FedEx Sans"/>
                <a:cs typeface="FedEx Sans"/>
              </a:rPr>
              <a:t> </a:t>
            </a:r>
            <a:r>
              <a:rPr sz="1200" dirty="0">
                <a:solidFill>
                  <a:srgbClr val="333333"/>
                </a:solidFill>
                <a:latin typeface="FedEx Sans"/>
                <a:cs typeface="FedEx Sans"/>
              </a:rPr>
              <a:t>Missing</a:t>
            </a:r>
            <a:r>
              <a:rPr sz="1200" spc="-25" dirty="0">
                <a:solidFill>
                  <a:srgbClr val="333333"/>
                </a:solidFill>
                <a:latin typeface="FedEx Sans"/>
                <a:cs typeface="FedEx Sans"/>
              </a:rPr>
              <a:t> or </a:t>
            </a:r>
            <a:r>
              <a:rPr sz="1200" spc="-10" dirty="0">
                <a:solidFill>
                  <a:srgbClr val="333333"/>
                </a:solidFill>
                <a:latin typeface="FedEx Sans"/>
                <a:cs typeface="FedEx Sans"/>
              </a:rPr>
              <a:t>inaccurate</a:t>
            </a:r>
            <a:r>
              <a:rPr lang="en-US" sz="1200" spc="-30" dirty="0">
                <a:solidFill>
                  <a:srgbClr val="333333"/>
                </a:solidFill>
                <a:latin typeface="FedEx Sans"/>
                <a:cs typeface="FedEx Sans"/>
              </a:rPr>
              <a:t> </a:t>
            </a:r>
            <a:r>
              <a:rPr lang="en-US" sz="1200" spc="-10" dirty="0">
                <a:solidFill>
                  <a:srgbClr val="333333"/>
                </a:solidFill>
                <a:latin typeface="FedEx Sans"/>
                <a:cs typeface="FedEx Sans"/>
              </a:rPr>
              <a:t>Product</a:t>
            </a:r>
            <a:r>
              <a:rPr lang="en-US" sz="1200" spc="-30" dirty="0">
                <a:solidFill>
                  <a:srgbClr val="333333"/>
                </a:solidFill>
                <a:latin typeface="FedEx Sans"/>
                <a:cs typeface="FedEx Sans"/>
              </a:rPr>
              <a:t> </a:t>
            </a:r>
            <a:r>
              <a:rPr lang="en-US" sz="1200" dirty="0">
                <a:solidFill>
                  <a:srgbClr val="333333"/>
                </a:solidFill>
                <a:latin typeface="FedEx Sans"/>
                <a:cs typeface="FedEx Sans"/>
              </a:rPr>
              <a:t>Identifiers (PIDs)</a:t>
            </a:r>
            <a:r>
              <a:rPr sz="1200" spc="-25" dirty="0">
                <a:solidFill>
                  <a:srgbClr val="333333"/>
                </a:solidFill>
                <a:latin typeface="FedEx Sans"/>
                <a:cs typeface="FedEx Sans"/>
              </a:rPr>
              <a:t> </a:t>
            </a:r>
            <a:r>
              <a:rPr lang="en-US" sz="1200" dirty="0">
                <a:solidFill>
                  <a:srgbClr val="333333"/>
                </a:solidFill>
                <a:latin typeface="FedEx Sans"/>
                <a:cs typeface="FedEx Sans"/>
              </a:rPr>
              <a:t>will </a:t>
            </a:r>
            <a:r>
              <a:rPr sz="1200" dirty="0">
                <a:solidFill>
                  <a:srgbClr val="333333"/>
                </a:solidFill>
                <a:latin typeface="FedEx Sans"/>
                <a:cs typeface="FedEx Sans"/>
              </a:rPr>
              <a:t>result</a:t>
            </a:r>
            <a:r>
              <a:rPr sz="1200" spc="-25" dirty="0">
                <a:solidFill>
                  <a:srgbClr val="333333"/>
                </a:solidFill>
                <a:latin typeface="FedEx Sans"/>
                <a:cs typeface="FedEx Sans"/>
              </a:rPr>
              <a:t> </a:t>
            </a:r>
            <a:r>
              <a:rPr sz="1200" dirty="0">
                <a:solidFill>
                  <a:srgbClr val="333333"/>
                </a:solidFill>
                <a:latin typeface="FedEx Sans"/>
                <a:cs typeface="FedEx Sans"/>
              </a:rPr>
              <a:t>in</a:t>
            </a:r>
            <a:r>
              <a:rPr sz="1200" spc="-30" dirty="0">
                <a:solidFill>
                  <a:srgbClr val="333333"/>
                </a:solidFill>
                <a:latin typeface="FedEx Sans"/>
                <a:cs typeface="FedEx Sans"/>
              </a:rPr>
              <a:t> </a:t>
            </a:r>
            <a:r>
              <a:rPr sz="1200" spc="-10" dirty="0">
                <a:solidFill>
                  <a:srgbClr val="333333"/>
                </a:solidFill>
                <a:latin typeface="FedEx Sans"/>
                <a:cs typeface="FedEx Sans"/>
              </a:rPr>
              <a:t>customs</a:t>
            </a:r>
            <a:r>
              <a:rPr sz="1200" spc="-25" dirty="0">
                <a:solidFill>
                  <a:srgbClr val="333333"/>
                </a:solidFill>
                <a:latin typeface="FedEx Sans"/>
                <a:cs typeface="FedEx Sans"/>
              </a:rPr>
              <a:t> </a:t>
            </a:r>
            <a:r>
              <a:rPr sz="1200" spc="-10" dirty="0">
                <a:solidFill>
                  <a:srgbClr val="333333"/>
                </a:solidFill>
                <a:latin typeface="FedEx Sans"/>
                <a:cs typeface="FedEx Sans"/>
              </a:rPr>
              <a:t>delays</a:t>
            </a:r>
            <a:r>
              <a:rPr sz="1200" spc="-30" dirty="0">
                <a:solidFill>
                  <a:srgbClr val="333333"/>
                </a:solidFill>
                <a:latin typeface="FedEx Sans"/>
                <a:cs typeface="FedEx Sans"/>
              </a:rPr>
              <a:t> </a:t>
            </a:r>
            <a:r>
              <a:rPr sz="1200" dirty="0">
                <a:solidFill>
                  <a:srgbClr val="333333"/>
                </a:solidFill>
                <a:latin typeface="FedEx Sans"/>
                <a:cs typeface="FedEx Sans"/>
              </a:rPr>
              <a:t>or</a:t>
            </a:r>
            <a:r>
              <a:rPr sz="1200" spc="-25" dirty="0">
                <a:solidFill>
                  <a:srgbClr val="333333"/>
                </a:solidFill>
                <a:latin typeface="FedEx Sans"/>
                <a:cs typeface="FedEx Sans"/>
              </a:rPr>
              <a:t> </a:t>
            </a:r>
            <a:r>
              <a:rPr sz="1200" dirty="0">
                <a:solidFill>
                  <a:srgbClr val="333333"/>
                </a:solidFill>
                <a:latin typeface="FedEx Sans"/>
                <a:cs typeface="FedEx Sans"/>
              </a:rPr>
              <a:t>shipment</a:t>
            </a:r>
            <a:r>
              <a:rPr sz="1200" spc="-30" dirty="0">
                <a:solidFill>
                  <a:srgbClr val="333333"/>
                </a:solidFill>
                <a:latin typeface="FedEx Sans"/>
                <a:cs typeface="FedEx Sans"/>
              </a:rPr>
              <a:t> </a:t>
            </a:r>
            <a:r>
              <a:rPr sz="1200" spc="-10" dirty="0">
                <a:solidFill>
                  <a:srgbClr val="333333"/>
                </a:solidFill>
                <a:latin typeface="FedEx Sans"/>
                <a:cs typeface="FedEx Sans"/>
              </a:rPr>
              <a:t>returns.</a:t>
            </a:r>
            <a:r>
              <a:rPr lang="en-US" sz="1200" spc="-10" dirty="0">
                <a:solidFill>
                  <a:srgbClr val="333333"/>
                </a:solidFill>
                <a:latin typeface="FedEx Sans"/>
                <a:cs typeface="FedEx Sans"/>
              </a:rPr>
              <a:t> Shipper email address and contact details must also be provided so we can contact you in case of missing of inaccurate PIDs.</a:t>
            </a:r>
            <a:endParaRPr sz="1200" dirty="0">
              <a:latin typeface="FedEx Sans"/>
              <a:cs typeface="FedEx Sans"/>
            </a:endParaRPr>
          </a:p>
        </p:txBody>
      </p:sp>
      <p:sp>
        <p:nvSpPr>
          <p:cNvPr id="36" name="object 36"/>
          <p:cNvSpPr txBox="1"/>
          <p:nvPr/>
        </p:nvSpPr>
        <p:spPr>
          <a:xfrm>
            <a:off x="783388" y="6764271"/>
            <a:ext cx="9144000" cy="512961"/>
          </a:xfrm>
          <a:prstGeom prst="rect">
            <a:avLst/>
          </a:prstGeom>
        </p:spPr>
        <p:txBody>
          <a:bodyPr vert="horz" wrap="square" lIns="0" tIns="91440" rIns="0" bIns="0" rtlCol="0">
            <a:spAutoFit/>
          </a:bodyPr>
          <a:lstStyle/>
          <a:p>
            <a:pPr marL="1088390">
              <a:lnSpc>
                <a:spcPct val="100000"/>
              </a:lnSpc>
              <a:spcBef>
                <a:spcPts val="720"/>
              </a:spcBef>
            </a:pPr>
            <a:r>
              <a:rPr sz="1200" b="1">
                <a:solidFill>
                  <a:srgbClr val="4D148C"/>
                </a:solidFill>
                <a:latin typeface="FedEx Sans"/>
                <a:cs typeface="FedEx Sans"/>
              </a:rPr>
              <a:t>5.</a:t>
            </a:r>
            <a:r>
              <a:rPr sz="1200" b="1" spc="-30">
                <a:solidFill>
                  <a:srgbClr val="4D148C"/>
                </a:solidFill>
                <a:latin typeface="FedEx Sans"/>
                <a:cs typeface="FedEx Sans"/>
              </a:rPr>
              <a:t> </a:t>
            </a:r>
            <a:r>
              <a:rPr sz="1200" b="1">
                <a:solidFill>
                  <a:srgbClr val="4D148C"/>
                </a:solidFill>
                <a:latin typeface="FedEx Sans"/>
                <a:cs typeface="FedEx Sans"/>
              </a:rPr>
              <a:t>Air</a:t>
            </a:r>
            <a:r>
              <a:rPr sz="1200" b="1" spc="-25">
                <a:solidFill>
                  <a:srgbClr val="4D148C"/>
                </a:solidFill>
                <a:latin typeface="FedEx Sans"/>
                <a:cs typeface="FedEx Sans"/>
              </a:rPr>
              <a:t> </a:t>
            </a:r>
            <a:r>
              <a:rPr sz="1200" b="1" spc="-10">
                <a:solidFill>
                  <a:srgbClr val="4D148C"/>
                </a:solidFill>
                <a:latin typeface="FedEx Sans"/>
                <a:cs typeface="FedEx Sans"/>
              </a:rPr>
              <a:t>Waybill</a:t>
            </a:r>
            <a:r>
              <a:rPr sz="1200" b="1" spc="-25">
                <a:solidFill>
                  <a:srgbClr val="4D148C"/>
                </a:solidFill>
                <a:latin typeface="FedEx Sans"/>
                <a:cs typeface="FedEx Sans"/>
              </a:rPr>
              <a:t> </a:t>
            </a:r>
            <a:r>
              <a:rPr sz="1200" b="1" spc="-20">
                <a:solidFill>
                  <a:srgbClr val="4D148C"/>
                </a:solidFill>
                <a:latin typeface="FedEx Sans"/>
                <a:cs typeface="FedEx Sans"/>
              </a:rPr>
              <a:t>(AWB)</a:t>
            </a:r>
            <a:r>
              <a:rPr sz="1200" b="1" spc="-30">
                <a:solidFill>
                  <a:srgbClr val="4D148C"/>
                </a:solidFill>
                <a:latin typeface="FedEx Sans"/>
                <a:cs typeface="FedEx Sans"/>
              </a:rPr>
              <a:t> </a:t>
            </a:r>
            <a:r>
              <a:rPr sz="1200" b="1">
                <a:solidFill>
                  <a:srgbClr val="4D148C"/>
                </a:solidFill>
                <a:latin typeface="FedEx Sans"/>
                <a:cs typeface="FedEx Sans"/>
              </a:rPr>
              <a:t>number</a:t>
            </a:r>
            <a:r>
              <a:rPr sz="1200" b="1" spc="-25">
                <a:solidFill>
                  <a:srgbClr val="4D148C"/>
                </a:solidFill>
                <a:latin typeface="FedEx Sans"/>
                <a:cs typeface="FedEx Sans"/>
              </a:rPr>
              <a:t> </a:t>
            </a:r>
            <a:r>
              <a:rPr sz="1200" b="1">
                <a:solidFill>
                  <a:srgbClr val="4D148C"/>
                </a:solidFill>
                <a:latin typeface="FedEx Sans"/>
                <a:cs typeface="FedEx Sans"/>
              </a:rPr>
              <a:t>as</a:t>
            </a:r>
            <a:r>
              <a:rPr sz="1200" b="1" spc="-25">
                <a:solidFill>
                  <a:srgbClr val="4D148C"/>
                </a:solidFill>
                <a:latin typeface="FedEx Sans"/>
                <a:cs typeface="FedEx Sans"/>
              </a:rPr>
              <a:t> </a:t>
            </a:r>
            <a:r>
              <a:rPr sz="1200" b="1">
                <a:solidFill>
                  <a:srgbClr val="4D148C"/>
                </a:solidFill>
                <a:latin typeface="FedEx Sans"/>
                <a:cs typeface="FedEx Sans"/>
              </a:rPr>
              <a:t>payment</a:t>
            </a:r>
            <a:r>
              <a:rPr sz="1200" b="1" spc="-30">
                <a:solidFill>
                  <a:srgbClr val="4D148C"/>
                </a:solidFill>
                <a:latin typeface="FedEx Sans"/>
                <a:cs typeface="FedEx Sans"/>
              </a:rPr>
              <a:t> </a:t>
            </a:r>
            <a:r>
              <a:rPr sz="1200" b="1" spc="-10">
                <a:solidFill>
                  <a:srgbClr val="4D148C"/>
                </a:solidFill>
                <a:latin typeface="FedEx Sans"/>
                <a:cs typeface="FedEx Sans"/>
              </a:rPr>
              <a:t>reference</a:t>
            </a:r>
            <a:endParaRPr sz="1200">
              <a:latin typeface="FedEx Sans"/>
              <a:cs typeface="FedEx Sans"/>
            </a:endParaRPr>
          </a:p>
          <a:p>
            <a:pPr marL="1088390">
              <a:lnSpc>
                <a:spcPct val="100000"/>
              </a:lnSpc>
              <a:spcBef>
                <a:spcPts val="445"/>
              </a:spcBef>
            </a:pPr>
            <a:r>
              <a:rPr sz="1200">
                <a:solidFill>
                  <a:srgbClr val="333333"/>
                </a:solidFill>
                <a:latin typeface="FedEx Sans"/>
                <a:cs typeface="FedEx Sans"/>
              </a:rPr>
              <a:t>Helps</a:t>
            </a:r>
            <a:r>
              <a:rPr sz="1200" spc="-20">
                <a:solidFill>
                  <a:srgbClr val="333333"/>
                </a:solidFill>
                <a:latin typeface="FedEx Sans"/>
                <a:cs typeface="FedEx Sans"/>
              </a:rPr>
              <a:t> </a:t>
            </a:r>
            <a:r>
              <a:rPr sz="1200">
                <a:solidFill>
                  <a:srgbClr val="333333"/>
                </a:solidFill>
                <a:latin typeface="FedEx Sans"/>
                <a:cs typeface="FedEx Sans"/>
              </a:rPr>
              <a:t>us</a:t>
            </a:r>
            <a:r>
              <a:rPr sz="1200" spc="-15">
                <a:solidFill>
                  <a:srgbClr val="333333"/>
                </a:solidFill>
                <a:latin typeface="FedEx Sans"/>
                <a:cs typeface="FedEx Sans"/>
              </a:rPr>
              <a:t> </a:t>
            </a:r>
            <a:r>
              <a:rPr sz="1200" spc="-10">
                <a:solidFill>
                  <a:srgbClr val="333333"/>
                </a:solidFill>
                <a:latin typeface="FedEx Sans"/>
                <a:cs typeface="FedEx Sans"/>
              </a:rPr>
              <a:t>allocate</a:t>
            </a:r>
            <a:r>
              <a:rPr sz="1200" spc="-20">
                <a:solidFill>
                  <a:srgbClr val="333333"/>
                </a:solidFill>
                <a:latin typeface="FedEx Sans"/>
                <a:cs typeface="FedEx Sans"/>
              </a:rPr>
              <a:t> </a:t>
            </a:r>
            <a:r>
              <a:rPr sz="1200">
                <a:solidFill>
                  <a:srgbClr val="333333"/>
                </a:solidFill>
                <a:latin typeface="FedEx Sans"/>
                <a:cs typeface="FedEx Sans"/>
              </a:rPr>
              <a:t>your</a:t>
            </a:r>
            <a:r>
              <a:rPr sz="1200" spc="-15">
                <a:solidFill>
                  <a:srgbClr val="333333"/>
                </a:solidFill>
                <a:latin typeface="FedEx Sans"/>
                <a:cs typeface="FedEx Sans"/>
              </a:rPr>
              <a:t> </a:t>
            </a:r>
            <a:r>
              <a:rPr sz="1200">
                <a:solidFill>
                  <a:srgbClr val="333333"/>
                </a:solidFill>
                <a:latin typeface="FedEx Sans"/>
                <a:cs typeface="FedEx Sans"/>
              </a:rPr>
              <a:t>payments</a:t>
            </a:r>
            <a:r>
              <a:rPr sz="1200" spc="-15">
                <a:solidFill>
                  <a:srgbClr val="333333"/>
                </a:solidFill>
                <a:latin typeface="FedEx Sans"/>
                <a:cs typeface="FedEx Sans"/>
              </a:rPr>
              <a:t> </a:t>
            </a:r>
            <a:r>
              <a:rPr sz="1200" spc="-20">
                <a:solidFill>
                  <a:srgbClr val="333333"/>
                </a:solidFill>
                <a:latin typeface="FedEx Sans"/>
                <a:cs typeface="FedEx Sans"/>
              </a:rPr>
              <a:t>accurately </a:t>
            </a:r>
            <a:r>
              <a:rPr sz="1200">
                <a:solidFill>
                  <a:srgbClr val="333333"/>
                </a:solidFill>
                <a:latin typeface="FedEx Sans"/>
                <a:cs typeface="FedEx Sans"/>
              </a:rPr>
              <a:t>and</a:t>
            </a:r>
            <a:r>
              <a:rPr sz="1200" spc="-15">
                <a:solidFill>
                  <a:srgbClr val="333333"/>
                </a:solidFill>
                <a:latin typeface="FedEx Sans"/>
                <a:cs typeface="FedEx Sans"/>
              </a:rPr>
              <a:t> </a:t>
            </a:r>
            <a:r>
              <a:rPr sz="1200" spc="-10">
                <a:solidFill>
                  <a:srgbClr val="333333"/>
                </a:solidFill>
                <a:latin typeface="FedEx Sans"/>
                <a:cs typeface="FedEx Sans"/>
              </a:rPr>
              <a:t>avoid</a:t>
            </a:r>
            <a:r>
              <a:rPr sz="1200" spc="-15">
                <a:solidFill>
                  <a:srgbClr val="333333"/>
                </a:solidFill>
                <a:latin typeface="FedEx Sans"/>
                <a:cs typeface="FedEx Sans"/>
              </a:rPr>
              <a:t> </a:t>
            </a:r>
            <a:r>
              <a:rPr sz="1200">
                <a:solidFill>
                  <a:srgbClr val="333333"/>
                </a:solidFill>
                <a:latin typeface="FedEx Sans"/>
                <a:cs typeface="FedEx Sans"/>
              </a:rPr>
              <a:t>payment</a:t>
            </a:r>
            <a:r>
              <a:rPr sz="1200" spc="-20">
                <a:solidFill>
                  <a:srgbClr val="333333"/>
                </a:solidFill>
                <a:latin typeface="FedEx Sans"/>
                <a:cs typeface="FedEx Sans"/>
              </a:rPr>
              <a:t> </a:t>
            </a:r>
            <a:r>
              <a:rPr sz="1200" spc="-10">
                <a:solidFill>
                  <a:srgbClr val="333333"/>
                </a:solidFill>
                <a:latin typeface="FedEx Sans"/>
                <a:cs typeface="FedEx Sans"/>
              </a:rPr>
              <a:t>processing</a:t>
            </a:r>
            <a:r>
              <a:rPr sz="1200" spc="-15">
                <a:solidFill>
                  <a:srgbClr val="333333"/>
                </a:solidFill>
                <a:latin typeface="FedEx Sans"/>
                <a:cs typeface="FedEx Sans"/>
              </a:rPr>
              <a:t> </a:t>
            </a:r>
            <a:r>
              <a:rPr sz="1200" spc="-10">
                <a:solidFill>
                  <a:srgbClr val="333333"/>
                </a:solidFill>
                <a:latin typeface="FedEx Sans"/>
                <a:cs typeface="FedEx Sans"/>
              </a:rPr>
              <a:t>delays.</a:t>
            </a:r>
            <a:endParaRPr sz="1200">
              <a:latin typeface="FedEx Sans"/>
              <a:cs typeface="FedEx Sans"/>
            </a:endParaRPr>
          </a:p>
        </p:txBody>
      </p:sp>
      <p:grpSp>
        <p:nvGrpSpPr>
          <p:cNvPr id="37" name="object 37"/>
          <p:cNvGrpSpPr/>
          <p:nvPr/>
        </p:nvGrpSpPr>
        <p:grpSpPr>
          <a:xfrm>
            <a:off x="10078400" y="267004"/>
            <a:ext cx="355600" cy="355600"/>
            <a:chOff x="10078400" y="267004"/>
            <a:chExt cx="355600" cy="355600"/>
          </a:xfrm>
        </p:grpSpPr>
        <p:pic>
          <p:nvPicPr>
            <p:cNvPr id="38" name="object 38"/>
            <p:cNvPicPr/>
            <p:nvPr/>
          </p:nvPicPr>
          <p:blipFill>
            <a:blip r:embed="rId8" cstate="print"/>
            <a:stretch>
              <a:fillRect/>
            </a:stretch>
          </p:blipFill>
          <p:spPr>
            <a:xfrm>
              <a:off x="10203791" y="375667"/>
              <a:ext cx="104648" cy="141833"/>
            </a:xfrm>
            <a:prstGeom prst="rect">
              <a:avLst/>
            </a:prstGeom>
          </p:spPr>
        </p:pic>
        <p:sp>
          <p:nvSpPr>
            <p:cNvPr id="39" name="object 39"/>
            <p:cNvSpPr/>
            <p:nvPr/>
          </p:nvSpPr>
          <p:spPr>
            <a:xfrm>
              <a:off x="10078400" y="267004"/>
              <a:ext cx="355600" cy="355600"/>
            </a:xfrm>
            <a:custGeom>
              <a:avLst/>
              <a:gdLst/>
              <a:ahLst/>
              <a:cxnLst/>
              <a:rect l="l" t="t" r="r" b="b"/>
              <a:pathLst>
                <a:path w="355600" h="355600">
                  <a:moveTo>
                    <a:pt x="177800" y="0"/>
                  </a:moveTo>
                  <a:lnTo>
                    <a:pt x="130471" y="6338"/>
                  </a:lnTo>
                  <a:lnTo>
                    <a:pt x="87981" y="24235"/>
                  </a:lnTo>
                  <a:lnTo>
                    <a:pt x="52009" y="52009"/>
                  </a:lnTo>
                  <a:lnTo>
                    <a:pt x="24235" y="87981"/>
                  </a:lnTo>
                  <a:lnTo>
                    <a:pt x="6338" y="130471"/>
                  </a:lnTo>
                  <a:lnTo>
                    <a:pt x="0" y="177800"/>
                  </a:lnTo>
                  <a:lnTo>
                    <a:pt x="6338" y="225128"/>
                  </a:lnTo>
                  <a:lnTo>
                    <a:pt x="24235" y="267618"/>
                  </a:lnTo>
                  <a:lnTo>
                    <a:pt x="52009" y="303590"/>
                  </a:lnTo>
                  <a:lnTo>
                    <a:pt x="87981" y="331364"/>
                  </a:lnTo>
                  <a:lnTo>
                    <a:pt x="130471" y="349261"/>
                  </a:lnTo>
                  <a:lnTo>
                    <a:pt x="177800" y="355600"/>
                  </a:lnTo>
                  <a:lnTo>
                    <a:pt x="225128" y="349261"/>
                  </a:lnTo>
                  <a:lnTo>
                    <a:pt x="267618" y="331364"/>
                  </a:lnTo>
                  <a:lnTo>
                    <a:pt x="269126" y="330200"/>
                  </a:lnTo>
                  <a:lnTo>
                    <a:pt x="177800" y="330200"/>
                  </a:lnTo>
                  <a:lnTo>
                    <a:pt x="129563" y="322447"/>
                  </a:lnTo>
                  <a:lnTo>
                    <a:pt x="87720" y="300845"/>
                  </a:lnTo>
                  <a:lnTo>
                    <a:pt x="54754" y="267879"/>
                  </a:lnTo>
                  <a:lnTo>
                    <a:pt x="33152" y="226036"/>
                  </a:lnTo>
                  <a:lnTo>
                    <a:pt x="25400" y="177800"/>
                  </a:lnTo>
                  <a:lnTo>
                    <a:pt x="33152" y="129563"/>
                  </a:lnTo>
                  <a:lnTo>
                    <a:pt x="54754" y="87720"/>
                  </a:lnTo>
                  <a:lnTo>
                    <a:pt x="87720" y="54754"/>
                  </a:lnTo>
                  <a:lnTo>
                    <a:pt x="129563" y="33152"/>
                  </a:lnTo>
                  <a:lnTo>
                    <a:pt x="177800" y="25400"/>
                  </a:lnTo>
                  <a:lnTo>
                    <a:pt x="269126" y="25400"/>
                  </a:lnTo>
                  <a:lnTo>
                    <a:pt x="267618" y="24235"/>
                  </a:lnTo>
                  <a:lnTo>
                    <a:pt x="225128" y="6338"/>
                  </a:lnTo>
                  <a:lnTo>
                    <a:pt x="177800" y="0"/>
                  </a:lnTo>
                  <a:close/>
                </a:path>
                <a:path w="355600" h="355600">
                  <a:moveTo>
                    <a:pt x="269126" y="25400"/>
                  </a:moveTo>
                  <a:lnTo>
                    <a:pt x="177800" y="25400"/>
                  </a:lnTo>
                  <a:lnTo>
                    <a:pt x="226036" y="33152"/>
                  </a:lnTo>
                  <a:lnTo>
                    <a:pt x="267879" y="54754"/>
                  </a:lnTo>
                  <a:lnTo>
                    <a:pt x="300845" y="87720"/>
                  </a:lnTo>
                  <a:lnTo>
                    <a:pt x="322447" y="129563"/>
                  </a:lnTo>
                  <a:lnTo>
                    <a:pt x="330200" y="177800"/>
                  </a:lnTo>
                  <a:lnTo>
                    <a:pt x="322447" y="226036"/>
                  </a:lnTo>
                  <a:lnTo>
                    <a:pt x="300845" y="267879"/>
                  </a:lnTo>
                  <a:lnTo>
                    <a:pt x="267879" y="300845"/>
                  </a:lnTo>
                  <a:lnTo>
                    <a:pt x="226036" y="322447"/>
                  </a:lnTo>
                  <a:lnTo>
                    <a:pt x="177800" y="330200"/>
                  </a:lnTo>
                  <a:lnTo>
                    <a:pt x="269126" y="330200"/>
                  </a:lnTo>
                  <a:lnTo>
                    <a:pt x="303590" y="303590"/>
                  </a:lnTo>
                  <a:lnTo>
                    <a:pt x="331364" y="267618"/>
                  </a:lnTo>
                  <a:lnTo>
                    <a:pt x="349261" y="225128"/>
                  </a:lnTo>
                  <a:lnTo>
                    <a:pt x="355600" y="177800"/>
                  </a:lnTo>
                  <a:lnTo>
                    <a:pt x="349261" y="130471"/>
                  </a:lnTo>
                  <a:lnTo>
                    <a:pt x="331364" y="87981"/>
                  </a:lnTo>
                  <a:lnTo>
                    <a:pt x="303590" y="52009"/>
                  </a:lnTo>
                  <a:lnTo>
                    <a:pt x="269126" y="25400"/>
                  </a:lnTo>
                  <a:close/>
                </a:path>
              </a:pathLst>
            </a:custGeom>
            <a:solidFill>
              <a:srgbClr val="4D148C"/>
            </a:solidFill>
          </p:spPr>
          <p:txBody>
            <a:bodyPr wrap="square" lIns="0" tIns="0" rIns="0" bIns="0" rtlCol="0"/>
            <a:lstStyle/>
            <a:p>
              <a:endParaRPr/>
            </a:p>
          </p:txBody>
        </p:sp>
      </p:grpSp>
    </p:spTree>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07299" y="2474325"/>
            <a:ext cx="4438015" cy="4773295"/>
          </a:xfrm>
          <a:prstGeom prst="rect">
            <a:avLst/>
          </a:prstGeom>
        </p:spPr>
        <p:txBody>
          <a:bodyPr vert="horz" wrap="square" lIns="0" tIns="104775" rIns="0" bIns="0" rtlCol="0">
            <a:spAutoFit/>
          </a:bodyPr>
          <a:lstStyle/>
          <a:p>
            <a:pPr marL="12700">
              <a:lnSpc>
                <a:spcPct val="100000"/>
              </a:lnSpc>
              <a:spcBef>
                <a:spcPts val="825"/>
              </a:spcBef>
            </a:pPr>
            <a:r>
              <a:rPr sz="1200" b="1" dirty="0">
                <a:solidFill>
                  <a:srgbClr val="4D148C"/>
                </a:solidFill>
                <a:latin typeface="FedEx Sans"/>
                <a:cs typeface="FedEx Sans"/>
              </a:rPr>
              <a:t>Why</a:t>
            </a:r>
            <a:r>
              <a:rPr sz="1200" b="1" spc="-25" dirty="0">
                <a:solidFill>
                  <a:srgbClr val="4D148C"/>
                </a:solidFill>
                <a:latin typeface="FedEx Sans"/>
                <a:cs typeface="FedEx Sans"/>
              </a:rPr>
              <a:t> </a:t>
            </a:r>
            <a:r>
              <a:rPr sz="1200" b="1" dirty="0">
                <a:solidFill>
                  <a:srgbClr val="4D148C"/>
                </a:solidFill>
                <a:latin typeface="FedEx Sans"/>
                <a:cs typeface="FedEx Sans"/>
              </a:rPr>
              <a:t>are</a:t>
            </a:r>
            <a:r>
              <a:rPr sz="1200" b="1" spc="-25" dirty="0">
                <a:solidFill>
                  <a:srgbClr val="4D148C"/>
                </a:solidFill>
                <a:latin typeface="FedEx Sans"/>
                <a:cs typeface="FedEx Sans"/>
              </a:rPr>
              <a:t> </a:t>
            </a:r>
            <a:r>
              <a:rPr sz="1200" b="1" dirty="0">
                <a:solidFill>
                  <a:srgbClr val="4D148C"/>
                </a:solidFill>
                <a:latin typeface="FedEx Sans"/>
                <a:cs typeface="FedEx Sans"/>
              </a:rPr>
              <a:t>the</a:t>
            </a:r>
            <a:r>
              <a:rPr sz="1200" b="1" spc="-25" dirty="0">
                <a:solidFill>
                  <a:srgbClr val="4D148C"/>
                </a:solidFill>
                <a:latin typeface="FedEx Sans"/>
                <a:cs typeface="FedEx Sans"/>
              </a:rPr>
              <a:t> </a:t>
            </a:r>
            <a:r>
              <a:rPr sz="1200" b="1" dirty="0">
                <a:solidFill>
                  <a:srgbClr val="4D148C"/>
                </a:solidFill>
                <a:latin typeface="FedEx Sans"/>
                <a:cs typeface="FedEx Sans"/>
              </a:rPr>
              <a:t>changes</a:t>
            </a:r>
            <a:r>
              <a:rPr sz="1200" b="1" spc="-25" dirty="0">
                <a:solidFill>
                  <a:srgbClr val="4D148C"/>
                </a:solidFill>
                <a:latin typeface="FedEx Sans"/>
                <a:cs typeface="FedEx Sans"/>
              </a:rPr>
              <a:t> </a:t>
            </a:r>
            <a:r>
              <a:rPr sz="1200" b="1" dirty="0">
                <a:solidFill>
                  <a:srgbClr val="4D148C"/>
                </a:solidFill>
                <a:latin typeface="FedEx Sans"/>
                <a:cs typeface="FedEx Sans"/>
              </a:rPr>
              <a:t>being</a:t>
            </a:r>
            <a:r>
              <a:rPr sz="1200" b="1" spc="-20" dirty="0">
                <a:solidFill>
                  <a:srgbClr val="4D148C"/>
                </a:solidFill>
                <a:latin typeface="FedEx Sans"/>
                <a:cs typeface="FedEx Sans"/>
              </a:rPr>
              <a:t> </a:t>
            </a:r>
            <a:r>
              <a:rPr sz="1200" b="1" spc="-10" dirty="0">
                <a:solidFill>
                  <a:srgbClr val="4D148C"/>
                </a:solidFill>
                <a:latin typeface="FedEx Sans"/>
                <a:cs typeface="FedEx Sans"/>
              </a:rPr>
              <a:t>introduced?</a:t>
            </a:r>
            <a:endParaRPr sz="1200" dirty="0">
              <a:latin typeface="FedEx Sans"/>
              <a:cs typeface="FedEx Sans"/>
            </a:endParaRPr>
          </a:p>
          <a:p>
            <a:pPr marL="12700" marR="188595">
              <a:lnSpc>
                <a:spcPct val="111100"/>
              </a:lnSpc>
              <a:spcBef>
                <a:spcPts val="570"/>
              </a:spcBef>
            </a:pPr>
            <a:r>
              <a:rPr sz="1200" dirty="0">
                <a:solidFill>
                  <a:srgbClr val="333333"/>
                </a:solidFill>
                <a:latin typeface="FedEx Sans"/>
                <a:cs typeface="FedEx Sans"/>
              </a:rPr>
              <a:t>The</a:t>
            </a:r>
            <a:r>
              <a:rPr sz="1200" spc="-25" dirty="0">
                <a:solidFill>
                  <a:srgbClr val="333333"/>
                </a:solidFill>
                <a:latin typeface="FedEx Sans"/>
                <a:cs typeface="FedEx Sans"/>
              </a:rPr>
              <a:t> </a:t>
            </a:r>
            <a:r>
              <a:rPr sz="1200" dirty="0">
                <a:solidFill>
                  <a:srgbClr val="333333"/>
                </a:solidFill>
                <a:latin typeface="FedEx Sans"/>
                <a:cs typeface="FedEx Sans"/>
              </a:rPr>
              <a:t>changes</a:t>
            </a:r>
            <a:r>
              <a:rPr sz="1200" spc="-20" dirty="0">
                <a:solidFill>
                  <a:srgbClr val="333333"/>
                </a:solidFill>
                <a:latin typeface="FedEx Sans"/>
                <a:cs typeface="FedEx Sans"/>
              </a:rPr>
              <a:t> </a:t>
            </a:r>
            <a:r>
              <a:rPr sz="1200" dirty="0">
                <a:solidFill>
                  <a:srgbClr val="333333"/>
                </a:solidFill>
                <a:latin typeface="FedEx Sans"/>
                <a:cs typeface="FedEx Sans"/>
              </a:rPr>
              <a:t>will</a:t>
            </a:r>
            <a:r>
              <a:rPr sz="1200" spc="-20" dirty="0">
                <a:solidFill>
                  <a:srgbClr val="333333"/>
                </a:solidFill>
                <a:latin typeface="FedEx Sans"/>
                <a:cs typeface="FedEx Sans"/>
              </a:rPr>
              <a:t> </a:t>
            </a:r>
            <a:r>
              <a:rPr sz="1200" dirty="0">
                <a:solidFill>
                  <a:srgbClr val="333333"/>
                </a:solidFill>
                <a:latin typeface="FedEx Sans"/>
                <a:cs typeface="FedEx Sans"/>
              </a:rPr>
              <a:t>help</a:t>
            </a:r>
            <a:r>
              <a:rPr sz="1200" spc="-20" dirty="0">
                <a:solidFill>
                  <a:srgbClr val="333333"/>
                </a:solidFill>
                <a:latin typeface="FedEx Sans"/>
                <a:cs typeface="FedEx Sans"/>
              </a:rPr>
              <a:t> </a:t>
            </a:r>
            <a:r>
              <a:rPr sz="1200" spc="-10" dirty="0">
                <a:solidFill>
                  <a:srgbClr val="333333"/>
                </a:solidFill>
                <a:latin typeface="FedEx Sans"/>
                <a:cs typeface="FedEx Sans"/>
              </a:rPr>
              <a:t>create</a:t>
            </a:r>
            <a:r>
              <a:rPr sz="1200" spc="-20" dirty="0">
                <a:solidFill>
                  <a:srgbClr val="333333"/>
                </a:solidFill>
                <a:latin typeface="FedEx Sans"/>
                <a:cs typeface="FedEx Sans"/>
              </a:rPr>
              <a:t> </a:t>
            </a:r>
            <a:r>
              <a:rPr sz="1200" dirty="0">
                <a:solidFill>
                  <a:srgbClr val="333333"/>
                </a:solidFill>
                <a:latin typeface="FedEx Sans"/>
                <a:cs typeface="FedEx Sans"/>
              </a:rPr>
              <a:t>a</a:t>
            </a:r>
            <a:r>
              <a:rPr sz="1200" spc="-20" dirty="0">
                <a:solidFill>
                  <a:srgbClr val="333333"/>
                </a:solidFill>
                <a:latin typeface="FedEx Sans"/>
                <a:cs typeface="FedEx Sans"/>
              </a:rPr>
              <a:t> </a:t>
            </a:r>
            <a:r>
              <a:rPr sz="1200" dirty="0">
                <a:solidFill>
                  <a:srgbClr val="333333"/>
                </a:solidFill>
                <a:latin typeface="FedEx Sans"/>
                <a:cs typeface="FedEx Sans"/>
              </a:rPr>
              <a:t>level</a:t>
            </a:r>
            <a:r>
              <a:rPr sz="1200" spc="-25" dirty="0">
                <a:solidFill>
                  <a:srgbClr val="333333"/>
                </a:solidFill>
                <a:latin typeface="FedEx Sans"/>
                <a:cs typeface="FedEx Sans"/>
              </a:rPr>
              <a:t> </a:t>
            </a:r>
            <a:r>
              <a:rPr sz="1200" dirty="0">
                <a:solidFill>
                  <a:srgbClr val="333333"/>
                </a:solidFill>
                <a:latin typeface="FedEx Sans"/>
                <a:cs typeface="FedEx Sans"/>
              </a:rPr>
              <a:t>playing</a:t>
            </a:r>
            <a:r>
              <a:rPr sz="1200" spc="-20" dirty="0">
                <a:solidFill>
                  <a:srgbClr val="333333"/>
                </a:solidFill>
                <a:latin typeface="FedEx Sans"/>
                <a:cs typeface="FedEx Sans"/>
              </a:rPr>
              <a:t> </a:t>
            </a:r>
            <a:r>
              <a:rPr sz="1200" dirty="0">
                <a:solidFill>
                  <a:srgbClr val="333333"/>
                </a:solidFill>
                <a:latin typeface="FedEx Sans"/>
                <a:cs typeface="FedEx Sans"/>
              </a:rPr>
              <a:t>field</a:t>
            </a:r>
            <a:r>
              <a:rPr sz="1200" spc="-20" dirty="0">
                <a:solidFill>
                  <a:srgbClr val="333333"/>
                </a:solidFill>
                <a:latin typeface="FedEx Sans"/>
                <a:cs typeface="FedEx Sans"/>
              </a:rPr>
              <a:t> </a:t>
            </a:r>
            <a:r>
              <a:rPr sz="1200" spc="-10" dirty="0">
                <a:solidFill>
                  <a:srgbClr val="333333"/>
                </a:solidFill>
                <a:latin typeface="FedEx Sans"/>
                <a:cs typeface="FedEx Sans"/>
              </a:rPr>
              <a:t>between </a:t>
            </a:r>
            <a:r>
              <a:rPr sz="1200" dirty="0">
                <a:solidFill>
                  <a:srgbClr val="333333"/>
                </a:solidFill>
                <a:latin typeface="FedEx Sans"/>
                <a:cs typeface="FedEx Sans"/>
              </a:rPr>
              <a:t>non-EU</a:t>
            </a:r>
            <a:r>
              <a:rPr sz="1200" spc="-25" dirty="0">
                <a:solidFill>
                  <a:srgbClr val="333333"/>
                </a:solidFill>
                <a:latin typeface="FedEx Sans"/>
                <a:cs typeface="FedEx Sans"/>
              </a:rPr>
              <a:t> </a:t>
            </a:r>
            <a:r>
              <a:rPr sz="1200" dirty="0">
                <a:solidFill>
                  <a:srgbClr val="333333"/>
                </a:solidFill>
                <a:latin typeface="FedEx Sans"/>
                <a:cs typeface="FedEx Sans"/>
              </a:rPr>
              <a:t>sellers</a:t>
            </a:r>
            <a:r>
              <a:rPr sz="1200" spc="-10" dirty="0">
                <a:solidFill>
                  <a:srgbClr val="333333"/>
                </a:solidFill>
                <a:latin typeface="FedEx Sans"/>
                <a:cs typeface="FedEx Sans"/>
              </a:rPr>
              <a:t> </a:t>
            </a:r>
            <a:r>
              <a:rPr sz="1200" dirty="0">
                <a:solidFill>
                  <a:srgbClr val="333333"/>
                </a:solidFill>
                <a:latin typeface="FedEx Sans"/>
                <a:cs typeface="FedEx Sans"/>
              </a:rPr>
              <a:t>and</a:t>
            </a:r>
            <a:r>
              <a:rPr sz="1200" spc="-10" dirty="0">
                <a:solidFill>
                  <a:srgbClr val="333333"/>
                </a:solidFill>
                <a:latin typeface="FedEx Sans"/>
                <a:cs typeface="FedEx Sans"/>
              </a:rPr>
              <a:t> </a:t>
            </a:r>
            <a:r>
              <a:rPr sz="1200" dirty="0">
                <a:solidFill>
                  <a:srgbClr val="333333"/>
                </a:solidFill>
                <a:latin typeface="FedEx Sans"/>
                <a:cs typeface="FedEx Sans"/>
              </a:rPr>
              <a:t>EU</a:t>
            </a:r>
            <a:r>
              <a:rPr sz="1200" spc="-10" dirty="0">
                <a:solidFill>
                  <a:srgbClr val="333333"/>
                </a:solidFill>
                <a:latin typeface="FedEx Sans"/>
                <a:cs typeface="FedEx Sans"/>
              </a:rPr>
              <a:t> </a:t>
            </a:r>
            <a:r>
              <a:rPr sz="1200" dirty="0">
                <a:solidFill>
                  <a:srgbClr val="333333"/>
                </a:solidFill>
                <a:latin typeface="FedEx Sans"/>
                <a:cs typeface="FedEx Sans"/>
              </a:rPr>
              <a:t>businesses,</a:t>
            </a:r>
            <a:r>
              <a:rPr sz="1200" spc="-10" dirty="0">
                <a:solidFill>
                  <a:srgbClr val="333333"/>
                </a:solidFill>
                <a:latin typeface="FedEx Sans"/>
                <a:cs typeface="FedEx Sans"/>
              </a:rPr>
              <a:t> </a:t>
            </a:r>
            <a:r>
              <a:rPr sz="1200" dirty="0">
                <a:solidFill>
                  <a:srgbClr val="333333"/>
                </a:solidFill>
                <a:latin typeface="FedEx Sans"/>
                <a:cs typeface="FedEx Sans"/>
              </a:rPr>
              <a:t>who</a:t>
            </a:r>
            <a:r>
              <a:rPr sz="1200" spc="-10" dirty="0">
                <a:solidFill>
                  <a:srgbClr val="333333"/>
                </a:solidFill>
                <a:latin typeface="FedEx Sans"/>
                <a:cs typeface="FedEx Sans"/>
              </a:rPr>
              <a:t> </a:t>
            </a:r>
            <a:r>
              <a:rPr sz="1200" dirty="0">
                <a:solidFill>
                  <a:srgbClr val="333333"/>
                </a:solidFill>
                <a:latin typeface="FedEx Sans"/>
                <a:cs typeface="FedEx Sans"/>
              </a:rPr>
              <a:t>pay</a:t>
            </a:r>
            <a:r>
              <a:rPr sz="1200" spc="-10" dirty="0">
                <a:solidFill>
                  <a:srgbClr val="333333"/>
                </a:solidFill>
                <a:latin typeface="FedEx Sans"/>
                <a:cs typeface="FedEx Sans"/>
              </a:rPr>
              <a:t> </a:t>
            </a:r>
            <a:r>
              <a:rPr sz="1200" spc="-80" dirty="0">
                <a:solidFill>
                  <a:srgbClr val="333333"/>
                </a:solidFill>
                <a:latin typeface="FedEx Sans"/>
                <a:cs typeface="FedEx Sans"/>
              </a:rPr>
              <a:t>VAT</a:t>
            </a:r>
            <a:r>
              <a:rPr sz="1200" dirty="0">
                <a:solidFill>
                  <a:srgbClr val="333333"/>
                </a:solidFill>
                <a:latin typeface="FedEx Sans"/>
                <a:cs typeface="FedEx Sans"/>
              </a:rPr>
              <a:t> and</a:t>
            </a:r>
            <a:r>
              <a:rPr sz="1200" spc="-10" dirty="0">
                <a:solidFill>
                  <a:srgbClr val="333333"/>
                </a:solidFill>
                <a:latin typeface="FedEx Sans"/>
                <a:cs typeface="FedEx Sans"/>
              </a:rPr>
              <a:t> </a:t>
            </a:r>
            <a:r>
              <a:rPr sz="1200" spc="-20" dirty="0">
                <a:solidFill>
                  <a:srgbClr val="333333"/>
                </a:solidFill>
                <a:latin typeface="FedEx Sans"/>
                <a:cs typeface="FedEx Sans"/>
              </a:rPr>
              <a:t>duty </a:t>
            </a:r>
            <a:r>
              <a:rPr sz="1200" dirty="0">
                <a:solidFill>
                  <a:srgbClr val="333333"/>
                </a:solidFill>
                <a:latin typeface="FedEx Sans"/>
                <a:cs typeface="FedEx Sans"/>
              </a:rPr>
              <a:t>on</a:t>
            </a:r>
            <a:r>
              <a:rPr sz="1200" spc="-20" dirty="0">
                <a:solidFill>
                  <a:srgbClr val="333333"/>
                </a:solidFill>
                <a:latin typeface="FedEx Sans"/>
                <a:cs typeface="FedEx Sans"/>
              </a:rPr>
              <a:t> </a:t>
            </a:r>
            <a:r>
              <a:rPr sz="1200" dirty="0">
                <a:solidFill>
                  <a:srgbClr val="333333"/>
                </a:solidFill>
                <a:latin typeface="FedEx Sans"/>
                <a:cs typeface="FedEx Sans"/>
              </a:rPr>
              <a:t>all</a:t>
            </a:r>
            <a:r>
              <a:rPr sz="1200" spc="-15" dirty="0">
                <a:solidFill>
                  <a:srgbClr val="333333"/>
                </a:solidFill>
                <a:latin typeface="FedEx Sans"/>
                <a:cs typeface="FedEx Sans"/>
              </a:rPr>
              <a:t> </a:t>
            </a:r>
            <a:r>
              <a:rPr sz="1200" dirty="0">
                <a:solidFill>
                  <a:srgbClr val="333333"/>
                </a:solidFill>
                <a:latin typeface="FedEx Sans"/>
                <a:cs typeface="FedEx Sans"/>
              </a:rPr>
              <a:t>goods.</a:t>
            </a:r>
            <a:r>
              <a:rPr sz="1200" spc="-15" dirty="0">
                <a:solidFill>
                  <a:srgbClr val="333333"/>
                </a:solidFill>
                <a:latin typeface="FedEx Sans"/>
                <a:cs typeface="FedEx Sans"/>
              </a:rPr>
              <a:t> </a:t>
            </a:r>
            <a:r>
              <a:rPr sz="1200" dirty="0">
                <a:solidFill>
                  <a:srgbClr val="333333"/>
                </a:solidFill>
                <a:latin typeface="FedEx Sans"/>
                <a:cs typeface="FedEx Sans"/>
              </a:rPr>
              <a:t>In</a:t>
            </a:r>
            <a:r>
              <a:rPr sz="1200" spc="-15" dirty="0">
                <a:solidFill>
                  <a:srgbClr val="333333"/>
                </a:solidFill>
                <a:latin typeface="FedEx Sans"/>
                <a:cs typeface="FedEx Sans"/>
              </a:rPr>
              <a:t> </a:t>
            </a:r>
            <a:r>
              <a:rPr sz="1200" dirty="0">
                <a:solidFill>
                  <a:srgbClr val="333333"/>
                </a:solidFill>
                <a:latin typeface="FedEx Sans"/>
                <a:cs typeface="FedEx Sans"/>
              </a:rPr>
              <a:t>doing</a:t>
            </a:r>
            <a:r>
              <a:rPr sz="1200" spc="-15" dirty="0">
                <a:solidFill>
                  <a:srgbClr val="333333"/>
                </a:solidFill>
                <a:latin typeface="FedEx Sans"/>
                <a:cs typeface="FedEx Sans"/>
              </a:rPr>
              <a:t> </a:t>
            </a:r>
            <a:r>
              <a:rPr sz="1200" dirty="0">
                <a:solidFill>
                  <a:srgbClr val="333333"/>
                </a:solidFill>
                <a:latin typeface="FedEx Sans"/>
                <a:cs typeface="FedEx Sans"/>
              </a:rPr>
              <a:t>so,</a:t>
            </a:r>
            <a:r>
              <a:rPr sz="1200" spc="-15" dirty="0">
                <a:solidFill>
                  <a:srgbClr val="333333"/>
                </a:solidFill>
                <a:latin typeface="FedEx Sans"/>
                <a:cs typeface="FedEx Sans"/>
              </a:rPr>
              <a:t> </a:t>
            </a:r>
            <a:r>
              <a:rPr sz="1200" dirty="0">
                <a:solidFill>
                  <a:srgbClr val="333333"/>
                </a:solidFill>
                <a:latin typeface="FedEx Sans"/>
                <a:cs typeface="FedEx Sans"/>
              </a:rPr>
              <a:t>it</a:t>
            </a:r>
            <a:r>
              <a:rPr sz="1200" spc="-15" dirty="0">
                <a:solidFill>
                  <a:srgbClr val="333333"/>
                </a:solidFill>
                <a:latin typeface="FedEx Sans"/>
                <a:cs typeface="FedEx Sans"/>
              </a:rPr>
              <a:t> </a:t>
            </a:r>
            <a:r>
              <a:rPr sz="1200" dirty="0">
                <a:solidFill>
                  <a:srgbClr val="333333"/>
                </a:solidFill>
                <a:latin typeface="FedEx Sans"/>
                <a:cs typeface="FedEx Sans"/>
              </a:rPr>
              <a:t>is</a:t>
            </a:r>
            <a:r>
              <a:rPr sz="1200" spc="-15" dirty="0">
                <a:solidFill>
                  <a:srgbClr val="333333"/>
                </a:solidFill>
                <a:latin typeface="FedEx Sans"/>
                <a:cs typeface="FedEx Sans"/>
              </a:rPr>
              <a:t> </a:t>
            </a:r>
            <a:r>
              <a:rPr sz="1200" dirty="0">
                <a:solidFill>
                  <a:srgbClr val="333333"/>
                </a:solidFill>
                <a:latin typeface="FedEx Sans"/>
                <a:cs typeface="FedEx Sans"/>
              </a:rPr>
              <a:t>intended</a:t>
            </a:r>
            <a:r>
              <a:rPr sz="1200" spc="-20" dirty="0">
                <a:solidFill>
                  <a:srgbClr val="333333"/>
                </a:solidFill>
                <a:latin typeface="FedEx Sans"/>
                <a:cs typeface="FedEx Sans"/>
              </a:rPr>
              <a:t> </a:t>
            </a:r>
            <a:r>
              <a:rPr sz="1200" dirty="0">
                <a:solidFill>
                  <a:srgbClr val="333333"/>
                </a:solidFill>
                <a:latin typeface="FedEx Sans"/>
                <a:cs typeface="FedEx Sans"/>
              </a:rPr>
              <a:t>to</a:t>
            </a:r>
            <a:r>
              <a:rPr sz="1200" spc="-15" dirty="0">
                <a:solidFill>
                  <a:srgbClr val="333333"/>
                </a:solidFill>
                <a:latin typeface="FedEx Sans"/>
                <a:cs typeface="FedEx Sans"/>
              </a:rPr>
              <a:t> </a:t>
            </a:r>
            <a:r>
              <a:rPr sz="1200" spc="-10" dirty="0">
                <a:solidFill>
                  <a:srgbClr val="333333"/>
                </a:solidFill>
                <a:latin typeface="FedEx Sans"/>
                <a:cs typeface="FedEx Sans"/>
              </a:rPr>
              <a:t>reduce</a:t>
            </a:r>
            <a:r>
              <a:rPr sz="1200" spc="-15" dirty="0">
                <a:solidFill>
                  <a:srgbClr val="333333"/>
                </a:solidFill>
                <a:latin typeface="FedEx Sans"/>
                <a:cs typeface="FedEx Sans"/>
              </a:rPr>
              <a:t> </a:t>
            </a:r>
            <a:r>
              <a:rPr sz="1200" dirty="0">
                <a:solidFill>
                  <a:srgbClr val="333333"/>
                </a:solidFill>
                <a:latin typeface="FedEx Sans"/>
                <a:cs typeface="FedEx Sans"/>
              </a:rPr>
              <a:t>the</a:t>
            </a:r>
            <a:r>
              <a:rPr sz="1200" spc="-15" dirty="0">
                <a:solidFill>
                  <a:srgbClr val="333333"/>
                </a:solidFill>
                <a:latin typeface="FedEx Sans"/>
                <a:cs typeface="FedEx Sans"/>
              </a:rPr>
              <a:t> </a:t>
            </a:r>
            <a:r>
              <a:rPr sz="1200" spc="-10" dirty="0">
                <a:solidFill>
                  <a:srgbClr val="333333"/>
                </a:solidFill>
                <a:latin typeface="FedEx Sans"/>
                <a:cs typeface="FedEx Sans"/>
              </a:rPr>
              <a:t>inflow </a:t>
            </a:r>
            <a:r>
              <a:rPr sz="1200" dirty="0">
                <a:solidFill>
                  <a:srgbClr val="333333"/>
                </a:solidFill>
                <a:latin typeface="FedEx Sans"/>
                <a:cs typeface="FedEx Sans"/>
              </a:rPr>
              <a:t>of</a:t>
            </a:r>
            <a:r>
              <a:rPr sz="1200" spc="-25" dirty="0">
                <a:solidFill>
                  <a:srgbClr val="333333"/>
                </a:solidFill>
                <a:latin typeface="FedEx Sans"/>
                <a:cs typeface="FedEx Sans"/>
              </a:rPr>
              <a:t> </a:t>
            </a:r>
            <a:r>
              <a:rPr sz="1200" spc="-20" dirty="0">
                <a:solidFill>
                  <a:srgbClr val="333333"/>
                </a:solidFill>
                <a:latin typeface="FedEx Sans"/>
                <a:cs typeface="FedEx Sans"/>
              </a:rPr>
              <a:t>low-</a:t>
            </a:r>
            <a:r>
              <a:rPr sz="1200" dirty="0">
                <a:solidFill>
                  <a:srgbClr val="333333"/>
                </a:solidFill>
                <a:latin typeface="FedEx Sans"/>
                <a:cs typeface="FedEx Sans"/>
              </a:rPr>
              <a:t>cost</a:t>
            </a:r>
            <a:r>
              <a:rPr sz="1200" spc="-25" dirty="0">
                <a:solidFill>
                  <a:srgbClr val="333333"/>
                </a:solidFill>
                <a:latin typeface="FedEx Sans"/>
                <a:cs typeface="FedEx Sans"/>
              </a:rPr>
              <a:t> </a:t>
            </a:r>
            <a:r>
              <a:rPr sz="1200" dirty="0">
                <a:solidFill>
                  <a:srgbClr val="333333"/>
                </a:solidFill>
                <a:latin typeface="FedEx Sans"/>
                <a:cs typeface="FedEx Sans"/>
              </a:rPr>
              <a:t>goods</a:t>
            </a:r>
            <a:r>
              <a:rPr sz="1200" spc="-25" dirty="0">
                <a:solidFill>
                  <a:srgbClr val="333333"/>
                </a:solidFill>
                <a:latin typeface="FedEx Sans"/>
                <a:cs typeface="FedEx Sans"/>
              </a:rPr>
              <a:t> </a:t>
            </a:r>
            <a:r>
              <a:rPr sz="1200" dirty="0">
                <a:solidFill>
                  <a:srgbClr val="333333"/>
                </a:solidFill>
                <a:latin typeface="FedEx Sans"/>
                <a:cs typeface="FedEx Sans"/>
              </a:rPr>
              <a:t>that</a:t>
            </a:r>
            <a:r>
              <a:rPr sz="1200" spc="-25" dirty="0">
                <a:solidFill>
                  <a:srgbClr val="333333"/>
                </a:solidFill>
                <a:latin typeface="FedEx Sans"/>
                <a:cs typeface="FedEx Sans"/>
              </a:rPr>
              <a:t> </a:t>
            </a:r>
            <a:r>
              <a:rPr sz="1200" spc="-10" dirty="0">
                <a:solidFill>
                  <a:srgbClr val="333333"/>
                </a:solidFill>
                <a:latin typeface="FedEx Sans"/>
                <a:cs typeface="FedEx Sans"/>
              </a:rPr>
              <a:t>previously</a:t>
            </a:r>
            <a:r>
              <a:rPr sz="1200" spc="-25" dirty="0">
                <a:solidFill>
                  <a:srgbClr val="333333"/>
                </a:solidFill>
                <a:latin typeface="FedEx Sans"/>
                <a:cs typeface="FedEx Sans"/>
              </a:rPr>
              <a:t> </a:t>
            </a:r>
            <a:r>
              <a:rPr sz="1200" dirty="0">
                <a:solidFill>
                  <a:srgbClr val="333333"/>
                </a:solidFill>
                <a:latin typeface="FedEx Sans"/>
                <a:cs typeface="FedEx Sans"/>
              </a:rPr>
              <a:t>benefited</a:t>
            </a:r>
            <a:r>
              <a:rPr sz="1200" spc="-25" dirty="0">
                <a:solidFill>
                  <a:srgbClr val="333333"/>
                </a:solidFill>
                <a:latin typeface="FedEx Sans"/>
                <a:cs typeface="FedEx Sans"/>
              </a:rPr>
              <a:t> </a:t>
            </a:r>
            <a:r>
              <a:rPr sz="1200" dirty="0">
                <a:solidFill>
                  <a:srgbClr val="333333"/>
                </a:solidFill>
                <a:latin typeface="FedEx Sans"/>
                <a:cs typeface="FedEx Sans"/>
              </a:rPr>
              <a:t>from</a:t>
            </a:r>
            <a:r>
              <a:rPr sz="1200" spc="-25" dirty="0">
                <a:solidFill>
                  <a:srgbClr val="333333"/>
                </a:solidFill>
                <a:latin typeface="FedEx Sans"/>
                <a:cs typeface="FedEx Sans"/>
              </a:rPr>
              <a:t> </a:t>
            </a:r>
            <a:r>
              <a:rPr sz="1200" dirty="0">
                <a:solidFill>
                  <a:srgbClr val="333333"/>
                </a:solidFill>
                <a:latin typeface="FedEx Sans"/>
                <a:cs typeface="FedEx Sans"/>
              </a:rPr>
              <a:t>duty</a:t>
            </a:r>
            <a:r>
              <a:rPr sz="1200" spc="-25" dirty="0">
                <a:solidFill>
                  <a:srgbClr val="333333"/>
                </a:solidFill>
                <a:latin typeface="FedEx Sans"/>
                <a:cs typeface="FedEx Sans"/>
              </a:rPr>
              <a:t> </a:t>
            </a:r>
            <a:r>
              <a:rPr sz="1200" spc="-20" dirty="0">
                <a:solidFill>
                  <a:srgbClr val="333333"/>
                </a:solidFill>
                <a:latin typeface="FedEx Sans"/>
                <a:cs typeface="FedEx Sans"/>
              </a:rPr>
              <a:t>free </a:t>
            </a:r>
            <a:r>
              <a:rPr sz="1200" spc="-10" dirty="0">
                <a:solidFill>
                  <a:srgbClr val="333333"/>
                </a:solidFill>
                <a:latin typeface="FedEx Sans"/>
                <a:cs typeface="FedEx Sans"/>
              </a:rPr>
              <a:t>treatment </a:t>
            </a:r>
            <a:r>
              <a:rPr sz="1200" dirty="0">
                <a:solidFill>
                  <a:srgbClr val="333333"/>
                </a:solidFill>
                <a:latin typeface="FedEx Sans"/>
                <a:cs typeface="FedEx Sans"/>
              </a:rPr>
              <a:t>and</a:t>
            </a:r>
            <a:r>
              <a:rPr sz="1200" spc="-10" dirty="0">
                <a:solidFill>
                  <a:srgbClr val="333333"/>
                </a:solidFill>
                <a:latin typeface="FedEx Sans"/>
                <a:cs typeface="FedEx Sans"/>
              </a:rPr>
              <a:t> </a:t>
            </a:r>
            <a:r>
              <a:rPr sz="1200" dirty="0">
                <a:solidFill>
                  <a:srgbClr val="333333"/>
                </a:solidFill>
                <a:latin typeface="FedEx Sans"/>
                <a:cs typeface="FedEx Sans"/>
              </a:rPr>
              <a:t>align</a:t>
            </a:r>
            <a:r>
              <a:rPr sz="1200" spc="-10" dirty="0">
                <a:solidFill>
                  <a:srgbClr val="333333"/>
                </a:solidFill>
                <a:latin typeface="FedEx Sans"/>
                <a:cs typeface="FedEx Sans"/>
              </a:rPr>
              <a:t> </a:t>
            </a:r>
            <a:r>
              <a:rPr sz="1200" dirty="0">
                <a:solidFill>
                  <a:srgbClr val="333333"/>
                </a:solidFill>
                <a:latin typeface="FedEx Sans"/>
                <a:cs typeface="FedEx Sans"/>
              </a:rPr>
              <a:t>with</a:t>
            </a:r>
            <a:r>
              <a:rPr sz="1200" spc="-10" dirty="0">
                <a:solidFill>
                  <a:srgbClr val="333333"/>
                </a:solidFill>
                <a:latin typeface="FedEx Sans"/>
                <a:cs typeface="FedEx Sans"/>
              </a:rPr>
              <a:t> </a:t>
            </a:r>
            <a:r>
              <a:rPr sz="1200" dirty="0">
                <a:solidFill>
                  <a:srgbClr val="333333"/>
                </a:solidFill>
                <a:latin typeface="FedEx Sans"/>
                <a:cs typeface="FedEx Sans"/>
              </a:rPr>
              <a:t>the</a:t>
            </a:r>
            <a:r>
              <a:rPr sz="1200" spc="-10" dirty="0">
                <a:solidFill>
                  <a:srgbClr val="333333"/>
                </a:solidFill>
                <a:latin typeface="FedEx Sans"/>
                <a:cs typeface="FedEx Sans"/>
              </a:rPr>
              <a:t> </a:t>
            </a:r>
            <a:r>
              <a:rPr sz="1200" dirty="0">
                <a:solidFill>
                  <a:srgbClr val="333333"/>
                </a:solidFill>
                <a:latin typeface="FedEx Sans"/>
                <a:cs typeface="FedEx Sans"/>
              </a:rPr>
              <a:t>EU</a:t>
            </a:r>
            <a:r>
              <a:rPr sz="1200" spc="-10" dirty="0">
                <a:solidFill>
                  <a:srgbClr val="333333"/>
                </a:solidFill>
                <a:latin typeface="FedEx Sans"/>
                <a:cs typeface="FedEx Sans"/>
              </a:rPr>
              <a:t> Customs Reform.</a:t>
            </a:r>
            <a:endParaRPr sz="1200" dirty="0">
              <a:latin typeface="FedEx Sans"/>
              <a:cs typeface="FedEx Sans"/>
            </a:endParaRPr>
          </a:p>
          <a:p>
            <a:pPr marL="12700">
              <a:lnSpc>
                <a:spcPct val="100000"/>
              </a:lnSpc>
              <a:spcBef>
                <a:spcPts val="1290"/>
              </a:spcBef>
            </a:pPr>
            <a:r>
              <a:rPr sz="1200" b="1" dirty="0">
                <a:solidFill>
                  <a:srgbClr val="4D148C"/>
                </a:solidFill>
                <a:latin typeface="FedEx Sans"/>
                <a:cs typeface="FedEx Sans"/>
              </a:rPr>
              <a:t>How</a:t>
            </a:r>
            <a:r>
              <a:rPr sz="1200" b="1" spc="-10" dirty="0">
                <a:solidFill>
                  <a:srgbClr val="4D148C"/>
                </a:solidFill>
                <a:latin typeface="FedEx Sans"/>
                <a:cs typeface="FedEx Sans"/>
              </a:rPr>
              <a:t> </a:t>
            </a:r>
            <a:r>
              <a:rPr sz="1200" b="1" dirty="0">
                <a:solidFill>
                  <a:srgbClr val="4D148C"/>
                </a:solidFill>
                <a:latin typeface="FedEx Sans"/>
                <a:cs typeface="FedEx Sans"/>
              </a:rPr>
              <a:t>will</a:t>
            </a:r>
            <a:r>
              <a:rPr sz="1200" b="1" spc="-10" dirty="0">
                <a:solidFill>
                  <a:srgbClr val="4D148C"/>
                </a:solidFill>
                <a:latin typeface="FedEx Sans"/>
                <a:cs typeface="FedEx Sans"/>
              </a:rPr>
              <a:t> </a:t>
            </a:r>
            <a:r>
              <a:rPr sz="1200" b="1" dirty="0">
                <a:solidFill>
                  <a:srgbClr val="4D148C"/>
                </a:solidFill>
                <a:latin typeface="FedEx Sans"/>
                <a:cs typeface="FedEx Sans"/>
              </a:rPr>
              <a:t>duties</a:t>
            </a:r>
            <a:r>
              <a:rPr sz="1200" b="1" spc="-10" dirty="0">
                <a:solidFill>
                  <a:srgbClr val="4D148C"/>
                </a:solidFill>
                <a:latin typeface="FedEx Sans"/>
                <a:cs typeface="FedEx Sans"/>
              </a:rPr>
              <a:t> </a:t>
            </a:r>
            <a:r>
              <a:rPr sz="1200" b="1" dirty="0">
                <a:solidFill>
                  <a:srgbClr val="4D148C"/>
                </a:solidFill>
                <a:latin typeface="FedEx Sans"/>
                <a:cs typeface="FedEx Sans"/>
              </a:rPr>
              <a:t>be</a:t>
            </a:r>
            <a:r>
              <a:rPr sz="1200" b="1" spc="-10" dirty="0">
                <a:solidFill>
                  <a:srgbClr val="4D148C"/>
                </a:solidFill>
                <a:latin typeface="FedEx Sans"/>
                <a:cs typeface="FedEx Sans"/>
              </a:rPr>
              <a:t> collected?</a:t>
            </a:r>
            <a:endParaRPr sz="1200" dirty="0">
              <a:latin typeface="FedEx Sans"/>
              <a:cs typeface="FedEx Sans"/>
            </a:endParaRPr>
          </a:p>
          <a:p>
            <a:pPr marL="12700" marR="5080">
              <a:lnSpc>
                <a:spcPct val="111100"/>
              </a:lnSpc>
              <a:spcBef>
                <a:spcPts val="285"/>
              </a:spcBef>
            </a:pPr>
            <a:r>
              <a:rPr sz="1200" dirty="0">
                <a:solidFill>
                  <a:srgbClr val="333333"/>
                </a:solidFill>
                <a:latin typeface="FedEx Sans"/>
                <a:cs typeface="FedEx Sans"/>
              </a:rPr>
              <a:t>As</a:t>
            </a:r>
            <a:r>
              <a:rPr sz="1200" spc="-20" dirty="0">
                <a:solidFill>
                  <a:srgbClr val="333333"/>
                </a:solidFill>
                <a:latin typeface="FedEx Sans"/>
                <a:cs typeface="FedEx Sans"/>
              </a:rPr>
              <a:t> </a:t>
            </a:r>
            <a:r>
              <a:rPr sz="1200" dirty="0">
                <a:solidFill>
                  <a:srgbClr val="333333"/>
                </a:solidFill>
                <a:latin typeface="FedEx Sans"/>
                <a:cs typeface="FedEx Sans"/>
              </a:rPr>
              <a:t>per</a:t>
            </a:r>
            <a:r>
              <a:rPr sz="1200" spc="-15" dirty="0">
                <a:solidFill>
                  <a:srgbClr val="333333"/>
                </a:solidFill>
                <a:latin typeface="FedEx Sans"/>
                <a:cs typeface="FedEx Sans"/>
              </a:rPr>
              <a:t> </a:t>
            </a:r>
            <a:r>
              <a:rPr sz="1200" spc="-10" dirty="0">
                <a:solidFill>
                  <a:srgbClr val="333333"/>
                </a:solidFill>
                <a:latin typeface="FedEx Sans"/>
                <a:cs typeface="FedEx Sans"/>
              </a:rPr>
              <a:t>FedEx’s</a:t>
            </a:r>
            <a:r>
              <a:rPr sz="1200" spc="-20" dirty="0">
                <a:solidFill>
                  <a:srgbClr val="333333"/>
                </a:solidFill>
                <a:latin typeface="FedEx Sans"/>
                <a:cs typeface="FedEx Sans"/>
              </a:rPr>
              <a:t> </a:t>
            </a:r>
            <a:r>
              <a:rPr sz="1200" dirty="0">
                <a:solidFill>
                  <a:srgbClr val="333333"/>
                </a:solidFill>
                <a:latin typeface="FedEx Sans"/>
                <a:cs typeface="FedEx Sans"/>
              </a:rPr>
              <a:t>standard</a:t>
            </a:r>
            <a:r>
              <a:rPr sz="1200" spc="-15" dirty="0">
                <a:solidFill>
                  <a:srgbClr val="333333"/>
                </a:solidFill>
                <a:latin typeface="FedEx Sans"/>
                <a:cs typeface="FedEx Sans"/>
              </a:rPr>
              <a:t> </a:t>
            </a:r>
            <a:r>
              <a:rPr sz="1200" spc="-10" dirty="0">
                <a:solidFill>
                  <a:srgbClr val="333333"/>
                </a:solidFill>
                <a:latin typeface="FedEx Sans"/>
                <a:cs typeface="FedEx Sans"/>
              </a:rPr>
              <a:t>process,</a:t>
            </a:r>
            <a:r>
              <a:rPr sz="1200" spc="-15" dirty="0">
                <a:solidFill>
                  <a:srgbClr val="333333"/>
                </a:solidFill>
                <a:latin typeface="FedEx Sans"/>
                <a:cs typeface="FedEx Sans"/>
              </a:rPr>
              <a:t> </a:t>
            </a:r>
            <a:r>
              <a:rPr sz="1200" dirty="0">
                <a:solidFill>
                  <a:srgbClr val="333333"/>
                </a:solidFill>
                <a:latin typeface="FedEx Sans"/>
                <a:cs typeface="FedEx Sans"/>
              </a:rPr>
              <a:t>at</a:t>
            </a:r>
            <a:r>
              <a:rPr sz="1200" spc="-20" dirty="0">
                <a:solidFill>
                  <a:srgbClr val="333333"/>
                </a:solidFill>
                <a:latin typeface="FedEx Sans"/>
                <a:cs typeface="FedEx Sans"/>
              </a:rPr>
              <a:t> </a:t>
            </a:r>
            <a:r>
              <a:rPr sz="1200" dirty="0">
                <a:solidFill>
                  <a:srgbClr val="333333"/>
                </a:solidFill>
                <a:latin typeface="FedEx Sans"/>
                <a:cs typeface="FedEx Sans"/>
              </a:rPr>
              <a:t>the</a:t>
            </a:r>
            <a:r>
              <a:rPr sz="1200" spc="-15" dirty="0">
                <a:solidFill>
                  <a:srgbClr val="333333"/>
                </a:solidFill>
                <a:latin typeface="FedEx Sans"/>
                <a:cs typeface="FedEx Sans"/>
              </a:rPr>
              <a:t> </a:t>
            </a:r>
            <a:r>
              <a:rPr sz="1200" dirty="0">
                <a:solidFill>
                  <a:srgbClr val="333333"/>
                </a:solidFill>
                <a:latin typeface="FedEx Sans"/>
                <a:cs typeface="FedEx Sans"/>
              </a:rPr>
              <a:t>time</a:t>
            </a:r>
            <a:r>
              <a:rPr sz="1200" spc="-20" dirty="0">
                <a:solidFill>
                  <a:srgbClr val="333333"/>
                </a:solidFill>
                <a:latin typeface="FedEx Sans"/>
                <a:cs typeface="FedEx Sans"/>
              </a:rPr>
              <a:t> </a:t>
            </a:r>
            <a:r>
              <a:rPr sz="1200" dirty="0">
                <a:solidFill>
                  <a:srgbClr val="333333"/>
                </a:solidFill>
                <a:latin typeface="FedEx Sans"/>
                <a:cs typeface="FedEx Sans"/>
              </a:rPr>
              <a:t>of</a:t>
            </a:r>
            <a:r>
              <a:rPr sz="1200" spc="-15" dirty="0">
                <a:solidFill>
                  <a:srgbClr val="333333"/>
                </a:solidFill>
                <a:latin typeface="FedEx Sans"/>
                <a:cs typeface="FedEx Sans"/>
              </a:rPr>
              <a:t> </a:t>
            </a:r>
            <a:r>
              <a:rPr sz="1200" dirty="0">
                <a:solidFill>
                  <a:srgbClr val="333333"/>
                </a:solidFill>
                <a:latin typeface="FedEx Sans"/>
                <a:cs typeface="FedEx Sans"/>
              </a:rPr>
              <a:t>import,</a:t>
            </a:r>
            <a:r>
              <a:rPr sz="1200" spc="-15" dirty="0">
                <a:solidFill>
                  <a:srgbClr val="333333"/>
                </a:solidFill>
                <a:latin typeface="FedEx Sans"/>
                <a:cs typeface="FedEx Sans"/>
              </a:rPr>
              <a:t> </a:t>
            </a:r>
            <a:r>
              <a:rPr sz="1200" spc="-10" dirty="0">
                <a:solidFill>
                  <a:srgbClr val="333333"/>
                </a:solidFill>
                <a:latin typeface="FedEx Sans"/>
                <a:cs typeface="FedEx Sans"/>
              </a:rPr>
              <a:t>FedEx </a:t>
            </a:r>
            <a:r>
              <a:rPr sz="1200" dirty="0">
                <a:solidFill>
                  <a:srgbClr val="333333"/>
                </a:solidFill>
                <a:latin typeface="FedEx Sans"/>
                <a:cs typeface="FedEx Sans"/>
              </a:rPr>
              <a:t>will</a:t>
            </a:r>
            <a:r>
              <a:rPr sz="1200" spc="-25" dirty="0">
                <a:solidFill>
                  <a:srgbClr val="333333"/>
                </a:solidFill>
                <a:latin typeface="FedEx Sans"/>
                <a:cs typeface="FedEx Sans"/>
              </a:rPr>
              <a:t> </a:t>
            </a:r>
            <a:r>
              <a:rPr sz="1200" dirty="0">
                <a:solidFill>
                  <a:srgbClr val="333333"/>
                </a:solidFill>
                <a:latin typeface="FedEx Sans"/>
                <a:cs typeface="FedEx Sans"/>
              </a:rPr>
              <a:t>disburse</a:t>
            </a:r>
            <a:r>
              <a:rPr sz="1200" spc="-25" dirty="0">
                <a:solidFill>
                  <a:srgbClr val="333333"/>
                </a:solidFill>
                <a:latin typeface="FedEx Sans"/>
                <a:cs typeface="FedEx Sans"/>
              </a:rPr>
              <a:t> </a:t>
            </a:r>
            <a:r>
              <a:rPr sz="1200" dirty="0">
                <a:solidFill>
                  <a:srgbClr val="333333"/>
                </a:solidFill>
                <a:latin typeface="FedEx Sans"/>
                <a:cs typeface="FedEx Sans"/>
              </a:rPr>
              <a:t>the</a:t>
            </a:r>
            <a:r>
              <a:rPr sz="1200" spc="-25" dirty="0">
                <a:solidFill>
                  <a:srgbClr val="333333"/>
                </a:solidFill>
                <a:latin typeface="FedEx Sans"/>
                <a:cs typeface="FedEx Sans"/>
              </a:rPr>
              <a:t> </a:t>
            </a:r>
            <a:r>
              <a:rPr sz="1200" dirty="0">
                <a:solidFill>
                  <a:srgbClr val="333333"/>
                </a:solidFill>
                <a:latin typeface="FedEx Sans"/>
                <a:cs typeface="FedEx Sans"/>
              </a:rPr>
              <a:t>amount</a:t>
            </a:r>
            <a:r>
              <a:rPr sz="1200" spc="-25" dirty="0">
                <a:solidFill>
                  <a:srgbClr val="333333"/>
                </a:solidFill>
                <a:latin typeface="FedEx Sans"/>
                <a:cs typeface="FedEx Sans"/>
              </a:rPr>
              <a:t> </a:t>
            </a:r>
            <a:r>
              <a:rPr sz="1200" dirty="0">
                <a:solidFill>
                  <a:srgbClr val="333333"/>
                </a:solidFill>
                <a:latin typeface="FedEx Sans"/>
                <a:cs typeface="FedEx Sans"/>
              </a:rPr>
              <a:t>to</a:t>
            </a:r>
            <a:r>
              <a:rPr sz="1200" spc="-20" dirty="0">
                <a:solidFill>
                  <a:srgbClr val="333333"/>
                </a:solidFill>
                <a:latin typeface="FedEx Sans"/>
                <a:cs typeface="FedEx Sans"/>
              </a:rPr>
              <a:t> </a:t>
            </a:r>
            <a:r>
              <a:rPr sz="1200" dirty="0">
                <a:solidFill>
                  <a:srgbClr val="333333"/>
                </a:solidFill>
                <a:latin typeface="FedEx Sans"/>
                <a:cs typeface="FedEx Sans"/>
              </a:rPr>
              <a:t>the</a:t>
            </a:r>
            <a:r>
              <a:rPr sz="1200" spc="-25" dirty="0">
                <a:solidFill>
                  <a:srgbClr val="333333"/>
                </a:solidFill>
                <a:latin typeface="FedEx Sans"/>
                <a:cs typeface="FedEx Sans"/>
              </a:rPr>
              <a:t> </a:t>
            </a:r>
            <a:r>
              <a:rPr sz="1200" dirty="0">
                <a:solidFill>
                  <a:srgbClr val="333333"/>
                </a:solidFill>
                <a:latin typeface="FedEx Sans"/>
                <a:cs typeface="FedEx Sans"/>
              </a:rPr>
              <a:t>authorities</a:t>
            </a:r>
            <a:r>
              <a:rPr sz="1200" spc="-25" dirty="0">
                <a:solidFill>
                  <a:srgbClr val="333333"/>
                </a:solidFill>
                <a:latin typeface="FedEx Sans"/>
                <a:cs typeface="FedEx Sans"/>
              </a:rPr>
              <a:t> </a:t>
            </a:r>
            <a:r>
              <a:rPr sz="1200" dirty="0">
                <a:solidFill>
                  <a:srgbClr val="333333"/>
                </a:solidFill>
                <a:latin typeface="FedEx Sans"/>
                <a:cs typeface="FedEx Sans"/>
              </a:rPr>
              <a:t>and</a:t>
            </a:r>
            <a:r>
              <a:rPr sz="1200" spc="-25" dirty="0">
                <a:solidFill>
                  <a:srgbClr val="333333"/>
                </a:solidFill>
                <a:latin typeface="FedEx Sans"/>
                <a:cs typeface="FedEx Sans"/>
              </a:rPr>
              <a:t> </a:t>
            </a:r>
            <a:r>
              <a:rPr sz="1200" spc="-20" dirty="0">
                <a:solidFill>
                  <a:srgbClr val="333333"/>
                </a:solidFill>
                <a:latin typeface="FedEx Sans"/>
                <a:cs typeface="FedEx Sans"/>
              </a:rPr>
              <a:t>recover </a:t>
            </a:r>
            <a:r>
              <a:rPr sz="1200" spc="-25" dirty="0">
                <a:solidFill>
                  <a:srgbClr val="333333"/>
                </a:solidFill>
                <a:latin typeface="FedEx Sans"/>
                <a:cs typeface="FedEx Sans"/>
              </a:rPr>
              <a:t>the </a:t>
            </a:r>
            <a:r>
              <a:rPr sz="1200" dirty="0">
                <a:solidFill>
                  <a:srgbClr val="333333"/>
                </a:solidFill>
                <a:latin typeface="FedEx Sans"/>
                <a:cs typeface="FedEx Sans"/>
              </a:rPr>
              <a:t>amount</a:t>
            </a:r>
            <a:r>
              <a:rPr sz="1200" spc="-30" dirty="0">
                <a:solidFill>
                  <a:srgbClr val="333333"/>
                </a:solidFill>
                <a:latin typeface="FedEx Sans"/>
                <a:cs typeface="FedEx Sans"/>
              </a:rPr>
              <a:t> </a:t>
            </a:r>
            <a:r>
              <a:rPr sz="1200" dirty="0">
                <a:solidFill>
                  <a:srgbClr val="333333"/>
                </a:solidFill>
                <a:latin typeface="FedEx Sans"/>
                <a:cs typeface="FedEx Sans"/>
              </a:rPr>
              <a:t>from</a:t>
            </a:r>
            <a:r>
              <a:rPr sz="1200" spc="-30" dirty="0">
                <a:solidFill>
                  <a:srgbClr val="333333"/>
                </a:solidFill>
                <a:latin typeface="FedEx Sans"/>
                <a:cs typeface="FedEx Sans"/>
              </a:rPr>
              <a:t> </a:t>
            </a:r>
            <a:r>
              <a:rPr sz="1200" dirty="0">
                <a:solidFill>
                  <a:srgbClr val="333333"/>
                </a:solidFill>
                <a:latin typeface="FedEx Sans"/>
                <a:cs typeface="FedEx Sans"/>
              </a:rPr>
              <a:t>the</a:t>
            </a:r>
            <a:r>
              <a:rPr sz="1200" spc="-25" dirty="0">
                <a:solidFill>
                  <a:srgbClr val="333333"/>
                </a:solidFill>
                <a:latin typeface="FedEx Sans"/>
                <a:cs typeface="FedEx Sans"/>
              </a:rPr>
              <a:t> </a:t>
            </a:r>
            <a:r>
              <a:rPr sz="1200" spc="-20" dirty="0">
                <a:solidFill>
                  <a:srgbClr val="333333"/>
                </a:solidFill>
                <a:latin typeface="FedEx Sans"/>
                <a:cs typeface="FedEx Sans"/>
              </a:rPr>
              <a:t>customer.</a:t>
            </a:r>
            <a:r>
              <a:rPr sz="1200" spc="-30" dirty="0">
                <a:solidFill>
                  <a:srgbClr val="333333"/>
                </a:solidFill>
                <a:latin typeface="FedEx Sans"/>
                <a:cs typeface="FedEx Sans"/>
              </a:rPr>
              <a:t> </a:t>
            </a:r>
            <a:r>
              <a:rPr sz="1200" dirty="0">
                <a:solidFill>
                  <a:srgbClr val="333333"/>
                </a:solidFill>
                <a:latin typeface="FedEx Sans"/>
                <a:cs typeface="FedEx Sans"/>
              </a:rPr>
              <a:t>More</a:t>
            </a:r>
            <a:r>
              <a:rPr sz="1200" spc="-25" dirty="0">
                <a:solidFill>
                  <a:srgbClr val="333333"/>
                </a:solidFill>
                <a:latin typeface="FedEx Sans"/>
                <a:cs typeface="FedEx Sans"/>
              </a:rPr>
              <a:t> </a:t>
            </a:r>
            <a:r>
              <a:rPr sz="1200" dirty="0">
                <a:solidFill>
                  <a:srgbClr val="333333"/>
                </a:solidFill>
                <a:latin typeface="FedEx Sans"/>
                <a:cs typeface="FedEx Sans"/>
              </a:rPr>
              <a:t>details</a:t>
            </a:r>
            <a:r>
              <a:rPr sz="1200" spc="-30" dirty="0">
                <a:solidFill>
                  <a:srgbClr val="333333"/>
                </a:solidFill>
                <a:latin typeface="FedEx Sans"/>
                <a:cs typeface="FedEx Sans"/>
              </a:rPr>
              <a:t> </a:t>
            </a:r>
            <a:r>
              <a:rPr sz="1200" dirty="0">
                <a:solidFill>
                  <a:srgbClr val="333333"/>
                </a:solidFill>
                <a:latin typeface="FedEx Sans"/>
                <a:cs typeface="FedEx Sans"/>
              </a:rPr>
              <a:t>will</a:t>
            </a:r>
            <a:r>
              <a:rPr sz="1200" spc="-25" dirty="0">
                <a:solidFill>
                  <a:srgbClr val="333333"/>
                </a:solidFill>
                <a:latin typeface="FedEx Sans"/>
                <a:cs typeface="FedEx Sans"/>
              </a:rPr>
              <a:t> </a:t>
            </a:r>
            <a:r>
              <a:rPr sz="1200" dirty="0">
                <a:solidFill>
                  <a:srgbClr val="333333"/>
                </a:solidFill>
                <a:latin typeface="FedEx Sans"/>
                <a:cs typeface="FedEx Sans"/>
              </a:rPr>
              <a:t>be</a:t>
            </a:r>
            <a:r>
              <a:rPr sz="1200" spc="-30" dirty="0">
                <a:solidFill>
                  <a:srgbClr val="333333"/>
                </a:solidFill>
                <a:latin typeface="FedEx Sans"/>
                <a:cs typeface="FedEx Sans"/>
              </a:rPr>
              <a:t> </a:t>
            </a:r>
            <a:r>
              <a:rPr sz="1200" spc="-10" dirty="0">
                <a:solidFill>
                  <a:srgbClr val="333333"/>
                </a:solidFill>
                <a:latin typeface="FedEx Sans"/>
                <a:cs typeface="FedEx Sans"/>
              </a:rPr>
              <a:t>shared</a:t>
            </a:r>
            <a:endParaRPr sz="1200" dirty="0">
              <a:latin typeface="FedEx Sans"/>
              <a:cs typeface="FedEx Sans"/>
            </a:endParaRPr>
          </a:p>
          <a:p>
            <a:pPr marL="12700">
              <a:lnSpc>
                <a:spcPct val="100000"/>
              </a:lnSpc>
              <a:spcBef>
                <a:spcPts val="160"/>
              </a:spcBef>
            </a:pPr>
            <a:r>
              <a:rPr sz="1200" dirty="0">
                <a:solidFill>
                  <a:srgbClr val="333333"/>
                </a:solidFill>
                <a:latin typeface="FedEx Sans"/>
                <a:cs typeface="FedEx Sans"/>
              </a:rPr>
              <a:t>as</a:t>
            </a:r>
            <a:r>
              <a:rPr sz="1200" spc="-5" dirty="0">
                <a:solidFill>
                  <a:srgbClr val="333333"/>
                </a:solidFill>
                <a:latin typeface="FedEx Sans"/>
                <a:cs typeface="FedEx Sans"/>
              </a:rPr>
              <a:t> </a:t>
            </a:r>
            <a:r>
              <a:rPr sz="1200" dirty="0">
                <a:solidFill>
                  <a:srgbClr val="333333"/>
                </a:solidFill>
                <a:latin typeface="FedEx Sans"/>
                <a:cs typeface="FedEx Sans"/>
              </a:rPr>
              <a:t>the </a:t>
            </a:r>
            <a:r>
              <a:rPr sz="1200" spc="-10" dirty="0">
                <a:solidFill>
                  <a:srgbClr val="333333"/>
                </a:solidFill>
                <a:latin typeface="FedEx Sans"/>
                <a:cs typeface="FedEx Sans"/>
              </a:rPr>
              <a:t>legislative</a:t>
            </a:r>
            <a:r>
              <a:rPr sz="1200" dirty="0">
                <a:solidFill>
                  <a:srgbClr val="333333"/>
                </a:solidFill>
                <a:latin typeface="FedEx Sans"/>
                <a:cs typeface="FedEx Sans"/>
              </a:rPr>
              <a:t> </a:t>
            </a:r>
            <a:r>
              <a:rPr sz="1200" spc="-10" dirty="0">
                <a:solidFill>
                  <a:srgbClr val="333333"/>
                </a:solidFill>
                <a:latin typeface="FedEx Sans"/>
                <a:cs typeface="FedEx Sans"/>
              </a:rPr>
              <a:t>process</a:t>
            </a:r>
            <a:r>
              <a:rPr sz="1200" dirty="0">
                <a:solidFill>
                  <a:srgbClr val="333333"/>
                </a:solidFill>
                <a:latin typeface="FedEx Sans"/>
                <a:cs typeface="FedEx Sans"/>
              </a:rPr>
              <a:t> </a:t>
            </a:r>
            <a:r>
              <a:rPr sz="1200" spc="-10" dirty="0">
                <a:solidFill>
                  <a:srgbClr val="333333"/>
                </a:solidFill>
                <a:latin typeface="FedEx Sans"/>
                <a:cs typeface="FedEx Sans"/>
              </a:rPr>
              <a:t>develops.</a:t>
            </a:r>
            <a:endParaRPr sz="1200" dirty="0">
              <a:latin typeface="FedEx Sans"/>
              <a:cs typeface="FedEx Sans"/>
            </a:endParaRPr>
          </a:p>
          <a:p>
            <a:pPr marL="12700">
              <a:lnSpc>
                <a:spcPct val="100000"/>
              </a:lnSpc>
              <a:spcBef>
                <a:spcPts val="1295"/>
              </a:spcBef>
            </a:pPr>
            <a:r>
              <a:rPr sz="1200" b="1" dirty="0">
                <a:solidFill>
                  <a:srgbClr val="4D148C"/>
                </a:solidFill>
                <a:latin typeface="FedEx Sans"/>
                <a:cs typeface="FedEx Sans"/>
              </a:rPr>
              <a:t>How</a:t>
            </a:r>
            <a:r>
              <a:rPr sz="1200" b="1" spc="-25" dirty="0">
                <a:solidFill>
                  <a:srgbClr val="4D148C"/>
                </a:solidFill>
                <a:latin typeface="FedEx Sans"/>
                <a:cs typeface="FedEx Sans"/>
              </a:rPr>
              <a:t> </a:t>
            </a:r>
            <a:r>
              <a:rPr sz="1200" b="1" dirty="0">
                <a:solidFill>
                  <a:srgbClr val="4D148C"/>
                </a:solidFill>
                <a:latin typeface="FedEx Sans"/>
                <a:cs typeface="FedEx Sans"/>
              </a:rPr>
              <a:t>does</a:t>
            </a:r>
            <a:r>
              <a:rPr sz="1200" b="1" spc="-20" dirty="0">
                <a:solidFill>
                  <a:srgbClr val="4D148C"/>
                </a:solidFill>
                <a:latin typeface="FedEx Sans"/>
                <a:cs typeface="FedEx Sans"/>
              </a:rPr>
              <a:t> </a:t>
            </a:r>
            <a:r>
              <a:rPr sz="1200" b="1" dirty="0">
                <a:solidFill>
                  <a:srgbClr val="4D148C"/>
                </a:solidFill>
                <a:latin typeface="FedEx Sans"/>
                <a:cs typeface="FedEx Sans"/>
              </a:rPr>
              <a:t>the</a:t>
            </a:r>
            <a:r>
              <a:rPr sz="1200" b="1" spc="-25" dirty="0">
                <a:solidFill>
                  <a:srgbClr val="4D148C"/>
                </a:solidFill>
                <a:latin typeface="FedEx Sans"/>
                <a:cs typeface="FedEx Sans"/>
              </a:rPr>
              <a:t> </a:t>
            </a:r>
            <a:r>
              <a:rPr sz="1200" b="1" dirty="0">
                <a:solidFill>
                  <a:srgbClr val="4D148C"/>
                </a:solidFill>
                <a:latin typeface="FedEx Sans"/>
                <a:cs typeface="FedEx Sans"/>
              </a:rPr>
              <a:t>EU</a:t>
            </a:r>
            <a:r>
              <a:rPr sz="1200" b="1" spc="-20" dirty="0">
                <a:solidFill>
                  <a:srgbClr val="4D148C"/>
                </a:solidFill>
                <a:latin typeface="FedEx Sans"/>
                <a:cs typeface="FedEx Sans"/>
              </a:rPr>
              <a:t> </a:t>
            </a:r>
            <a:r>
              <a:rPr sz="1200" b="1" dirty="0">
                <a:solidFill>
                  <a:srgbClr val="4D148C"/>
                </a:solidFill>
                <a:latin typeface="FedEx Sans"/>
                <a:cs typeface="FedEx Sans"/>
              </a:rPr>
              <a:t>Commission</a:t>
            </a:r>
            <a:r>
              <a:rPr sz="1200" b="1" spc="-25" dirty="0">
                <a:solidFill>
                  <a:srgbClr val="4D148C"/>
                </a:solidFill>
                <a:latin typeface="FedEx Sans"/>
                <a:cs typeface="FedEx Sans"/>
              </a:rPr>
              <a:t> </a:t>
            </a:r>
            <a:r>
              <a:rPr sz="1200" b="1" dirty="0">
                <a:solidFill>
                  <a:srgbClr val="4D148C"/>
                </a:solidFill>
                <a:latin typeface="FedEx Sans"/>
                <a:cs typeface="FedEx Sans"/>
              </a:rPr>
              <a:t>define</a:t>
            </a:r>
            <a:r>
              <a:rPr sz="1200" b="1" spc="-20" dirty="0">
                <a:solidFill>
                  <a:srgbClr val="4D148C"/>
                </a:solidFill>
                <a:latin typeface="FedEx Sans"/>
                <a:cs typeface="FedEx Sans"/>
              </a:rPr>
              <a:t> </a:t>
            </a:r>
            <a:r>
              <a:rPr sz="1200" b="1" dirty="0">
                <a:solidFill>
                  <a:srgbClr val="4D148C"/>
                </a:solidFill>
                <a:latin typeface="FedEx Sans"/>
                <a:cs typeface="FedEx Sans"/>
              </a:rPr>
              <a:t>B2C</a:t>
            </a:r>
            <a:r>
              <a:rPr sz="1200" b="1" spc="-25" dirty="0">
                <a:solidFill>
                  <a:srgbClr val="4D148C"/>
                </a:solidFill>
                <a:latin typeface="FedEx Sans"/>
                <a:cs typeface="FedEx Sans"/>
              </a:rPr>
              <a:t> </a:t>
            </a:r>
            <a:r>
              <a:rPr sz="1200" b="1" spc="-10" dirty="0">
                <a:solidFill>
                  <a:srgbClr val="4D148C"/>
                </a:solidFill>
                <a:latin typeface="FedEx Sans"/>
                <a:cs typeface="FedEx Sans"/>
              </a:rPr>
              <a:t>goods?</a:t>
            </a:r>
            <a:endParaRPr sz="1200" dirty="0">
              <a:latin typeface="FedEx Sans"/>
              <a:cs typeface="FedEx Sans"/>
            </a:endParaRPr>
          </a:p>
          <a:p>
            <a:pPr marL="12700" marR="149225">
              <a:lnSpc>
                <a:spcPct val="111100"/>
              </a:lnSpc>
              <a:spcBef>
                <a:spcPts val="284"/>
              </a:spcBef>
            </a:pPr>
            <a:r>
              <a:rPr sz="1200" dirty="0">
                <a:solidFill>
                  <a:srgbClr val="333333"/>
                </a:solidFill>
                <a:latin typeface="FedEx Sans"/>
                <a:cs typeface="FedEx Sans"/>
              </a:rPr>
              <a:t>EU</a:t>
            </a:r>
            <a:r>
              <a:rPr sz="1200" spc="-25" dirty="0">
                <a:solidFill>
                  <a:srgbClr val="333333"/>
                </a:solidFill>
                <a:latin typeface="FedEx Sans"/>
                <a:cs typeface="FedEx Sans"/>
              </a:rPr>
              <a:t> </a:t>
            </a:r>
            <a:r>
              <a:rPr sz="1200" dirty="0">
                <a:solidFill>
                  <a:srgbClr val="333333"/>
                </a:solidFill>
                <a:latin typeface="FedEx Sans"/>
                <a:cs typeface="FedEx Sans"/>
              </a:rPr>
              <a:t>de</a:t>
            </a:r>
            <a:r>
              <a:rPr sz="1200" spc="-20" dirty="0">
                <a:solidFill>
                  <a:srgbClr val="333333"/>
                </a:solidFill>
                <a:latin typeface="FedEx Sans"/>
                <a:cs typeface="FedEx Sans"/>
              </a:rPr>
              <a:t> </a:t>
            </a:r>
            <a:r>
              <a:rPr sz="1200" dirty="0">
                <a:solidFill>
                  <a:srgbClr val="333333"/>
                </a:solidFill>
                <a:latin typeface="FedEx Sans"/>
                <a:cs typeface="FedEx Sans"/>
              </a:rPr>
              <a:t>minimis</a:t>
            </a:r>
            <a:r>
              <a:rPr sz="1200" spc="-20" dirty="0">
                <a:solidFill>
                  <a:srgbClr val="333333"/>
                </a:solidFill>
                <a:latin typeface="FedEx Sans"/>
                <a:cs typeface="FedEx Sans"/>
              </a:rPr>
              <a:t> </a:t>
            </a:r>
            <a:r>
              <a:rPr sz="1200" dirty="0">
                <a:solidFill>
                  <a:srgbClr val="333333"/>
                </a:solidFill>
                <a:latin typeface="FedEx Sans"/>
                <a:cs typeface="FedEx Sans"/>
              </a:rPr>
              <a:t>defines</a:t>
            </a:r>
            <a:r>
              <a:rPr sz="1200" spc="-20" dirty="0">
                <a:solidFill>
                  <a:srgbClr val="333333"/>
                </a:solidFill>
                <a:latin typeface="FedEx Sans"/>
                <a:cs typeface="FedEx Sans"/>
              </a:rPr>
              <a:t> </a:t>
            </a:r>
            <a:r>
              <a:rPr sz="1200" dirty="0">
                <a:solidFill>
                  <a:srgbClr val="333333"/>
                </a:solidFill>
                <a:latin typeface="FedEx Sans"/>
                <a:cs typeface="FedEx Sans"/>
              </a:rPr>
              <a:t>B2C</a:t>
            </a:r>
            <a:r>
              <a:rPr sz="1200" spc="-20" dirty="0">
                <a:solidFill>
                  <a:srgbClr val="333333"/>
                </a:solidFill>
                <a:latin typeface="FedEx Sans"/>
                <a:cs typeface="FedEx Sans"/>
              </a:rPr>
              <a:t> </a:t>
            </a:r>
            <a:r>
              <a:rPr sz="1200" dirty="0">
                <a:solidFill>
                  <a:srgbClr val="333333"/>
                </a:solidFill>
                <a:latin typeface="FedEx Sans"/>
                <a:cs typeface="FedEx Sans"/>
              </a:rPr>
              <a:t>goods</a:t>
            </a:r>
            <a:r>
              <a:rPr sz="1200" spc="-20" dirty="0">
                <a:solidFill>
                  <a:srgbClr val="333333"/>
                </a:solidFill>
                <a:latin typeface="FedEx Sans"/>
                <a:cs typeface="FedEx Sans"/>
              </a:rPr>
              <a:t> </a:t>
            </a:r>
            <a:r>
              <a:rPr sz="1200" dirty="0">
                <a:solidFill>
                  <a:srgbClr val="333333"/>
                </a:solidFill>
                <a:latin typeface="FedEx Sans"/>
                <a:cs typeface="FedEx Sans"/>
              </a:rPr>
              <a:t>as</a:t>
            </a:r>
            <a:r>
              <a:rPr sz="1200" spc="-20" dirty="0">
                <a:solidFill>
                  <a:srgbClr val="333333"/>
                </a:solidFill>
                <a:latin typeface="FedEx Sans"/>
                <a:cs typeface="FedEx Sans"/>
              </a:rPr>
              <a:t> </a:t>
            </a:r>
            <a:r>
              <a:rPr sz="1200" dirty="0">
                <a:solidFill>
                  <a:srgbClr val="333333"/>
                </a:solidFill>
                <a:latin typeface="FedEx Sans"/>
                <a:cs typeface="FedEx Sans"/>
              </a:rPr>
              <a:t>those</a:t>
            </a:r>
            <a:r>
              <a:rPr sz="1200" spc="-20" dirty="0">
                <a:solidFill>
                  <a:srgbClr val="333333"/>
                </a:solidFill>
                <a:latin typeface="FedEx Sans"/>
                <a:cs typeface="FedEx Sans"/>
              </a:rPr>
              <a:t> </a:t>
            </a:r>
            <a:r>
              <a:rPr sz="1200" dirty="0">
                <a:solidFill>
                  <a:srgbClr val="333333"/>
                </a:solidFill>
                <a:latin typeface="FedEx Sans"/>
                <a:cs typeface="FedEx Sans"/>
              </a:rPr>
              <a:t>where</a:t>
            </a:r>
            <a:r>
              <a:rPr sz="1200" spc="-25" dirty="0">
                <a:solidFill>
                  <a:srgbClr val="333333"/>
                </a:solidFill>
                <a:latin typeface="FedEx Sans"/>
                <a:cs typeface="FedEx Sans"/>
              </a:rPr>
              <a:t> the </a:t>
            </a:r>
            <a:r>
              <a:rPr sz="1200" dirty="0">
                <a:solidFill>
                  <a:srgbClr val="333333"/>
                </a:solidFill>
                <a:latin typeface="FedEx Sans"/>
                <a:cs typeface="FedEx Sans"/>
              </a:rPr>
              <a:t>recipient</a:t>
            </a:r>
            <a:r>
              <a:rPr sz="1200" spc="-30" dirty="0">
                <a:solidFill>
                  <a:srgbClr val="333333"/>
                </a:solidFill>
                <a:latin typeface="FedEx Sans"/>
                <a:cs typeface="FedEx Sans"/>
              </a:rPr>
              <a:t> </a:t>
            </a:r>
            <a:r>
              <a:rPr sz="1200" dirty="0">
                <a:solidFill>
                  <a:srgbClr val="333333"/>
                </a:solidFill>
                <a:latin typeface="FedEx Sans"/>
                <a:cs typeface="FedEx Sans"/>
              </a:rPr>
              <a:t>is</a:t>
            </a:r>
            <a:r>
              <a:rPr sz="1200" spc="-15" dirty="0">
                <a:solidFill>
                  <a:srgbClr val="333333"/>
                </a:solidFill>
                <a:latin typeface="FedEx Sans"/>
                <a:cs typeface="FedEx Sans"/>
              </a:rPr>
              <a:t> </a:t>
            </a:r>
            <a:r>
              <a:rPr sz="1200" dirty="0">
                <a:solidFill>
                  <a:srgbClr val="333333"/>
                </a:solidFill>
                <a:latin typeface="FedEx Sans"/>
                <a:cs typeface="FedEx Sans"/>
              </a:rPr>
              <a:t>not</a:t>
            </a:r>
            <a:r>
              <a:rPr sz="1200" spc="-10" dirty="0">
                <a:solidFill>
                  <a:srgbClr val="333333"/>
                </a:solidFill>
                <a:latin typeface="FedEx Sans"/>
                <a:cs typeface="FedEx Sans"/>
              </a:rPr>
              <a:t> </a:t>
            </a:r>
            <a:r>
              <a:rPr sz="1200" spc="-80" dirty="0">
                <a:solidFill>
                  <a:srgbClr val="333333"/>
                </a:solidFill>
                <a:latin typeface="FedEx Sans"/>
                <a:cs typeface="FedEx Sans"/>
              </a:rPr>
              <a:t>VAT</a:t>
            </a:r>
            <a:r>
              <a:rPr sz="1200" dirty="0">
                <a:solidFill>
                  <a:srgbClr val="333333"/>
                </a:solidFill>
                <a:latin typeface="FedEx Sans"/>
                <a:cs typeface="FedEx Sans"/>
              </a:rPr>
              <a:t> </a:t>
            </a:r>
            <a:r>
              <a:rPr sz="1200" spc="-10" dirty="0">
                <a:solidFill>
                  <a:srgbClr val="333333"/>
                </a:solidFill>
                <a:latin typeface="FedEx Sans"/>
                <a:cs typeface="FedEx Sans"/>
              </a:rPr>
              <a:t>registered</a:t>
            </a:r>
            <a:r>
              <a:rPr sz="1200" spc="-15" dirty="0">
                <a:solidFill>
                  <a:srgbClr val="333333"/>
                </a:solidFill>
                <a:latin typeface="FedEx Sans"/>
                <a:cs typeface="FedEx Sans"/>
              </a:rPr>
              <a:t> </a:t>
            </a:r>
            <a:r>
              <a:rPr sz="1200" dirty="0">
                <a:solidFill>
                  <a:srgbClr val="333333"/>
                </a:solidFill>
                <a:latin typeface="FedEx Sans"/>
                <a:cs typeface="FedEx Sans"/>
              </a:rPr>
              <a:t>in</a:t>
            </a:r>
            <a:r>
              <a:rPr sz="1200" spc="-15" dirty="0">
                <a:solidFill>
                  <a:srgbClr val="333333"/>
                </a:solidFill>
                <a:latin typeface="FedEx Sans"/>
                <a:cs typeface="FedEx Sans"/>
              </a:rPr>
              <a:t> </a:t>
            </a:r>
            <a:r>
              <a:rPr sz="1200" dirty="0">
                <a:solidFill>
                  <a:srgbClr val="333333"/>
                </a:solidFill>
                <a:latin typeface="FedEx Sans"/>
                <a:cs typeface="FedEx Sans"/>
              </a:rPr>
              <a:t>the</a:t>
            </a:r>
            <a:r>
              <a:rPr sz="1200" spc="-15" dirty="0">
                <a:solidFill>
                  <a:srgbClr val="333333"/>
                </a:solidFill>
                <a:latin typeface="FedEx Sans"/>
                <a:cs typeface="FedEx Sans"/>
              </a:rPr>
              <a:t> </a:t>
            </a:r>
            <a:r>
              <a:rPr sz="1200" spc="-10" dirty="0">
                <a:solidFill>
                  <a:srgbClr val="333333"/>
                </a:solidFill>
                <a:latin typeface="FedEx Sans"/>
                <a:cs typeface="FedEx Sans"/>
              </a:rPr>
              <a:t>country </a:t>
            </a:r>
            <a:r>
              <a:rPr sz="1200" dirty="0">
                <a:solidFill>
                  <a:srgbClr val="333333"/>
                </a:solidFill>
                <a:latin typeface="FedEx Sans"/>
                <a:cs typeface="FedEx Sans"/>
              </a:rPr>
              <a:t>of</a:t>
            </a:r>
            <a:r>
              <a:rPr sz="1200" spc="-15" dirty="0">
                <a:solidFill>
                  <a:srgbClr val="333333"/>
                </a:solidFill>
                <a:latin typeface="FedEx Sans"/>
                <a:cs typeface="FedEx Sans"/>
              </a:rPr>
              <a:t> </a:t>
            </a:r>
            <a:r>
              <a:rPr sz="1200" spc="-10" dirty="0">
                <a:solidFill>
                  <a:srgbClr val="333333"/>
                </a:solidFill>
                <a:latin typeface="FedEx Sans"/>
                <a:cs typeface="FedEx Sans"/>
              </a:rPr>
              <a:t>destination. </a:t>
            </a:r>
            <a:r>
              <a:rPr sz="1200" dirty="0">
                <a:solidFill>
                  <a:srgbClr val="333333"/>
                </a:solidFill>
                <a:latin typeface="FedEx Sans"/>
                <a:cs typeface="FedEx Sans"/>
              </a:rPr>
              <a:t>This</a:t>
            </a:r>
            <a:r>
              <a:rPr sz="1200" spc="-30" dirty="0">
                <a:solidFill>
                  <a:srgbClr val="333333"/>
                </a:solidFill>
                <a:latin typeface="FedEx Sans"/>
                <a:cs typeface="FedEx Sans"/>
              </a:rPr>
              <a:t> </a:t>
            </a:r>
            <a:r>
              <a:rPr sz="1200" dirty="0">
                <a:solidFill>
                  <a:srgbClr val="333333"/>
                </a:solidFill>
                <a:latin typeface="FedEx Sans"/>
                <a:cs typeface="FedEx Sans"/>
              </a:rPr>
              <a:t>is</a:t>
            </a:r>
            <a:r>
              <a:rPr sz="1200" spc="-25" dirty="0">
                <a:solidFill>
                  <a:srgbClr val="333333"/>
                </a:solidFill>
                <a:latin typeface="FedEx Sans"/>
                <a:cs typeface="FedEx Sans"/>
              </a:rPr>
              <a:t> </a:t>
            </a:r>
            <a:r>
              <a:rPr sz="1200" dirty="0">
                <a:solidFill>
                  <a:srgbClr val="333333"/>
                </a:solidFill>
                <a:latin typeface="FedEx Sans"/>
                <a:cs typeface="FedEx Sans"/>
              </a:rPr>
              <a:t>technically</a:t>
            </a:r>
            <a:r>
              <a:rPr sz="1200" spc="-30" dirty="0">
                <a:solidFill>
                  <a:srgbClr val="333333"/>
                </a:solidFill>
                <a:latin typeface="FedEx Sans"/>
                <a:cs typeface="FedEx Sans"/>
              </a:rPr>
              <a:t> </a:t>
            </a:r>
            <a:r>
              <a:rPr sz="1200" dirty="0">
                <a:solidFill>
                  <a:srgbClr val="333333"/>
                </a:solidFill>
                <a:latin typeface="FedEx Sans"/>
                <a:cs typeface="FedEx Sans"/>
              </a:rPr>
              <a:t>known</a:t>
            </a:r>
            <a:r>
              <a:rPr sz="1200" spc="-25" dirty="0">
                <a:solidFill>
                  <a:srgbClr val="333333"/>
                </a:solidFill>
                <a:latin typeface="FedEx Sans"/>
                <a:cs typeface="FedEx Sans"/>
              </a:rPr>
              <a:t> </a:t>
            </a:r>
            <a:r>
              <a:rPr sz="1200" dirty="0">
                <a:solidFill>
                  <a:srgbClr val="333333"/>
                </a:solidFill>
                <a:latin typeface="FedEx Sans"/>
                <a:cs typeface="FedEx Sans"/>
              </a:rPr>
              <a:t>as</a:t>
            </a:r>
            <a:r>
              <a:rPr sz="1200" spc="-30" dirty="0">
                <a:solidFill>
                  <a:srgbClr val="333333"/>
                </a:solidFill>
                <a:latin typeface="FedEx Sans"/>
                <a:cs typeface="FedEx Sans"/>
              </a:rPr>
              <a:t> </a:t>
            </a:r>
            <a:r>
              <a:rPr sz="1200" dirty="0">
                <a:solidFill>
                  <a:srgbClr val="333333"/>
                </a:solidFill>
                <a:latin typeface="FedEx Sans"/>
                <a:cs typeface="FedEx Sans"/>
              </a:rPr>
              <a:t>a</a:t>
            </a:r>
            <a:r>
              <a:rPr sz="1200" spc="-25" dirty="0">
                <a:solidFill>
                  <a:srgbClr val="333333"/>
                </a:solidFill>
                <a:latin typeface="FedEx Sans"/>
                <a:cs typeface="FedEx Sans"/>
              </a:rPr>
              <a:t> </a:t>
            </a:r>
            <a:r>
              <a:rPr sz="1200" dirty="0">
                <a:solidFill>
                  <a:srgbClr val="333333"/>
                </a:solidFill>
                <a:latin typeface="FedEx Sans"/>
                <a:cs typeface="FedEx Sans"/>
              </a:rPr>
              <a:t>distance</a:t>
            </a:r>
            <a:r>
              <a:rPr sz="1200" spc="-30" dirty="0">
                <a:solidFill>
                  <a:srgbClr val="333333"/>
                </a:solidFill>
                <a:latin typeface="FedEx Sans"/>
                <a:cs typeface="FedEx Sans"/>
              </a:rPr>
              <a:t> </a:t>
            </a:r>
            <a:r>
              <a:rPr sz="1200" spc="-10" dirty="0">
                <a:solidFill>
                  <a:srgbClr val="333333"/>
                </a:solidFill>
                <a:latin typeface="FedEx Sans"/>
                <a:cs typeface="FedEx Sans"/>
              </a:rPr>
              <a:t>sale.</a:t>
            </a:r>
            <a:endParaRPr sz="1200" dirty="0">
              <a:latin typeface="FedEx Sans"/>
              <a:cs typeface="FedEx Sans"/>
            </a:endParaRPr>
          </a:p>
          <a:p>
            <a:pPr marL="12700" marR="1021080">
              <a:lnSpc>
                <a:spcPct val="111100"/>
              </a:lnSpc>
              <a:spcBef>
                <a:spcPts val="1130"/>
              </a:spcBef>
            </a:pPr>
            <a:r>
              <a:rPr sz="1200" b="1" dirty="0">
                <a:solidFill>
                  <a:srgbClr val="4D148C"/>
                </a:solidFill>
                <a:latin typeface="FedEx Sans"/>
                <a:cs typeface="FedEx Sans"/>
              </a:rPr>
              <a:t>Who</a:t>
            </a:r>
            <a:r>
              <a:rPr sz="1200" b="1" spc="-25" dirty="0">
                <a:solidFill>
                  <a:srgbClr val="4D148C"/>
                </a:solidFill>
                <a:latin typeface="FedEx Sans"/>
                <a:cs typeface="FedEx Sans"/>
              </a:rPr>
              <a:t> </a:t>
            </a:r>
            <a:r>
              <a:rPr sz="1200" b="1" dirty="0">
                <a:solidFill>
                  <a:srgbClr val="4D148C"/>
                </a:solidFill>
                <a:latin typeface="FedEx Sans"/>
                <a:cs typeface="FedEx Sans"/>
              </a:rPr>
              <a:t>is</a:t>
            </a:r>
            <a:r>
              <a:rPr sz="1200" b="1" spc="-20" dirty="0">
                <a:solidFill>
                  <a:srgbClr val="4D148C"/>
                </a:solidFill>
                <a:latin typeface="FedEx Sans"/>
                <a:cs typeface="FedEx Sans"/>
              </a:rPr>
              <a:t> </a:t>
            </a:r>
            <a:r>
              <a:rPr sz="1200" b="1" dirty="0">
                <a:solidFill>
                  <a:srgbClr val="4D148C"/>
                </a:solidFill>
                <a:latin typeface="FedEx Sans"/>
                <a:cs typeface="FedEx Sans"/>
              </a:rPr>
              <a:t>responsible</a:t>
            </a:r>
            <a:r>
              <a:rPr sz="1200" b="1" spc="-20" dirty="0">
                <a:solidFill>
                  <a:srgbClr val="4D148C"/>
                </a:solidFill>
                <a:latin typeface="FedEx Sans"/>
                <a:cs typeface="FedEx Sans"/>
              </a:rPr>
              <a:t> </a:t>
            </a:r>
            <a:r>
              <a:rPr sz="1200" b="1" dirty="0">
                <a:solidFill>
                  <a:srgbClr val="4D148C"/>
                </a:solidFill>
                <a:latin typeface="FedEx Sans"/>
                <a:cs typeface="FedEx Sans"/>
              </a:rPr>
              <a:t>for</a:t>
            </a:r>
            <a:r>
              <a:rPr sz="1200" b="1" spc="-20" dirty="0">
                <a:solidFill>
                  <a:srgbClr val="4D148C"/>
                </a:solidFill>
                <a:latin typeface="FedEx Sans"/>
                <a:cs typeface="FedEx Sans"/>
              </a:rPr>
              <a:t> </a:t>
            </a:r>
            <a:r>
              <a:rPr sz="1200" b="1" spc="-10" dirty="0">
                <a:solidFill>
                  <a:srgbClr val="4D148C"/>
                </a:solidFill>
                <a:latin typeface="FedEx Sans"/>
                <a:cs typeface="FedEx Sans"/>
              </a:rPr>
              <a:t>paying</a:t>
            </a:r>
            <a:r>
              <a:rPr sz="1200" b="1" spc="-20" dirty="0">
                <a:solidFill>
                  <a:srgbClr val="4D148C"/>
                </a:solidFill>
                <a:latin typeface="FedEx Sans"/>
                <a:cs typeface="FedEx Sans"/>
              </a:rPr>
              <a:t> </a:t>
            </a:r>
            <a:r>
              <a:rPr sz="1200" b="1" dirty="0">
                <a:solidFill>
                  <a:srgbClr val="4D148C"/>
                </a:solidFill>
                <a:latin typeface="FedEx Sans"/>
                <a:cs typeface="FedEx Sans"/>
              </a:rPr>
              <a:t>the</a:t>
            </a:r>
            <a:r>
              <a:rPr sz="1200" b="1" spc="-20" dirty="0">
                <a:solidFill>
                  <a:srgbClr val="4D148C"/>
                </a:solidFill>
                <a:latin typeface="FedEx Sans"/>
                <a:cs typeface="FedEx Sans"/>
              </a:rPr>
              <a:t> </a:t>
            </a:r>
            <a:r>
              <a:rPr sz="1200" b="1" dirty="0">
                <a:solidFill>
                  <a:srgbClr val="4D148C"/>
                </a:solidFill>
                <a:latin typeface="FedEx Sans"/>
                <a:cs typeface="FedEx Sans"/>
              </a:rPr>
              <a:t>import</a:t>
            </a:r>
            <a:r>
              <a:rPr sz="1200" b="1" spc="-20" dirty="0">
                <a:solidFill>
                  <a:srgbClr val="4D148C"/>
                </a:solidFill>
                <a:latin typeface="FedEx Sans"/>
                <a:cs typeface="FedEx Sans"/>
              </a:rPr>
              <a:t> duty </a:t>
            </a:r>
            <a:r>
              <a:rPr sz="1200" b="1" dirty="0">
                <a:solidFill>
                  <a:srgbClr val="4D148C"/>
                </a:solidFill>
                <a:latin typeface="FedEx Sans"/>
                <a:cs typeface="FedEx Sans"/>
              </a:rPr>
              <a:t>and</a:t>
            </a:r>
            <a:r>
              <a:rPr sz="1200" b="1" spc="-40" dirty="0">
                <a:solidFill>
                  <a:srgbClr val="4D148C"/>
                </a:solidFill>
                <a:latin typeface="FedEx Sans"/>
                <a:cs typeface="FedEx Sans"/>
              </a:rPr>
              <a:t> </a:t>
            </a:r>
            <a:r>
              <a:rPr sz="1200" b="1" dirty="0">
                <a:solidFill>
                  <a:srgbClr val="4D148C"/>
                </a:solidFill>
                <a:latin typeface="FedEx Sans"/>
                <a:cs typeface="FedEx Sans"/>
              </a:rPr>
              <a:t>handling</a:t>
            </a:r>
            <a:r>
              <a:rPr sz="1200" b="1" spc="-35" dirty="0">
                <a:solidFill>
                  <a:srgbClr val="4D148C"/>
                </a:solidFill>
                <a:latin typeface="FedEx Sans"/>
                <a:cs typeface="FedEx Sans"/>
              </a:rPr>
              <a:t> </a:t>
            </a:r>
            <a:r>
              <a:rPr sz="1200" b="1" spc="-20" dirty="0">
                <a:solidFill>
                  <a:srgbClr val="4D148C"/>
                </a:solidFill>
                <a:latin typeface="FedEx Sans"/>
                <a:cs typeface="FedEx Sans"/>
              </a:rPr>
              <a:t>fees?</a:t>
            </a:r>
            <a:endParaRPr sz="1200" dirty="0">
              <a:latin typeface="FedEx Sans"/>
              <a:cs typeface="FedEx Sans"/>
            </a:endParaRPr>
          </a:p>
          <a:p>
            <a:pPr marL="12700" marR="218440">
              <a:lnSpc>
                <a:spcPct val="111100"/>
              </a:lnSpc>
              <a:spcBef>
                <a:spcPts val="285"/>
              </a:spcBef>
            </a:pPr>
            <a:r>
              <a:rPr sz="1200" spc="-10" dirty="0">
                <a:solidFill>
                  <a:srgbClr val="333333"/>
                </a:solidFill>
                <a:latin typeface="FedEx Sans"/>
                <a:cs typeface="FedEx Sans"/>
              </a:rPr>
              <a:t>According</a:t>
            </a:r>
            <a:r>
              <a:rPr sz="1200" spc="-35" dirty="0">
                <a:solidFill>
                  <a:srgbClr val="333333"/>
                </a:solidFill>
                <a:latin typeface="FedEx Sans"/>
                <a:cs typeface="FedEx Sans"/>
              </a:rPr>
              <a:t> </a:t>
            </a:r>
            <a:r>
              <a:rPr sz="1200" dirty="0">
                <a:solidFill>
                  <a:srgbClr val="333333"/>
                </a:solidFill>
                <a:latin typeface="FedEx Sans"/>
                <a:cs typeface="FedEx Sans"/>
              </a:rPr>
              <a:t>to</a:t>
            </a:r>
            <a:r>
              <a:rPr sz="1200" spc="-35" dirty="0">
                <a:solidFill>
                  <a:srgbClr val="333333"/>
                </a:solidFill>
                <a:latin typeface="FedEx Sans"/>
                <a:cs typeface="FedEx Sans"/>
              </a:rPr>
              <a:t> </a:t>
            </a:r>
            <a:r>
              <a:rPr sz="1200" dirty="0">
                <a:solidFill>
                  <a:srgbClr val="333333"/>
                </a:solidFill>
                <a:latin typeface="FedEx Sans"/>
                <a:cs typeface="FedEx Sans"/>
              </a:rPr>
              <a:t>the</a:t>
            </a:r>
            <a:r>
              <a:rPr sz="1200" spc="-30" dirty="0">
                <a:solidFill>
                  <a:srgbClr val="333333"/>
                </a:solidFill>
                <a:latin typeface="FedEx Sans"/>
                <a:cs typeface="FedEx Sans"/>
              </a:rPr>
              <a:t> </a:t>
            </a:r>
            <a:r>
              <a:rPr sz="1200" dirty="0">
                <a:solidFill>
                  <a:srgbClr val="333333"/>
                </a:solidFill>
                <a:latin typeface="FedEx Sans"/>
                <a:cs typeface="FedEx Sans"/>
              </a:rPr>
              <a:t>new</a:t>
            </a:r>
            <a:r>
              <a:rPr sz="1200" spc="-35" dirty="0">
                <a:solidFill>
                  <a:srgbClr val="333333"/>
                </a:solidFill>
                <a:latin typeface="FedEx Sans"/>
                <a:cs typeface="FedEx Sans"/>
              </a:rPr>
              <a:t> </a:t>
            </a:r>
            <a:r>
              <a:rPr sz="1200" dirty="0">
                <a:solidFill>
                  <a:srgbClr val="333333"/>
                </a:solidFill>
                <a:latin typeface="FedEx Sans"/>
                <a:cs typeface="FedEx Sans"/>
              </a:rPr>
              <a:t>rules,</a:t>
            </a:r>
            <a:r>
              <a:rPr sz="1200" spc="-30" dirty="0">
                <a:solidFill>
                  <a:srgbClr val="333333"/>
                </a:solidFill>
                <a:latin typeface="FedEx Sans"/>
                <a:cs typeface="FedEx Sans"/>
              </a:rPr>
              <a:t> </a:t>
            </a:r>
            <a:r>
              <a:rPr sz="1200" dirty="0">
                <a:solidFill>
                  <a:srgbClr val="333333"/>
                </a:solidFill>
                <a:latin typeface="FedEx Sans"/>
                <a:cs typeface="FedEx Sans"/>
              </a:rPr>
              <a:t>these</a:t>
            </a:r>
            <a:r>
              <a:rPr sz="1200" spc="-35" dirty="0">
                <a:solidFill>
                  <a:srgbClr val="333333"/>
                </a:solidFill>
                <a:latin typeface="FedEx Sans"/>
                <a:cs typeface="FedEx Sans"/>
              </a:rPr>
              <a:t> </a:t>
            </a:r>
            <a:r>
              <a:rPr sz="1200" dirty="0">
                <a:solidFill>
                  <a:srgbClr val="333333"/>
                </a:solidFill>
                <a:latin typeface="FedEx Sans"/>
                <a:cs typeface="FedEx Sans"/>
              </a:rPr>
              <a:t>amounts</a:t>
            </a:r>
            <a:r>
              <a:rPr sz="1200" spc="-35" dirty="0">
                <a:solidFill>
                  <a:srgbClr val="333333"/>
                </a:solidFill>
                <a:latin typeface="FedEx Sans"/>
                <a:cs typeface="FedEx Sans"/>
              </a:rPr>
              <a:t> </a:t>
            </a:r>
            <a:r>
              <a:rPr sz="1200" dirty="0">
                <a:solidFill>
                  <a:srgbClr val="333333"/>
                </a:solidFill>
                <a:latin typeface="FedEx Sans"/>
                <a:cs typeface="FedEx Sans"/>
              </a:rPr>
              <a:t>have</a:t>
            </a:r>
            <a:r>
              <a:rPr sz="1200" spc="-30" dirty="0">
                <a:solidFill>
                  <a:srgbClr val="333333"/>
                </a:solidFill>
                <a:latin typeface="FedEx Sans"/>
                <a:cs typeface="FedEx Sans"/>
              </a:rPr>
              <a:t> </a:t>
            </a:r>
            <a:r>
              <a:rPr sz="1200" dirty="0">
                <a:solidFill>
                  <a:srgbClr val="333333"/>
                </a:solidFill>
                <a:latin typeface="FedEx Sans"/>
                <a:cs typeface="FedEx Sans"/>
              </a:rPr>
              <a:t>to</a:t>
            </a:r>
            <a:r>
              <a:rPr sz="1200" spc="-35" dirty="0">
                <a:solidFill>
                  <a:srgbClr val="333333"/>
                </a:solidFill>
                <a:latin typeface="FedEx Sans"/>
                <a:cs typeface="FedEx Sans"/>
              </a:rPr>
              <a:t> </a:t>
            </a:r>
            <a:r>
              <a:rPr sz="1200" spc="-25" dirty="0">
                <a:solidFill>
                  <a:srgbClr val="333333"/>
                </a:solidFill>
                <a:latin typeface="FedEx Sans"/>
                <a:cs typeface="FedEx Sans"/>
              </a:rPr>
              <a:t>be </a:t>
            </a:r>
            <a:r>
              <a:rPr sz="1200" dirty="0">
                <a:solidFill>
                  <a:srgbClr val="333333"/>
                </a:solidFill>
                <a:latin typeface="FedEx Sans"/>
                <a:cs typeface="FedEx Sans"/>
              </a:rPr>
              <a:t>disbursed</a:t>
            </a:r>
            <a:r>
              <a:rPr sz="1200" spc="-25" dirty="0">
                <a:solidFill>
                  <a:srgbClr val="333333"/>
                </a:solidFill>
                <a:latin typeface="FedEx Sans"/>
                <a:cs typeface="FedEx Sans"/>
              </a:rPr>
              <a:t> </a:t>
            </a:r>
            <a:r>
              <a:rPr sz="1200" dirty="0">
                <a:solidFill>
                  <a:srgbClr val="333333"/>
                </a:solidFill>
                <a:latin typeface="FedEx Sans"/>
                <a:cs typeface="FedEx Sans"/>
              </a:rPr>
              <a:t>at</a:t>
            </a:r>
            <a:r>
              <a:rPr sz="1200" spc="-20" dirty="0">
                <a:solidFill>
                  <a:srgbClr val="333333"/>
                </a:solidFill>
                <a:latin typeface="FedEx Sans"/>
                <a:cs typeface="FedEx Sans"/>
              </a:rPr>
              <a:t> </a:t>
            </a:r>
            <a:r>
              <a:rPr sz="1200" dirty="0">
                <a:solidFill>
                  <a:srgbClr val="333333"/>
                </a:solidFill>
                <a:latin typeface="FedEx Sans"/>
                <a:cs typeface="FedEx Sans"/>
              </a:rPr>
              <a:t>the</a:t>
            </a:r>
            <a:r>
              <a:rPr sz="1200" spc="-20" dirty="0">
                <a:solidFill>
                  <a:srgbClr val="333333"/>
                </a:solidFill>
                <a:latin typeface="FedEx Sans"/>
                <a:cs typeface="FedEx Sans"/>
              </a:rPr>
              <a:t> </a:t>
            </a:r>
            <a:r>
              <a:rPr sz="1200" dirty="0">
                <a:solidFill>
                  <a:srgbClr val="333333"/>
                </a:solidFill>
                <a:latin typeface="FedEx Sans"/>
                <a:cs typeface="FedEx Sans"/>
              </a:rPr>
              <a:t>time</a:t>
            </a:r>
            <a:r>
              <a:rPr sz="1200" spc="-20" dirty="0">
                <a:solidFill>
                  <a:srgbClr val="333333"/>
                </a:solidFill>
                <a:latin typeface="FedEx Sans"/>
                <a:cs typeface="FedEx Sans"/>
              </a:rPr>
              <a:t> </a:t>
            </a:r>
            <a:r>
              <a:rPr sz="1200" dirty="0">
                <a:solidFill>
                  <a:srgbClr val="333333"/>
                </a:solidFill>
                <a:latin typeface="FedEx Sans"/>
                <a:cs typeface="FedEx Sans"/>
              </a:rPr>
              <a:t>of</a:t>
            </a:r>
            <a:r>
              <a:rPr sz="1200" spc="-20" dirty="0">
                <a:solidFill>
                  <a:srgbClr val="333333"/>
                </a:solidFill>
                <a:latin typeface="FedEx Sans"/>
                <a:cs typeface="FedEx Sans"/>
              </a:rPr>
              <a:t> </a:t>
            </a:r>
            <a:r>
              <a:rPr sz="1200" dirty="0">
                <a:solidFill>
                  <a:srgbClr val="333333"/>
                </a:solidFill>
                <a:latin typeface="FedEx Sans"/>
                <a:cs typeface="FedEx Sans"/>
              </a:rPr>
              <a:t>submitting</a:t>
            </a:r>
            <a:r>
              <a:rPr sz="1200" spc="-20" dirty="0">
                <a:solidFill>
                  <a:srgbClr val="333333"/>
                </a:solidFill>
                <a:latin typeface="FedEx Sans"/>
                <a:cs typeface="FedEx Sans"/>
              </a:rPr>
              <a:t> </a:t>
            </a:r>
            <a:r>
              <a:rPr sz="1200" dirty="0">
                <a:solidFill>
                  <a:srgbClr val="333333"/>
                </a:solidFill>
                <a:latin typeface="FedEx Sans"/>
                <a:cs typeface="FedEx Sans"/>
              </a:rPr>
              <a:t>the</a:t>
            </a:r>
            <a:r>
              <a:rPr sz="1200" spc="-25" dirty="0">
                <a:solidFill>
                  <a:srgbClr val="333333"/>
                </a:solidFill>
                <a:latin typeface="FedEx Sans"/>
                <a:cs typeface="FedEx Sans"/>
              </a:rPr>
              <a:t> </a:t>
            </a:r>
            <a:r>
              <a:rPr sz="1200" dirty="0">
                <a:solidFill>
                  <a:srgbClr val="333333"/>
                </a:solidFill>
                <a:latin typeface="FedEx Sans"/>
                <a:cs typeface="FedEx Sans"/>
              </a:rPr>
              <a:t>import</a:t>
            </a:r>
            <a:r>
              <a:rPr sz="1200" spc="-20" dirty="0">
                <a:solidFill>
                  <a:srgbClr val="333333"/>
                </a:solidFill>
                <a:latin typeface="FedEx Sans"/>
                <a:cs typeface="FedEx Sans"/>
              </a:rPr>
              <a:t> </a:t>
            </a:r>
            <a:r>
              <a:rPr sz="1200" spc="-10" dirty="0">
                <a:solidFill>
                  <a:srgbClr val="333333"/>
                </a:solidFill>
                <a:latin typeface="FedEx Sans"/>
                <a:cs typeface="FedEx Sans"/>
              </a:rPr>
              <a:t>declaration </a:t>
            </a:r>
            <a:r>
              <a:rPr sz="1200" dirty="0">
                <a:solidFill>
                  <a:srgbClr val="333333"/>
                </a:solidFill>
                <a:latin typeface="FedEx Sans"/>
                <a:cs typeface="FedEx Sans"/>
              </a:rPr>
              <a:t>by</a:t>
            </a:r>
            <a:r>
              <a:rPr sz="1200" spc="-15" dirty="0">
                <a:solidFill>
                  <a:srgbClr val="333333"/>
                </a:solidFill>
                <a:latin typeface="FedEx Sans"/>
                <a:cs typeface="FedEx Sans"/>
              </a:rPr>
              <a:t> </a:t>
            </a:r>
            <a:r>
              <a:rPr sz="1200" dirty="0">
                <a:solidFill>
                  <a:srgbClr val="333333"/>
                </a:solidFill>
                <a:latin typeface="FedEx Sans"/>
                <a:cs typeface="FedEx Sans"/>
              </a:rPr>
              <a:t>the</a:t>
            </a:r>
            <a:r>
              <a:rPr sz="1200" spc="-10" dirty="0">
                <a:solidFill>
                  <a:srgbClr val="333333"/>
                </a:solidFill>
                <a:latin typeface="FedEx Sans"/>
                <a:cs typeface="FedEx Sans"/>
              </a:rPr>
              <a:t> declarant.</a:t>
            </a:r>
            <a:endParaRPr sz="1200" dirty="0">
              <a:latin typeface="FedEx Sans"/>
              <a:cs typeface="FedEx Sans"/>
            </a:endParaRPr>
          </a:p>
        </p:txBody>
      </p:sp>
      <p:sp>
        <p:nvSpPr>
          <p:cNvPr id="3" name="object 3"/>
          <p:cNvSpPr txBox="1"/>
          <p:nvPr/>
        </p:nvSpPr>
        <p:spPr>
          <a:xfrm>
            <a:off x="5417374" y="2545953"/>
            <a:ext cx="4544060" cy="4246245"/>
          </a:xfrm>
          <a:prstGeom prst="rect">
            <a:avLst/>
          </a:prstGeom>
        </p:spPr>
        <p:txBody>
          <a:bodyPr vert="horz" wrap="square" lIns="0" tIns="12700" rIns="0" bIns="0" rtlCol="0">
            <a:spAutoFit/>
          </a:bodyPr>
          <a:lstStyle/>
          <a:p>
            <a:pPr marL="12700" marR="18415">
              <a:lnSpc>
                <a:spcPct val="111100"/>
              </a:lnSpc>
              <a:spcBef>
                <a:spcPts val="100"/>
              </a:spcBef>
            </a:pPr>
            <a:r>
              <a:rPr sz="1200">
                <a:solidFill>
                  <a:srgbClr val="333333"/>
                </a:solidFill>
                <a:latin typeface="FedEx Sans"/>
                <a:cs typeface="FedEx Sans"/>
              </a:rPr>
              <a:t>In</a:t>
            </a:r>
            <a:r>
              <a:rPr sz="1200" spc="-5">
                <a:solidFill>
                  <a:srgbClr val="333333"/>
                </a:solidFill>
                <a:latin typeface="FedEx Sans"/>
                <a:cs typeface="FedEx Sans"/>
              </a:rPr>
              <a:t> </a:t>
            </a:r>
            <a:r>
              <a:rPr sz="1200" spc="-10">
                <a:solidFill>
                  <a:srgbClr val="333333"/>
                </a:solidFill>
                <a:latin typeface="FedEx Sans"/>
                <a:cs typeface="FedEx Sans"/>
              </a:rPr>
              <a:t>practice,</a:t>
            </a:r>
            <a:r>
              <a:rPr sz="1200" spc="-5">
                <a:solidFill>
                  <a:srgbClr val="333333"/>
                </a:solidFill>
                <a:latin typeface="FedEx Sans"/>
                <a:cs typeface="FedEx Sans"/>
              </a:rPr>
              <a:t> </a:t>
            </a:r>
            <a:r>
              <a:rPr sz="1200">
                <a:solidFill>
                  <a:srgbClr val="333333"/>
                </a:solidFill>
                <a:latin typeface="FedEx Sans"/>
                <a:cs typeface="FedEx Sans"/>
              </a:rPr>
              <a:t>to </a:t>
            </a:r>
            <a:r>
              <a:rPr sz="1200" spc="-10">
                <a:solidFill>
                  <a:srgbClr val="333333"/>
                </a:solidFill>
                <a:latin typeface="FedEx Sans"/>
                <a:cs typeface="FedEx Sans"/>
              </a:rPr>
              <a:t>facilitate</a:t>
            </a:r>
            <a:r>
              <a:rPr sz="1200" spc="-5">
                <a:solidFill>
                  <a:srgbClr val="333333"/>
                </a:solidFill>
                <a:latin typeface="FedEx Sans"/>
                <a:cs typeface="FedEx Sans"/>
              </a:rPr>
              <a:t> </a:t>
            </a:r>
            <a:r>
              <a:rPr sz="1200">
                <a:solidFill>
                  <a:srgbClr val="333333"/>
                </a:solidFill>
                <a:latin typeface="FedEx Sans"/>
                <a:cs typeface="FedEx Sans"/>
              </a:rPr>
              <a:t>and</a:t>
            </a:r>
            <a:r>
              <a:rPr sz="1200" spc="-5">
                <a:solidFill>
                  <a:srgbClr val="333333"/>
                </a:solidFill>
                <a:latin typeface="FedEx Sans"/>
                <a:cs typeface="FedEx Sans"/>
              </a:rPr>
              <a:t> </a:t>
            </a:r>
            <a:r>
              <a:rPr sz="1200" spc="-20">
                <a:solidFill>
                  <a:srgbClr val="333333"/>
                </a:solidFill>
                <a:latin typeface="FedEx Sans"/>
                <a:cs typeface="FedEx Sans"/>
              </a:rPr>
              <a:t>accelerate</a:t>
            </a:r>
            <a:r>
              <a:rPr sz="1200">
                <a:solidFill>
                  <a:srgbClr val="333333"/>
                </a:solidFill>
                <a:latin typeface="FedEx Sans"/>
                <a:cs typeface="FedEx Sans"/>
              </a:rPr>
              <a:t> </a:t>
            </a:r>
            <a:r>
              <a:rPr sz="1200" spc="-10">
                <a:solidFill>
                  <a:srgbClr val="333333"/>
                </a:solidFill>
                <a:latin typeface="FedEx Sans"/>
                <a:cs typeface="FedEx Sans"/>
              </a:rPr>
              <a:t>customs</a:t>
            </a:r>
            <a:r>
              <a:rPr sz="1200" spc="-5">
                <a:solidFill>
                  <a:srgbClr val="333333"/>
                </a:solidFill>
                <a:latin typeface="FedEx Sans"/>
                <a:cs typeface="FedEx Sans"/>
              </a:rPr>
              <a:t> </a:t>
            </a:r>
            <a:r>
              <a:rPr sz="1200" spc="-10">
                <a:solidFill>
                  <a:srgbClr val="333333"/>
                </a:solidFill>
                <a:latin typeface="FedEx Sans"/>
                <a:cs typeface="FedEx Sans"/>
              </a:rPr>
              <a:t>clearance, </a:t>
            </a:r>
            <a:r>
              <a:rPr sz="1200">
                <a:solidFill>
                  <a:srgbClr val="333333"/>
                </a:solidFill>
                <a:latin typeface="FedEx Sans"/>
                <a:cs typeface="FedEx Sans"/>
              </a:rPr>
              <a:t>FedEx</a:t>
            </a:r>
            <a:r>
              <a:rPr sz="1200" spc="-25">
                <a:solidFill>
                  <a:srgbClr val="333333"/>
                </a:solidFill>
                <a:latin typeface="FedEx Sans"/>
                <a:cs typeface="FedEx Sans"/>
              </a:rPr>
              <a:t> </a:t>
            </a:r>
            <a:r>
              <a:rPr sz="1200">
                <a:solidFill>
                  <a:srgbClr val="333333"/>
                </a:solidFill>
                <a:latin typeface="FedEx Sans"/>
                <a:cs typeface="FedEx Sans"/>
              </a:rPr>
              <a:t>disburses</a:t>
            </a:r>
            <a:r>
              <a:rPr sz="1200" spc="-20">
                <a:solidFill>
                  <a:srgbClr val="333333"/>
                </a:solidFill>
                <a:latin typeface="FedEx Sans"/>
                <a:cs typeface="FedEx Sans"/>
              </a:rPr>
              <a:t> </a:t>
            </a:r>
            <a:r>
              <a:rPr sz="1200">
                <a:solidFill>
                  <a:srgbClr val="333333"/>
                </a:solidFill>
                <a:latin typeface="FedEx Sans"/>
                <a:cs typeface="FedEx Sans"/>
              </a:rPr>
              <a:t>the</a:t>
            </a:r>
            <a:r>
              <a:rPr sz="1200" spc="-25">
                <a:solidFill>
                  <a:srgbClr val="333333"/>
                </a:solidFill>
                <a:latin typeface="FedEx Sans"/>
                <a:cs typeface="FedEx Sans"/>
              </a:rPr>
              <a:t> </a:t>
            </a:r>
            <a:r>
              <a:rPr sz="1200" spc="-10">
                <a:solidFill>
                  <a:srgbClr val="333333"/>
                </a:solidFill>
                <a:latin typeface="FedEx Sans"/>
                <a:cs typeface="FedEx Sans"/>
              </a:rPr>
              <a:t>applicable</a:t>
            </a:r>
            <a:r>
              <a:rPr sz="1200" spc="-20">
                <a:solidFill>
                  <a:srgbClr val="333333"/>
                </a:solidFill>
                <a:latin typeface="FedEx Sans"/>
                <a:cs typeface="FedEx Sans"/>
              </a:rPr>
              <a:t> </a:t>
            </a:r>
            <a:r>
              <a:rPr sz="1200">
                <a:solidFill>
                  <a:srgbClr val="333333"/>
                </a:solidFill>
                <a:latin typeface="FedEx Sans"/>
                <a:cs typeface="FedEx Sans"/>
              </a:rPr>
              <a:t>duties</a:t>
            </a:r>
            <a:r>
              <a:rPr sz="1200" spc="-20">
                <a:solidFill>
                  <a:srgbClr val="333333"/>
                </a:solidFill>
                <a:latin typeface="FedEx Sans"/>
                <a:cs typeface="FedEx Sans"/>
              </a:rPr>
              <a:t> </a:t>
            </a:r>
            <a:r>
              <a:rPr sz="1200">
                <a:solidFill>
                  <a:srgbClr val="333333"/>
                </a:solidFill>
                <a:latin typeface="FedEx Sans"/>
                <a:cs typeface="FedEx Sans"/>
              </a:rPr>
              <a:t>and</a:t>
            </a:r>
            <a:r>
              <a:rPr sz="1200" spc="-25">
                <a:solidFill>
                  <a:srgbClr val="333333"/>
                </a:solidFill>
                <a:latin typeface="FedEx Sans"/>
                <a:cs typeface="FedEx Sans"/>
              </a:rPr>
              <a:t> </a:t>
            </a:r>
            <a:r>
              <a:rPr sz="1200" spc="-10">
                <a:solidFill>
                  <a:srgbClr val="333333"/>
                </a:solidFill>
                <a:latin typeface="FedEx Sans"/>
                <a:cs typeface="FedEx Sans"/>
              </a:rPr>
              <a:t>taxes</a:t>
            </a:r>
            <a:r>
              <a:rPr sz="1200" spc="-20">
                <a:solidFill>
                  <a:srgbClr val="333333"/>
                </a:solidFill>
                <a:latin typeface="FedEx Sans"/>
                <a:cs typeface="FedEx Sans"/>
              </a:rPr>
              <a:t> </a:t>
            </a:r>
            <a:r>
              <a:rPr sz="1200">
                <a:solidFill>
                  <a:srgbClr val="333333"/>
                </a:solidFill>
                <a:latin typeface="FedEx Sans"/>
                <a:cs typeface="FedEx Sans"/>
              </a:rPr>
              <a:t>to</a:t>
            </a:r>
            <a:r>
              <a:rPr sz="1200" spc="-20">
                <a:solidFill>
                  <a:srgbClr val="333333"/>
                </a:solidFill>
                <a:latin typeface="FedEx Sans"/>
                <a:cs typeface="FedEx Sans"/>
              </a:rPr>
              <a:t> </a:t>
            </a:r>
            <a:r>
              <a:rPr sz="1200">
                <a:solidFill>
                  <a:srgbClr val="333333"/>
                </a:solidFill>
                <a:latin typeface="FedEx Sans"/>
                <a:cs typeface="FedEx Sans"/>
              </a:rPr>
              <a:t>EU</a:t>
            </a:r>
            <a:r>
              <a:rPr sz="1200" spc="-25">
                <a:solidFill>
                  <a:srgbClr val="333333"/>
                </a:solidFill>
                <a:latin typeface="FedEx Sans"/>
                <a:cs typeface="FedEx Sans"/>
              </a:rPr>
              <a:t> </a:t>
            </a:r>
            <a:r>
              <a:rPr sz="1200" spc="-10">
                <a:solidFill>
                  <a:srgbClr val="333333"/>
                </a:solidFill>
                <a:latin typeface="FedEx Sans"/>
                <a:cs typeface="FedEx Sans"/>
              </a:rPr>
              <a:t>customs </a:t>
            </a:r>
            <a:r>
              <a:rPr sz="1200">
                <a:solidFill>
                  <a:srgbClr val="333333"/>
                </a:solidFill>
                <a:latin typeface="FedEx Sans"/>
                <a:cs typeface="FedEx Sans"/>
              </a:rPr>
              <a:t>authorities</a:t>
            </a:r>
            <a:r>
              <a:rPr sz="1200" spc="-5">
                <a:solidFill>
                  <a:srgbClr val="333333"/>
                </a:solidFill>
                <a:latin typeface="FedEx Sans"/>
                <a:cs typeface="FedEx Sans"/>
              </a:rPr>
              <a:t> </a:t>
            </a:r>
            <a:r>
              <a:rPr sz="1200">
                <a:solidFill>
                  <a:srgbClr val="333333"/>
                </a:solidFill>
                <a:latin typeface="FedEx Sans"/>
                <a:cs typeface="FedEx Sans"/>
              </a:rPr>
              <a:t>and then </a:t>
            </a:r>
            <a:r>
              <a:rPr sz="1200" spc="-10">
                <a:solidFill>
                  <a:srgbClr val="333333"/>
                </a:solidFill>
                <a:latin typeface="FedEx Sans"/>
                <a:cs typeface="FedEx Sans"/>
              </a:rPr>
              <a:t>invoices</a:t>
            </a:r>
            <a:r>
              <a:rPr sz="1200">
                <a:solidFill>
                  <a:srgbClr val="333333"/>
                </a:solidFill>
                <a:latin typeface="FedEx Sans"/>
                <a:cs typeface="FedEx Sans"/>
              </a:rPr>
              <a:t> the </a:t>
            </a:r>
            <a:r>
              <a:rPr sz="1200" spc="-25">
                <a:solidFill>
                  <a:srgbClr val="333333"/>
                </a:solidFill>
                <a:latin typeface="FedEx Sans"/>
                <a:cs typeface="FedEx Sans"/>
              </a:rPr>
              <a:t>importer/receiver</a:t>
            </a:r>
            <a:r>
              <a:rPr sz="1200">
                <a:solidFill>
                  <a:srgbClr val="333333"/>
                </a:solidFill>
                <a:latin typeface="FedEx Sans"/>
                <a:cs typeface="FedEx Sans"/>
              </a:rPr>
              <a:t> or </a:t>
            </a:r>
            <a:r>
              <a:rPr sz="1200" spc="-10">
                <a:solidFill>
                  <a:srgbClr val="333333"/>
                </a:solidFill>
                <a:latin typeface="FedEx Sans"/>
                <a:cs typeface="FedEx Sans"/>
              </a:rPr>
              <a:t>shipper/ </a:t>
            </a:r>
            <a:r>
              <a:rPr sz="1200">
                <a:solidFill>
                  <a:srgbClr val="333333"/>
                </a:solidFill>
                <a:latin typeface="FedEx Sans"/>
                <a:cs typeface="FedEx Sans"/>
              </a:rPr>
              <a:t>sender</a:t>
            </a:r>
            <a:r>
              <a:rPr sz="1200" spc="-30">
                <a:solidFill>
                  <a:srgbClr val="333333"/>
                </a:solidFill>
                <a:latin typeface="FedEx Sans"/>
                <a:cs typeface="FedEx Sans"/>
              </a:rPr>
              <a:t> </a:t>
            </a:r>
            <a:r>
              <a:rPr sz="1200">
                <a:solidFill>
                  <a:srgbClr val="333333"/>
                </a:solidFill>
                <a:latin typeface="FedEx Sans"/>
                <a:cs typeface="FedEx Sans"/>
              </a:rPr>
              <a:t>as</a:t>
            </a:r>
            <a:r>
              <a:rPr sz="1200" spc="-25">
                <a:solidFill>
                  <a:srgbClr val="333333"/>
                </a:solidFill>
                <a:latin typeface="FedEx Sans"/>
                <a:cs typeface="FedEx Sans"/>
              </a:rPr>
              <a:t> </a:t>
            </a:r>
            <a:r>
              <a:rPr sz="1200">
                <a:solidFill>
                  <a:srgbClr val="333333"/>
                </a:solidFill>
                <a:latin typeface="FedEx Sans"/>
                <a:cs typeface="FedEx Sans"/>
              </a:rPr>
              <a:t>explained</a:t>
            </a:r>
            <a:r>
              <a:rPr sz="1200" spc="-25">
                <a:solidFill>
                  <a:srgbClr val="333333"/>
                </a:solidFill>
                <a:latin typeface="FedEx Sans"/>
                <a:cs typeface="FedEx Sans"/>
              </a:rPr>
              <a:t> </a:t>
            </a:r>
            <a:r>
              <a:rPr sz="1200" spc="-10">
                <a:solidFill>
                  <a:srgbClr val="333333"/>
                </a:solidFill>
                <a:latin typeface="FedEx Sans"/>
                <a:cs typeface="FedEx Sans"/>
              </a:rPr>
              <a:t>below.</a:t>
            </a:r>
            <a:endParaRPr sz="1200">
              <a:latin typeface="FedEx Sans"/>
              <a:cs typeface="FedEx Sans"/>
            </a:endParaRPr>
          </a:p>
          <a:p>
            <a:pPr marL="12700" marR="48895">
              <a:lnSpc>
                <a:spcPct val="111100"/>
              </a:lnSpc>
              <a:spcBef>
                <a:spcPts val="280"/>
              </a:spcBef>
            </a:pPr>
            <a:r>
              <a:rPr sz="1200" spc="-20">
                <a:solidFill>
                  <a:srgbClr val="333333"/>
                </a:solidFill>
                <a:latin typeface="FedEx Sans"/>
                <a:cs typeface="FedEx Sans"/>
              </a:rPr>
              <a:t>Responsibility</a:t>
            </a:r>
            <a:r>
              <a:rPr sz="1200" spc="-25">
                <a:solidFill>
                  <a:srgbClr val="333333"/>
                </a:solidFill>
                <a:latin typeface="FedEx Sans"/>
                <a:cs typeface="FedEx Sans"/>
              </a:rPr>
              <a:t> </a:t>
            </a:r>
            <a:r>
              <a:rPr sz="1200" spc="-10">
                <a:solidFill>
                  <a:srgbClr val="333333"/>
                </a:solidFill>
                <a:latin typeface="FedEx Sans"/>
                <a:cs typeface="FedEx Sans"/>
              </a:rPr>
              <a:t>for</a:t>
            </a:r>
            <a:r>
              <a:rPr sz="1200" spc="-20">
                <a:solidFill>
                  <a:srgbClr val="333333"/>
                </a:solidFill>
                <a:latin typeface="FedEx Sans"/>
                <a:cs typeface="FedEx Sans"/>
              </a:rPr>
              <a:t> </a:t>
            </a:r>
            <a:r>
              <a:rPr sz="1200" spc="-10">
                <a:solidFill>
                  <a:srgbClr val="333333"/>
                </a:solidFill>
                <a:latin typeface="FedEx Sans"/>
                <a:cs typeface="FedEx Sans"/>
              </a:rPr>
              <a:t>import</a:t>
            </a:r>
            <a:r>
              <a:rPr sz="1200" spc="-25">
                <a:solidFill>
                  <a:srgbClr val="333333"/>
                </a:solidFill>
                <a:latin typeface="FedEx Sans"/>
                <a:cs typeface="FedEx Sans"/>
              </a:rPr>
              <a:t> </a:t>
            </a:r>
            <a:r>
              <a:rPr sz="1200">
                <a:solidFill>
                  <a:srgbClr val="333333"/>
                </a:solidFill>
                <a:latin typeface="FedEx Sans"/>
                <a:cs typeface="FedEx Sans"/>
              </a:rPr>
              <a:t>duty</a:t>
            </a:r>
            <a:r>
              <a:rPr sz="1200" spc="-20">
                <a:solidFill>
                  <a:srgbClr val="333333"/>
                </a:solidFill>
                <a:latin typeface="FedEx Sans"/>
                <a:cs typeface="FedEx Sans"/>
              </a:rPr>
              <a:t> </a:t>
            </a:r>
            <a:r>
              <a:rPr sz="1200">
                <a:solidFill>
                  <a:srgbClr val="333333"/>
                </a:solidFill>
                <a:latin typeface="FedEx Sans"/>
                <a:cs typeface="FedEx Sans"/>
              </a:rPr>
              <a:t>and</a:t>
            </a:r>
            <a:r>
              <a:rPr sz="1200" spc="-25">
                <a:solidFill>
                  <a:srgbClr val="333333"/>
                </a:solidFill>
                <a:latin typeface="FedEx Sans"/>
                <a:cs typeface="FedEx Sans"/>
              </a:rPr>
              <a:t> </a:t>
            </a:r>
            <a:r>
              <a:rPr sz="1200" spc="-10">
                <a:solidFill>
                  <a:srgbClr val="333333"/>
                </a:solidFill>
                <a:latin typeface="FedEx Sans"/>
                <a:cs typeface="FedEx Sans"/>
              </a:rPr>
              <a:t>handling</a:t>
            </a:r>
            <a:r>
              <a:rPr sz="1200" spc="-20">
                <a:solidFill>
                  <a:srgbClr val="333333"/>
                </a:solidFill>
                <a:latin typeface="FedEx Sans"/>
                <a:cs typeface="FedEx Sans"/>
              </a:rPr>
              <a:t> </a:t>
            </a:r>
            <a:r>
              <a:rPr sz="1200">
                <a:solidFill>
                  <a:srgbClr val="333333"/>
                </a:solidFill>
                <a:latin typeface="FedEx Sans"/>
                <a:cs typeface="FedEx Sans"/>
              </a:rPr>
              <a:t>fees</a:t>
            </a:r>
            <a:r>
              <a:rPr sz="1200" spc="-25">
                <a:solidFill>
                  <a:srgbClr val="333333"/>
                </a:solidFill>
                <a:latin typeface="FedEx Sans"/>
                <a:cs typeface="FedEx Sans"/>
              </a:rPr>
              <a:t> </a:t>
            </a:r>
            <a:r>
              <a:rPr sz="1200" spc="-10">
                <a:solidFill>
                  <a:srgbClr val="333333"/>
                </a:solidFill>
                <a:latin typeface="FedEx Sans"/>
                <a:cs typeface="FedEx Sans"/>
              </a:rPr>
              <a:t>depends</a:t>
            </a:r>
            <a:r>
              <a:rPr sz="1200" spc="-20">
                <a:solidFill>
                  <a:srgbClr val="333333"/>
                </a:solidFill>
                <a:latin typeface="FedEx Sans"/>
                <a:cs typeface="FedEx Sans"/>
              </a:rPr>
              <a:t> </a:t>
            </a:r>
            <a:r>
              <a:rPr sz="1200" spc="-25">
                <a:solidFill>
                  <a:srgbClr val="333333"/>
                </a:solidFill>
                <a:latin typeface="FedEx Sans"/>
                <a:cs typeface="FedEx Sans"/>
              </a:rPr>
              <a:t>on </a:t>
            </a:r>
            <a:r>
              <a:rPr sz="1200">
                <a:solidFill>
                  <a:srgbClr val="333333"/>
                </a:solidFill>
                <a:latin typeface="FedEx Sans"/>
                <a:cs typeface="FedEx Sans"/>
              </a:rPr>
              <a:t>the</a:t>
            </a:r>
            <a:r>
              <a:rPr sz="1200" spc="-40">
                <a:solidFill>
                  <a:srgbClr val="333333"/>
                </a:solidFill>
                <a:latin typeface="FedEx Sans"/>
                <a:cs typeface="FedEx Sans"/>
              </a:rPr>
              <a:t> </a:t>
            </a:r>
            <a:r>
              <a:rPr sz="1200" spc="-10">
                <a:solidFill>
                  <a:srgbClr val="333333"/>
                </a:solidFill>
                <a:latin typeface="FedEx Sans"/>
                <a:cs typeface="FedEx Sans"/>
              </a:rPr>
              <a:t>agreed</a:t>
            </a:r>
            <a:r>
              <a:rPr sz="1200" spc="-40">
                <a:solidFill>
                  <a:srgbClr val="333333"/>
                </a:solidFill>
                <a:latin typeface="FedEx Sans"/>
                <a:cs typeface="FedEx Sans"/>
              </a:rPr>
              <a:t> </a:t>
            </a:r>
            <a:r>
              <a:rPr sz="1200" spc="-20">
                <a:solidFill>
                  <a:srgbClr val="333333"/>
                </a:solidFill>
                <a:latin typeface="FedEx Sans"/>
                <a:cs typeface="FedEx Sans"/>
              </a:rPr>
              <a:t>Incoterm®</a:t>
            </a:r>
            <a:r>
              <a:rPr sz="1200" spc="-35">
                <a:solidFill>
                  <a:srgbClr val="333333"/>
                </a:solidFill>
                <a:latin typeface="FedEx Sans"/>
                <a:cs typeface="FedEx Sans"/>
              </a:rPr>
              <a:t> </a:t>
            </a:r>
            <a:r>
              <a:rPr sz="1200">
                <a:solidFill>
                  <a:srgbClr val="333333"/>
                </a:solidFill>
                <a:latin typeface="FedEx Sans"/>
                <a:cs typeface="FedEx Sans"/>
              </a:rPr>
              <a:t>and</a:t>
            </a:r>
            <a:r>
              <a:rPr sz="1200" spc="-35">
                <a:solidFill>
                  <a:srgbClr val="333333"/>
                </a:solidFill>
                <a:latin typeface="FedEx Sans"/>
                <a:cs typeface="FedEx Sans"/>
              </a:rPr>
              <a:t> </a:t>
            </a:r>
            <a:r>
              <a:rPr sz="1200">
                <a:solidFill>
                  <a:srgbClr val="333333"/>
                </a:solidFill>
                <a:latin typeface="FedEx Sans"/>
                <a:cs typeface="FedEx Sans"/>
              </a:rPr>
              <a:t>who</a:t>
            </a:r>
            <a:r>
              <a:rPr sz="1200" spc="-40">
                <a:solidFill>
                  <a:srgbClr val="333333"/>
                </a:solidFill>
                <a:latin typeface="FedEx Sans"/>
                <a:cs typeface="FedEx Sans"/>
              </a:rPr>
              <a:t> </a:t>
            </a:r>
            <a:r>
              <a:rPr sz="1200">
                <a:solidFill>
                  <a:srgbClr val="333333"/>
                </a:solidFill>
                <a:latin typeface="FedEx Sans"/>
                <a:cs typeface="FedEx Sans"/>
              </a:rPr>
              <a:t>the</a:t>
            </a:r>
            <a:r>
              <a:rPr sz="1200" spc="-40">
                <a:solidFill>
                  <a:srgbClr val="333333"/>
                </a:solidFill>
                <a:latin typeface="FedEx Sans"/>
                <a:cs typeface="FedEx Sans"/>
              </a:rPr>
              <a:t> </a:t>
            </a:r>
            <a:r>
              <a:rPr sz="1200" spc="-10">
                <a:solidFill>
                  <a:srgbClr val="333333"/>
                </a:solidFill>
                <a:latin typeface="FedEx Sans"/>
                <a:cs typeface="FedEx Sans"/>
              </a:rPr>
              <a:t>carrier</a:t>
            </a:r>
            <a:r>
              <a:rPr sz="1200" spc="-35">
                <a:solidFill>
                  <a:srgbClr val="333333"/>
                </a:solidFill>
                <a:latin typeface="FedEx Sans"/>
                <a:cs typeface="FedEx Sans"/>
              </a:rPr>
              <a:t> </a:t>
            </a:r>
            <a:r>
              <a:rPr sz="1200" spc="-10">
                <a:solidFill>
                  <a:srgbClr val="333333"/>
                </a:solidFill>
                <a:latin typeface="FedEx Sans"/>
                <a:cs typeface="FedEx Sans"/>
              </a:rPr>
              <a:t>bills</a:t>
            </a:r>
            <a:r>
              <a:rPr sz="1200" spc="-40">
                <a:solidFill>
                  <a:srgbClr val="333333"/>
                </a:solidFill>
                <a:latin typeface="FedEx Sans"/>
                <a:cs typeface="FedEx Sans"/>
              </a:rPr>
              <a:t> </a:t>
            </a:r>
            <a:r>
              <a:rPr sz="1200" spc="-10">
                <a:solidFill>
                  <a:srgbClr val="333333"/>
                </a:solidFill>
                <a:latin typeface="FedEx Sans"/>
                <a:cs typeface="FedEx Sans"/>
              </a:rPr>
              <a:t>for</a:t>
            </a:r>
            <a:r>
              <a:rPr sz="1200" spc="-40">
                <a:solidFill>
                  <a:srgbClr val="333333"/>
                </a:solidFill>
                <a:latin typeface="FedEx Sans"/>
                <a:cs typeface="FedEx Sans"/>
              </a:rPr>
              <a:t> </a:t>
            </a:r>
            <a:r>
              <a:rPr sz="1200" spc="-10">
                <a:solidFill>
                  <a:srgbClr val="333333"/>
                </a:solidFill>
                <a:latin typeface="FedEx Sans"/>
                <a:cs typeface="FedEx Sans"/>
              </a:rPr>
              <a:t>duties/taxes.</a:t>
            </a:r>
            <a:endParaRPr sz="1200">
              <a:latin typeface="FedEx Sans"/>
              <a:cs typeface="FedEx Sans"/>
            </a:endParaRPr>
          </a:p>
          <a:p>
            <a:pPr marL="98425" marR="330835" indent="-86360">
              <a:lnSpc>
                <a:spcPct val="111100"/>
              </a:lnSpc>
              <a:spcBef>
                <a:spcPts val="285"/>
              </a:spcBef>
              <a:buClr>
                <a:srgbClr val="4D148C"/>
              </a:buClr>
              <a:buChar char="•"/>
              <a:tabLst>
                <a:tab pos="98425" algn="l"/>
              </a:tabLst>
            </a:pPr>
            <a:r>
              <a:rPr sz="1200">
                <a:solidFill>
                  <a:srgbClr val="333333"/>
                </a:solidFill>
                <a:latin typeface="FedEx Sans"/>
                <a:cs typeface="FedEx Sans"/>
              </a:rPr>
              <a:t>Under</a:t>
            </a:r>
            <a:r>
              <a:rPr sz="1200" spc="-15">
                <a:solidFill>
                  <a:srgbClr val="333333"/>
                </a:solidFill>
                <a:latin typeface="FedEx Sans"/>
                <a:cs typeface="FedEx Sans"/>
              </a:rPr>
              <a:t> </a:t>
            </a:r>
            <a:r>
              <a:rPr sz="1200" spc="-10">
                <a:solidFill>
                  <a:srgbClr val="333333"/>
                </a:solidFill>
                <a:latin typeface="FedEx Sans"/>
                <a:cs typeface="FedEx Sans"/>
              </a:rPr>
              <a:t>Delivered </a:t>
            </a:r>
            <a:r>
              <a:rPr sz="1200">
                <a:solidFill>
                  <a:srgbClr val="333333"/>
                </a:solidFill>
                <a:latin typeface="FedEx Sans"/>
                <a:cs typeface="FedEx Sans"/>
              </a:rPr>
              <a:t>Duty</a:t>
            </a:r>
            <a:r>
              <a:rPr sz="1200" spc="-15">
                <a:solidFill>
                  <a:srgbClr val="333333"/>
                </a:solidFill>
                <a:latin typeface="FedEx Sans"/>
                <a:cs typeface="FedEx Sans"/>
              </a:rPr>
              <a:t> </a:t>
            </a:r>
            <a:r>
              <a:rPr sz="1200">
                <a:solidFill>
                  <a:srgbClr val="333333"/>
                </a:solidFill>
                <a:latin typeface="FedEx Sans"/>
                <a:cs typeface="FedEx Sans"/>
              </a:rPr>
              <a:t>Paid</a:t>
            </a:r>
            <a:r>
              <a:rPr sz="1200" spc="-10">
                <a:solidFill>
                  <a:srgbClr val="333333"/>
                </a:solidFill>
                <a:latin typeface="FedEx Sans"/>
                <a:cs typeface="FedEx Sans"/>
              </a:rPr>
              <a:t> </a:t>
            </a:r>
            <a:r>
              <a:rPr sz="1200">
                <a:solidFill>
                  <a:srgbClr val="333333"/>
                </a:solidFill>
                <a:latin typeface="FedEx Sans"/>
                <a:cs typeface="FedEx Sans"/>
              </a:rPr>
              <a:t>(DDP)</a:t>
            </a:r>
            <a:r>
              <a:rPr sz="1200" spc="-15">
                <a:solidFill>
                  <a:srgbClr val="333333"/>
                </a:solidFill>
                <a:latin typeface="FedEx Sans"/>
                <a:cs typeface="FedEx Sans"/>
              </a:rPr>
              <a:t> </a:t>
            </a:r>
            <a:r>
              <a:rPr sz="1200">
                <a:solidFill>
                  <a:srgbClr val="333333"/>
                </a:solidFill>
                <a:latin typeface="FedEx Sans"/>
                <a:cs typeface="FedEx Sans"/>
              </a:rPr>
              <a:t>the</a:t>
            </a:r>
            <a:r>
              <a:rPr sz="1200" spc="-10">
                <a:solidFill>
                  <a:srgbClr val="333333"/>
                </a:solidFill>
                <a:latin typeface="FedEx Sans"/>
                <a:cs typeface="FedEx Sans"/>
              </a:rPr>
              <a:t> </a:t>
            </a:r>
            <a:r>
              <a:rPr sz="1200">
                <a:solidFill>
                  <a:srgbClr val="333333"/>
                </a:solidFill>
                <a:latin typeface="FedEx Sans"/>
                <a:cs typeface="FedEx Sans"/>
              </a:rPr>
              <a:t>seller</a:t>
            </a:r>
            <a:r>
              <a:rPr sz="1200" spc="-15">
                <a:solidFill>
                  <a:srgbClr val="333333"/>
                </a:solidFill>
                <a:latin typeface="FedEx Sans"/>
                <a:cs typeface="FedEx Sans"/>
              </a:rPr>
              <a:t> </a:t>
            </a:r>
            <a:r>
              <a:rPr sz="1200">
                <a:solidFill>
                  <a:srgbClr val="333333"/>
                </a:solidFill>
                <a:latin typeface="FedEx Sans"/>
                <a:cs typeface="FedEx Sans"/>
              </a:rPr>
              <a:t>(shipper)</a:t>
            </a:r>
            <a:r>
              <a:rPr sz="1200" spc="-10">
                <a:solidFill>
                  <a:srgbClr val="333333"/>
                </a:solidFill>
                <a:latin typeface="FedEx Sans"/>
                <a:cs typeface="FedEx Sans"/>
              </a:rPr>
              <a:t> </a:t>
            </a:r>
            <a:r>
              <a:rPr sz="1200" spc="-20">
                <a:solidFill>
                  <a:srgbClr val="333333"/>
                </a:solidFill>
                <a:latin typeface="FedEx Sans"/>
                <a:cs typeface="FedEx Sans"/>
              </a:rPr>
              <a:t>pays </a:t>
            </a:r>
            <a:r>
              <a:rPr sz="1200">
                <a:solidFill>
                  <a:srgbClr val="333333"/>
                </a:solidFill>
                <a:latin typeface="FedEx Sans"/>
                <a:cs typeface="FedEx Sans"/>
              </a:rPr>
              <a:t>import</a:t>
            </a:r>
            <a:r>
              <a:rPr sz="1200" spc="-20">
                <a:solidFill>
                  <a:srgbClr val="333333"/>
                </a:solidFill>
                <a:latin typeface="FedEx Sans"/>
                <a:cs typeface="FedEx Sans"/>
              </a:rPr>
              <a:t> </a:t>
            </a:r>
            <a:r>
              <a:rPr sz="1200" spc="-10">
                <a:solidFill>
                  <a:srgbClr val="333333"/>
                </a:solidFill>
                <a:latin typeface="FedEx Sans"/>
                <a:cs typeface="FedEx Sans"/>
              </a:rPr>
              <a:t>duties/taxes</a:t>
            </a:r>
            <a:r>
              <a:rPr sz="1200" spc="-20">
                <a:solidFill>
                  <a:srgbClr val="333333"/>
                </a:solidFill>
                <a:latin typeface="FedEx Sans"/>
                <a:cs typeface="FedEx Sans"/>
              </a:rPr>
              <a:t> </a:t>
            </a:r>
            <a:r>
              <a:rPr sz="1200">
                <a:solidFill>
                  <a:srgbClr val="333333"/>
                </a:solidFill>
                <a:latin typeface="FedEx Sans"/>
                <a:cs typeface="FedEx Sans"/>
              </a:rPr>
              <a:t>and</a:t>
            </a:r>
            <a:r>
              <a:rPr sz="1200" spc="-15">
                <a:solidFill>
                  <a:srgbClr val="333333"/>
                </a:solidFill>
                <a:latin typeface="FedEx Sans"/>
                <a:cs typeface="FedEx Sans"/>
              </a:rPr>
              <a:t> </a:t>
            </a:r>
            <a:r>
              <a:rPr sz="1200" spc="-10">
                <a:solidFill>
                  <a:srgbClr val="333333"/>
                </a:solidFill>
                <a:latin typeface="FedEx Sans"/>
                <a:cs typeface="FedEx Sans"/>
              </a:rPr>
              <a:t>handling</a:t>
            </a:r>
            <a:endParaRPr sz="1200">
              <a:latin typeface="FedEx Sans"/>
              <a:cs typeface="FedEx Sans"/>
            </a:endParaRPr>
          </a:p>
          <a:p>
            <a:pPr marL="98425" marR="328930" indent="-86360">
              <a:lnSpc>
                <a:spcPct val="111100"/>
              </a:lnSpc>
              <a:spcBef>
                <a:spcPts val="285"/>
              </a:spcBef>
              <a:buClr>
                <a:srgbClr val="4D148C"/>
              </a:buClr>
              <a:buChar char="•"/>
              <a:tabLst>
                <a:tab pos="98425" algn="l"/>
              </a:tabLst>
            </a:pPr>
            <a:r>
              <a:rPr sz="1200">
                <a:solidFill>
                  <a:srgbClr val="333333"/>
                </a:solidFill>
                <a:latin typeface="FedEx Sans"/>
                <a:cs typeface="FedEx Sans"/>
              </a:rPr>
              <a:t>Under</a:t>
            </a:r>
            <a:r>
              <a:rPr sz="1200" spc="-30">
                <a:solidFill>
                  <a:srgbClr val="333333"/>
                </a:solidFill>
                <a:latin typeface="FedEx Sans"/>
                <a:cs typeface="FedEx Sans"/>
              </a:rPr>
              <a:t> </a:t>
            </a:r>
            <a:r>
              <a:rPr sz="1200">
                <a:solidFill>
                  <a:srgbClr val="333333"/>
                </a:solidFill>
                <a:latin typeface="FedEx Sans"/>
                <a:cs typeface="FedEx Sans"/>
              </a:rPr>
              <a:t>Delivery</a:t>
            </a:r>
            <a:r>
              <a:rPr sz="1200" spc="-30">
                <a:solidFill>
                  <a:srgbClr val="333333"/>
                </a:solidFill>
                <a:latin typeface="FedEx Sans"/>
                <a:cs typeface="FedEx Sans"/>
              </a:rPr>
              <a:t> </a:t>
            </a:r>
            <a:r>
              <a:rPr sz="1200">
                <a:solidFill>
                  <a:srgbClr val="333333"/>
                </a:solidFill>
                <a:latin typeface="FedEx Sans"/>
                <a:cs typeface="FedEx Sans"/>
              </a:rPr>
              <a:t>at</a:t>
            </a:r>
            <a:r>
              <a:rPr sz="1200" spc="-30">
                <a:solidFill>
                  <a:srgbClr val="333333"/>
                </a:solidFill>
                <a:latin typeface="FedEx Sans"/>
                <a:cs typeface="FedEx Sans"/>
              </a:rPr>
              <a:t> </a:t>
            </a:r>
            <a:r>
              <a:rPr sz="1200" spc="-10">
                <a:solidFill>
                  <a:srgbClr val="333333"/>
                </a:solidFill>
                <a:latin typeface="FedEx Sans"/>
                <a:cs typeface="FedEx Sans"/>
              </a:rPr>
              <a:t>Point</a:t>
            </a:r>
            <a:r>
              <a:rPr sz="1200" spc="-30">
                <a:solidFill>
                  <a:srgbClr val="333333"/>
                </a:solidFill>
                <a:latin typeface="FedEx Sans"/>
                <a:cs typeface="FedEx Sans"/>
              </a:rPr>
              <a:t> </a:t>
            </a:r>
            <a:r>
              <a:rPr sz="1200">
                <a:solidFill>
                  <a:srgbClr val="333333"/>
                </a:solidFill>
                <a:latin typeface="FedEx Sans"/>
                <a:cs typeface="FedEx Sans"/>
              </a:rPr>
              <a:t>(DAP),</a:t>
            </a:r>
            <a:r>
              <a:rPr sz="1200" spc="-25">
                <a:solidFill>
                  <a:srgbClr val="333333"/>
                </a:solidFill>
                <a:latin typeface="FedEx Sans"/>
                <a:cs typeface="FedEx Sans"/>
              </a:rPr>
              <a:t> </a:t>
            </a:r>
            <a:r>
              <a:rPr sz="1200">
                <a:solidFill>
                  <a:srgbClr val="333333"/>
                </a:solidFill>
                <a:latin typeface="FedEx Sans"/>
                <a:cs typeface="FedEx Sans"/>
              </a:rPr>
              <a:t>the</a:t>
            </a:r>
            <a:r>
              <a:rPr sz="1200" spc="-30">
                <a:solidFill>
                  <a:srgbClr val="333333"/>
                </a:solidFill>
                <a:latin typeface="FedEx Sans"/>
                <a:cs typeface="FedEx Sans"/>
              </a:rPr>
              <a:t> </a:t>
            </a:r>
            <a:r>
              <a:rPr sz="1200">
                <a:solidFill>
                  <a:srgbClr val="333333"/>
                </a:solidFill>
                <a:latin typeface="FedEx Sans"/>
                <a:cs typeface="FedEx Sans"/>
              </a:rPr>
              <a:t>recipient</a:t>
            </a:r>
            <a:r>
              <a:rPr sz="1200" spc="-30">
                <a:solidFill>
                  <a:srgbClr val="333333"/>
                </a:solidFill>
                <a:latin typeface="FedEx Sans"/>
                <a:cs typeface="FedEx Sans"/>
              </a:rPr>
              <a:t> </a:t>
            </a:r>
            <a:r>
              <a:rPr sz="1200">
                <a:solidFill>
                  <a:srgbClr val="333333"/>
                </a:solidFill>
                <a:latin typeface="FedEx Sans"/>
                <a:cs typeface="FedEx Sans"/>
              </a:rPr>
              <a:t>is</a:t>
            </a:r>
            <a:r>
              <a:rPr sz="1200" spc="-30">
                <a:solidFill>
                  <a:srgbClr val="333333"/>
                </a:solidFill>
                <a:latin typeface="FedEx Sans"/>
                <a:cs typeface="FedEx Sans"/>
              </a:rPr>
              <a:t> </a:t>
            </a:r>
            <a:r>
              <a:rPr sz="1200" spc="-10">
                <a:solidFill>
                  <a:srgbClr val="333333"/>
                </a:solidFill>
                <a:latin typeface="FedEx Sans"/>
                <a:cs typeface="FedEx Sans"/>
              </a:rPr>
              <a:t>responsible </a:t>
            </a:r>
            <a:r>
              <a:rPr sz="1200">
                <a:solidFill>
                  <a:srgbClr val="333333"/>
                </a:solidFill>
                <a:latin typeface="FedEx Sans"/>
                <a:cs typeface="FedEx Sans"/>
              </a:rPr>
              <a:t>and</a:t>
            </a:r>
            <a:r>
              <a:rPr sz="1200" spc="-25">
                <a:solidFill>
                  <a:srgbClr val="333333"/>
                </a:solidFill>
                <a:latin typeface="FedEx Sans"/>
                <a:cs typeface="FedEx Sans"/>
              </a:rPr>
              <a:t> </a:t>
            </a:r>
            <a:r>
              <a:rPr sz="1200">
                <a:solidFill>
                  <a:srgbClr val="333333"/>
                </a:solidFill>
                <a:latin typeface="FedEx Sans"/>
                <a:cs typeface="FedEx Sans"/>
              </a:rPr>
              <a:t>will</a:t>
            </a:r>
            <a:r>
              <a:rPr sz="1200" spc="-25">
                <a:solidFill>
                  <a:srgbClr val="333333"/>
                </a:solidFill>
                <a:latin typeface="FedEx Sans"/>
                <a:cs typeface="FedEx Sans"/>
              </a:rPr>
              <a:t> </a:t>
            </a:r>
            <a:r>
              <a:rPr sz="1200">
                <a:solidFill>
                  <a:srgbClr val="333333"/>
                </a:solidFill>
                <a:latin typeface="FedEx Sans"/>
                <a:cs typeface="FedEx Sans"/>
              </a:rPr>
              <a:t>pay</a:t>
            </a:r>
            <a:r>
              <a:rPr sz="1200" spc="-20">
                <a:solidFill>
                  <a:srgbClr val="333333"/>
                </a:solidFill>
                <a:latin typeface="FedEx Sans"/>
                <a:cs typeface="FedEx Sans"/>
              </a:rPr>
              <a:t> </a:t>
            </a:r>
            <a:r>
              <a:rPr sz="1200">
                <a:solidFill>
                  <a:srgbClr val="333333"/>
                </a:solidFill>
                <a:latin typeface="FedEx Sans"/>
                <a:cs typeface="FedEx Sans"/>
              </a:rPr>
              <a:t>those</a:t>
            </a:r>
            <a:r>
              <a:rPr sz="1200" spc="-25">
                <a:solidFill>
                  <a:srgbClr val="333333"/>
                </a:solidFill>
                <a:latin typeface="FedEx Sans"/>
                <a:cs typeface="FedEx Sans"/>
              </a:rPr>
              <a:t> </a:t>
            </a:r>
            <a:r>
              <a:rPr sz="1200" spc="-10">
                <a:solidFill>
                  <a:srgbClr val="333333"/>
                </a:solidFill>
                <a:latin typeface="FedEx Sans"/>
                <a:cs typeface="FedEx Sans"/>
              </a:rPr>
              <a:t>charges</a:t>
            </a:r>
            <a:endParaRPr sz="1200">
              <a:latin typeface="FedEx Sans"/>
              <a:cs typeface="FedEx Sans"/>
            </a:endParaRPr>
          </a:p>
          <a:p>
            <a:pPr marL="98425" marR="275590" indent="-86360">
              <a:lnSpc>
                <a:spcPct val="111100"/>
              </a:lnSpc>
              <a:spcBef>
                <a:spcPts val="285"/>
              </a:spcBef>
              <a:buClr>
                <a:srgbClr val="4D148C"/>
              </a:buClr>
              <a:buChar char="•"/>
              <a:tabLst>
                <a:tab pos="98425" algn="l"/>
              </a:tabLst>
            </a:pPr>
            <a:r>
              <a:rPr sz="1200">
                <a:solidFill>
                  <a:srgbClr val="333333"/>
                </a:solidFill>
                <a:latin typeface="FedEx Sans"/>
                <a:cs typeface="FedEx Sans"/>
              </a:rPr>
              <a:t>If</a:t>
            </a:r>
            <a:r>
              <a:rPr sz="1200" spc="-20">
                <a:solidFill>
                  <a:srgbClr val="333333"/>
                </a:solidFill>
                <a:latin typeface="FedEx Sans"/>
                <a:cs typeface="FedEx Sans"/>
              </a:rPr>
              <a:t> </a:t>
            </a:r>
            <a:r>
              <a:rPr sz="1200">
                <a:solidFill>
                  <a:srgbClr val="333333"/>
                </a:solidFill>
                <a:latin typeface="FedEx Sans"/>
                <a:cs typeface="FedEx Sans"/>
              </a:rPr>
              <a:t>freight</a:t>
            </a:r>
            <a:r>
              <a:rPr sz="1200" spc="-20">
                <a:solidFill>
                  <a:srgbClr val="333333"/>
                </a:solidFill>
                <a:latin typeface="FedEx Sans"/>
                <a:cs typeface="FedEx Sans"/>
              </a:rPr>
              <a:t> </a:t>
            </a:r>
            <a:r>
              <a:rPr sz="1200">
                <a:solidFill>
                  <a:srgbClr val="333333"/>
                </a:solidFill>
                <a:latin typeface="FedEx Sans"/>
                <a:cs typeface="FedEx Sans"/>
              </a:rPr>
              <a:t>is</a:t>
            </a:r>
            <a:r>
              <a:rPr sz="1200" spc="-15">
                <a:solidFill>
                  <a:srgbClr val="333333"/>
                </a:solidFill>
                <a:latin typeface="FedEx Sans"/>
                <a:cs typeface="FedEx Sans"/>
              </a:rPr>
              <a:t> </a:t>
            </a:r>
            <a:r>
              <a:rPr sz="1200">
                <a:solidFill>
                  <a:srgbClr val="333333"/>
                </a:solidFill>
                <a:latin typeface="FedEx Sans"/>
                <a:cs typeface="FedEx Sans"/>
              </a:rPr>
              <a:t>billed</a:t>
            </a:r>
            <a:r>
              <a:rPr sz="1200" spc="-20">
                <a:solidFill>
                  <a:srgbClr val="333333"/>
                </a:solidFill>
                <a:latin typeface="FedEx Sans"/>
                <a:cs typeface="FedEx Sans"/>
              </a:rPr>
              <a:t> </a:t>
            </a:r>
            <a:r>
              <a:rPr sz="1200">
                <a:solidFill>
                  <a:srgbClr val="333333"/>
                </a:solidFill>
                <a:latin typeface="FedEx Sans"/>
                <a:cs typeface="FedEx Sans"/>
              </a:rPr>
              <a:t>to</a:t>
            </a:r>
            <a:r>
              <a:rPr sz="1200" spc="-20">
                <a:solidFill>
                  <a:srgbClr val="333333"/>
                </a:solidFill>
                <a:latin typeface="FedEx Sans"/>
                <a:cs typeface="FedEx Sans"/>
              </a:rPr>
              <a:t> </a:t>
            </a:r>
            <a:r>
              <a:rPr sz="1200">
                <a:solidFill>
                  <a:srgbClr val="333333"/>
                </a:solidFill>
                <a:latin typeface="FedEx Sans"/>
                <a:cs typeface="FedEx Sans"/>
              </a:rPr>
              <a:t>the</a:t>
            </a:r>
            <a:r>
              <a:rPr sz="1200" spc="-20">
                <a:solidFill>
                  <a:srgbClr val="333333"/>
                </a:solidFill>
                <a:latin typeface="FedEx Sans"/>
                <a:cs typeface="FedEx Sans"/>
              </a:rPr>
              <a:t> </a:t>
            </a:r>
            <a:r>
              <a:rPr sz="1200">
                <a:solidFill>
                  <a:srgbClr val="333333"/>
                </a:solidFill>
                <a:latin typeface="FedEx Sans"/>
                <a:cs typeface="FedEx Sans"/>
              </a:rPr>
              <a:t>shipper</a:t>
            </a:r>
            <a:r>
              <a:rPr sz="1200" spc="-15">
                <a:solidFill>
                  <a:srgbClr val="333333"/>
                </a:solidFill>
                <a:latin typeface="FedEx Sans"/>
                <a:cs typeface="FedEx Sans"/>
              </a:rPr>
              <a:t> </a:t>
            </a:r>
            <a:r>
              <a:rPr sz="1200">
                <a:solidFill>
                  <a:srgbClr val="333333"/>
                </a:solidFill>
                <a:latin typeface="FedEx Sans"/>
                <a:cs typeface="FedEx Sans"/>
              </a:rPr>
              <a:t>but</a:t>
            </a:r>
            <a:r>
              <a:rPr sz="1200" spc="-20">
                <a:solidFill>
                  <a:srgbClr val="333333"/>
                </a:solidFill>
                <a:latin typeface="FedEx Sans"/>
                <a:cs typeface="FedEx Sans"/>
              </a:rPr>
              <a:t> </a:t>
            </a:r>
            <a:r>
              <a:rPr sz="1200" spc="-10">
                <a:solidFill>
                  <a:srgbClr val="333333"/>
                </a:solidFill>
                <a:latin typeface="FedEx Sans"/>
                <a:cs typeface="FedEx Sans"/>
              </a:rPr>
              <a:t>duties/taxes</a:t>
            </a:r>
            <a:r>
              <a:rPr sz="1200" spc="-20">
                <a:solidFill>
                  <a:srgbClr val="333333"/>
                </a:solidFill>
                <a:latin typeface="FedEx Sans"/>
                <a:cs typeface="FedEx Sans"/>
              </a:rPr>
              <a:t> </a:t>
            </a:r>
            <a:r>
              <a:rPr sz="1200">
                <a:solidFill>
                  <a:srgbClr val="333333"/>
                </a:solidFill>
                <a:latin typeface="FedEx Sans"/>
                <a:cs typeface="FedEx Sans"/>
              </a:rPr>
              <a:t>are</a:t>
            </a:r>
            <a:r>
              <a:rPr sz="1200" spc="-15">
                <a:solidFill>
                  <a:srgbClr val="333333"/>
                </a:solidFill>
                <a:latin typeface="FedEx Sans"/>
                <a:cs typeface="FedEx Sans"/>
              </a:rPr>
              <a:t> </a:t>
            </a:r>
            <a:r>
              <a:rPr sz="1200" spc="-10">
                <a:solidFill>
                  <a:srgbClr val="333333"/>
                </a:solidFill>
                <a:latin typeface="FedEx Sans"/>
                <a:cs typeface="FedEx Sans"/>
              </a:rPr>
              <a:t>billed </a:t>
            </a:r>
            <a:r>
              <a:rPr sz="1200">
                <a:solidFill>
                  <a:srgbClr val="333333"/>
                </a:solidFill>
                <a:latin typeface="FedEx Sans"/>
                <a:cs typeface="FedEx Sans"/>
              </a:rPr>
              <a:t>to</a:t>
            </a:r>
            <a:r>
              <a:rPr sz="1200" spc="-25">
                <a:solidFill>
                  <a:srgbClr val="333333"/>
                </a:solidFill>
                <a:latin typeface="FedEx Sans"/>
                <a:cs typeface="FedEx Sans"/>
              </a:rPr>
              <a:t> </a:t>
            </a:r>
            <a:r>
              <a:rPr sz="1200">
                <a:solidFill>
                  <a:srgbClr val="333333"/>
                </a:solidFill>
                <a:latin typeface="FedEx Sans"/>
                <a:cs typeface="FedEx Sans"/>
              </a:rPr>
              <a:t>the</a:t>
            </a:r>
            <a:r>
              <a:rPr sz="1200" spc="-25">
                <a:solidFill>
                  <a:srgbClr val="333333"/>
                </a:solidFill>
                <a:latin typeface="FedEx Sans"/>
                <a:cs typeface="FedEx Sans"/>
              </a:rPr>
              <a:t> </a:t>
            </a:r>
            <a:r>
              <a:rPr sz="1200">
                <a:solidFill>
                  <a:srgbClr val="333333"/>
                </a:solidFill>
                <a:latin typeface="FedEx Sans"/>
                <a:cs typeface="FedEx Sans"/>
              </a:rPr>
              <a:t>consignee,</a:t>
            </a:r>
            <a:r>
              <a:rPr sz="1200" spc="-25">
                <a:solidFill>
                  <a:srgbClr val="333333"/>
                </a:solidFill>
                <a:latin typeface="FedEx Sans"/>
                <a:cs typeface="FedEx Sans"/>
              </a:rPr>
              <a:t> </a:t>
            </a:r>
            <a:r>
              <a:rPr sz="1200">
                <a:solidFill>
                  <a:srgbClr val="333333"/>
                </a:solidFill>
                <a:latin typeface="FedEx Sans"/>
                <a:cs typeface="FedEx Sans"/>
              </a:rPr>
              <a:t>the</a:t>
            </a:r>
            <a:r>
              <a:rPr sz="1200" spc="-20">
                <a:solidFill>
                  <a:srgbClr val="333333"/>
                </a:solidFill>
                <a:latin typeface="FedEx Sans"/>
                <a:cs typeface="FedEx Sans"/>
              </a:rPr>
              <a:t> </a:t>
            </a:r>
            <a:r>
              <a:rPr sz="1200">
                <a:solidFill>
                  <a:srgbClr val="333333"/>
                </a:solidFill>
                <a:latin typeface="FedEx Sans"/>
                <a:cs typeface="FedEx Sans"/>
              </a:rPr>
              <a:t>consignee</a:t>
            </a:r>
            <a:r>
              <a:rPr sz="1200" spc="-25">
                <a:solidFill>
                  <a:srgbClr val="333333"/>
                </a:solidFill>
                <a:latin typeface="FedEx Sans"/>
                <a:cs typeface="FedEx Sans"/>
              </a:rPr>
              <a:t> </a:t>
            </a:r>
            <a:r>
              <a:rPr sz="1200" spc="-20">
                <a:solidFill>
                  <a:srgbClr val="333333"/>
                </a:solidFill>
                <a:latin typeface="FedEx Sans"/>
                <a:cs typeface="FedEx Sans"/>
              </a:rPr>
              <a:t>pays</a:t>
            </a:r>
            <a:endParaRPr sz="1200">
              <a:latin typeface="FedEx Sans"/>
              <a:cs typeface="FedEx Sans"/>
            </a:endParaRPr>
          </a:p>
          <a:p>
            <a:pPr marL="98425" marR="695960" indent="-86360">
              <a:lnSpc>
                <a:spcPct val="111100"/>
              </a:lnSpc>
              <a:spcBef>
                <a:spcPts val="285"/>
              </a:spcBef>
              <a:buClr>
                <a:srgbClr val="4D148C"/>
              </a:buClr>
              <a:buChar char="•"/>
              <a:tabLst>
                <a:tab pos="98425" algn="l"/>
              </a:tabLst>
            </a:pPr>
            <a:r>
              <a:rPr sz="1200">
                <a:solidFill>
                  <a:srgbClr val="333333"/>
                </a:solidFill>
                <a:latin typeface="FedEx Sans"/>
                <a:cs typeface="FedEx Sans"/>
              </a:rPr>
              <a:t>Make</a:t>
            </a:r>
            <a:r>
              <a:rPr sz="1200" spc="-30">
                <a:solidFill>
                  <a:srgbClr val="333333"/>
                </a:solidFill>
                <a:latin typeface="FedEx Sans"/>
                <a:cs typeface="FedEx Sans"/>
              </a:rPr>
              <a:t> </a:t>
            </a:r>
            <a:r>
              <a:rPr sz="1200">
                <a:solidFill>
                  <a:srgbClr val="333333"/>
                </a:solidFill>
                <a:latin typeface="FedEx Sans"/>
                <a:cs typeface="FedEx Sans"/>
              </a:rPr>
              <a:t>sure</a:t>
            </a:r>
            <a:r>
              <a:rPr sz="1200" spc="-30">
                <a:solidFill>
                  <a:srgbClr val="333333"/>
                </a:solidFill>
                <a:latin typeface="FedEx Sans"/>
                <a:cs typeface="FedEx Sans"/>
              </a:rPr>
              <a:t> </a:t>
            </a:r>
            <a:r>
              <a:rPr sz="1200">
                <a:solidFill>
                  <a:srgbClr val="333333"/>
                </a:solidFill>
                <a:latin typeface="FedEx Sans"/>
                <a:cs typeface="FedEx Sans"/>
              </a:rPr>
              <a:t>the</a:t>
            </a:r>
            <a:r>
              <a:rPr sz="1200" spc="-25">
                <a:solidFill>
                  <a:srgbClr val="333333"/>
                </a:solidFill>
                <a:latin typeface="FedEx Sans"/>
                <a:cs typeface="FedEx Sans"/>
              </a:rPr>
              <a:t> </a:t>
            </a:r>
            <a:r>
              <a:rPr sz="1200" spc="-10">
                <a:solidFill>
                  <a:srgbClr val="333333"/>
                </a:solidFill>
                <a:latin typeface="FedEx Sans"/>
                <a:cs typeface="FedEx Sans"/>
              </a:rPr>
              <a:t>Incoterms®</a:t>
            </a:r>
            <a:r>
              <a:rPr sz="1200" spc="-30">
                <a:solidFill>
                  <a:srgbClr val="333333"/>
                </a:solidFill>
                <a:latin typeface="FedEx Sans"/>
                <a:cs typeface="FedEx Sans"/>
              </a:rPr>
              <a:t> </a:t>
            </a:r>
            <a:r>
              <a:rPr sz="1200">
                <a:solidFill>
                  <a:srgbClr val="333333"/>
                </a:solidFill>
                <a:latin typeface="FedEx Sans"/>
                <a:cs typeface="FedEx Sans"/>
              </a:rPr>
              <a:t>and</a:t>
            </a:r>
            <a:r>
              <a:rPr sz="1200" spc="-25">
                <a:solidFill>
                  <a:srgbClr val="333333"/>
                </a:solidFill>
                <a:latin typeface="FedEx Sans"/>
                <a:cs typeface="FedEx Sans"/>
              </a:rPr>
              <a:t> </a:t>
            </a:r>
            <a:r>
              <a:rPr sz="1200">
                <a:solidFill>
                  <a:srgbClr val="333333"/>
                </a:solidFill>
                <a:latin typeface="FedEx Sans"/>
                <a:cs typeface="FedEx Sans"/>
              </a:rPr>
              <a:t>FedEx</a:t>
            </a:r>
            <a:r>
              <a:rPr sz="1200" spc="-30">
                <a:solidFill>
                  <a:srgbClr val="333333"/>
                </a:solidFill>
                <a:latin typeface="FedEx Sans"/>
                <a:cs typeface="FedEx Sans"/>
              </a:rPr>
              <a:t> </a:t>
            </a:r>
            <a:r>
              <a:rPr sz="1200">
                <a:solidFill>
                  <a:srgbClr val="333333"/>
                </a:solidFill>
                <a:latin typeface="FedEx Sans"/>
                <a:cs typeface="FedEx Sans"/>
              </a:rPr>
              <a:t>shipping</a:t>
            </a:r>
            <a:r>
              <a:rPr sz="1200" spc="-25">
                <a:solidFill>
                  <a:srgbClr val="333333"/>
                </a:solidFill>
                <a:latin typeface="FedEx Sans"/>
                <a:cs typeface="FedEx Sans"/>
              </a:rPr>
              <a:t> </a:t>
            </a:r>
            <a:r>
              <a:rPr sz="1200" spc="-10">
                <a:solidFill>
                  <a:srgbClr val="333333"/>
                </a:solidFill>
                <a:latin typeface="FedEx Sans"/>
                <a:cs typeface="FedEx Sans"/>
              </a:rPr>
              <a:t>terms </a:t>
            </a:r>
            <a:r>
              <a:rPr sz="1200">
                <a:solidFill>
                  <a:srgbClr val="333333"/>
                </a:solidFill>
                <a:latin typeface="FedEx Sans"/>
                <a:cs typeface="FedEx Sans"/>
              </a:rPr>
              <a:t>(“Bill</a:t>
            </a:r>
            <a:r>
              <a:rPr sz="1200" spc="-30">
                <a:solidFill>
                  <a:srgbClr val="333333"/>
                </a:solidFill>
                <a:latin typeface="FedEx Sans"/>
                <a:cs typeface="FedEx Sans"/>
              </a:rPr>
              <a:t> </a:t>
            </a:r>
            <a:r>
              <a:rPr sz="1200">
                <a:solidFill>
                  <a:srgbClr val="333333"/>
                </a:solidFill>
                <a:latin typeface="FedEx Sans"/>
                <a:cs typeface="FedEx Sans"/>
              </a:rPr>
              <a:t>to</a:t>
            </a:r>
            <a:r>
              <a:rPr sz="1200" spc="-30">
                <a:solidFill>
                  <a:srgbClr val="333333"/>
                </a:solidFill>
                <a:latin typeface="FedEx Sans"/>
                <a:cs typeface="FedEx Sans"/>
              </a:rPr>
              <a:t> </a:t>
            </a:r>
            <a:r>
              <a:rPr sz="1200">
                <a:solidFill>
                  <a:srgbClr val="333333"/>
                </a:solidFill>
                <a:latin typeface="FedEx Sans"/>
                <a:cs typeface="FedEx Sans"/>
              </a:rPr>
              <a:t>Shipper”</a:t>
            </a:r>
            <a:r>
              <a:rPr sz="1200" spc="-30">
                <a:solidFill>
                  <a:srgbClr val="333333"/>
                </a:solidFill>
                <a:latin typeface="FedEx Sans"/>
                <a:cs typeface="FedEx Sans"/>
              </a:rPr>
              <a:t> </a:t>
            </a:r>
            <a:r>
              <a:rPr sz="1200">
                <a:solidFill>
                  <a:srgbClr val="333333"/>
                </a:solidFill>
                <a:latin typeface="FedEx Sans"/>
                <a:cs typeface="FedEx Sans"/>
              </a:rPr>
              <a:t>or</a:t>
            </a:r>
            <a:r>
              <a:rPr sz="1200" spc="-25">
                <a:solidFill>
                  <a:srgbClr val="333333"/>
                </a:solidFill>
                <a:latin typeface="FedEx Sans"/>
                <a:cs typeface="FedEx Sans"/>
              </a:rPr>
              <a:t> </a:t>
            </a:r>
            <a:r>
              <a:rPr sz="1200">
                <a:solidFill>
                  <a:srgbClr val="333333"/>
                </a:solidFill>
                <a:latin typeface="FedEx Sans"/>
                <a:cs typeface="FedEx Sans"/>
              </a:rPr>
              <a:t>“Bill</a:t>
            </a:r>
            <a:r>
              <a:rPr sz="1200" spc="-30">
                <a:solidFill>
                  <a:srgbClr val="333333"/>
                </a:solidFill>
                <a:latin typeface="FedEx Sans"/>
                <a:cs typeface="FedEx Sans"/>
              </a:rPr>
              <a:t> </a:t>
            </a:r>
            <a:r>
              <a:rPr sz="1200">
                <a:solidFill>
                  <a:srgbClr val="333333"/>
                </a:solidFill>
                <a:latin typeface="FedEx Sans"/>
                <a:cs typeface="FedEx Sans"/>
              </a:rPr>
              <a:t>to</a:t>
            </a:r>
            <a:r>
              <a:rPr sz="1200" spc="-30">
                <a:solidFill>
                  <a:srgbClr val="333333"/>
                </a:solidFill>
                <a:latin typeface="FedEx Sans"/>
                <a:cs typeface="FedEx Sans"/>
              </a:rPr>
              <a:t> </a:t>
            </a:r>
            <a:r>
              <a:rPr sz="1200">
                <a:solidFill>
                  <a:srgbClr val="333333"/>
                </a:solidFill>
                <a:latin typeface="FedEx Sans"/>
                <a:cs typeface="FedEx Sans"/>
              </a:rPr>
              <a:t>Recipient”)</a:t>
            </a:r>
            <a:r>
              <a:rPr sz="1200" spc="-25">
                <a:solidFill>
                  <a:srgbClr val="333333"/>
                </a:solidFill>
                <a:latin typeface="FedEx Sans"/>
                <a:cs typeface="FedEx Sans"/>
              </a:rPr>
              <a:t> </a:t>
            </a:r>
            <a:r>
              <a:rPr sz="1200">
                <a:solidFill>
                  <a:srgbClr val="333333"/>
                </a:solidFill>
                <a:latin typeface="FedEx Sans"/>
                <a:cs typeface="FedEx Sans"/>
              </a:rPr>
              <a:t>are</a:t>
            </a:r>
            <a:r>
              <a:rPr sz="1200" spc="-30">
                <a:solidFill>
                  <a:srgbClr val="333333"/>
                </a:solidFill>
                <a:latin typeface="FedEx Sans"/>
                <a:cs typeface="FedEx Sans"/>
              </a:rPr>
              <a:t> </a:t>
            </a:r>
            <a:r>
              <a:rPr sz="1200" spc="-10">
                <a:solidFill>
                  <a:srgbClr val="333333"/>
                </a:solidFill>
                <a:latin typeface="FedEx Sans"/>
                <a:cs typeface="FedEx Sans"/>
              </a:rPr>
              <a:t>aligned</a:t>
            </a:r>
            <a:endParaRPr sz="1200">
              <a:latin typeface="FedEx Sans"/>
              <a:cs typeface="FedEx Sans"/>
            </a:endParaRPr>
          </a:p>
          <a:p>
            <a:pPr marL="12700">
              <a:lnSpc>
                <a:spcPct val="100000"/>
              </a:lnSpc>
              <a:spcBef>
                <a:spcPts val="1295"/>
              </a:spcBef>
            </a:pPr>
            <a:r>
              <a:rPr sz="1200" b="1">
                <a:solidFill>
                  <a:srgbClr val="4D148C"/>
                </a:solidFill>
                <a:latin typeface="FedEx Sans"/>
                <a:cs typeface="FedEx Sans"/>
              </a:rPr>
              <a:t>Do</a:t>
            </a:r>
            <a:r>
              <a:rPr sz="1200" b="1" spc="-25">
                <a:solidFill>
                  <a:srgbClr val="4D148C"/>
                </a:solidFill>
                <a:latin typeface="FedEx Sans"/>
                <a:cs typeface="FedEx Sans"/>
              </a:rPr>
              <a:t> </a:t>
            </a:r>
            <a:r>
              <a:rPr sz="1200" b="1">
                <a:solidFill>
                  <a:srgbClr val="4D148C"/>
                </a:solidFill>
                <a:latin typeface="FedEx Sans"/>
                <a:cs typeface="FedEx Sans"/>
              </a:rPr>
              <a:t>I</a:t>
            </a:r>
            <a:r>
              <a:rPr sz="1200" b="1" spc="-10">
                <a:solidFill>
                  <a:srgbClr val="4D148C"/>
                </a:solidFill>
                <a:latin typeface="FedEx Sans"/>
                <a:cs typeface="FedEx Sans"/>
              </a:rPr>
              <a:t> </a:t>
            </a:r>
            <a:r>
              <a:rPr sz="1200" b="1">
                <a:solidFill>
                  <a:srgbClr val="4D148C"/>
                </a:solidFill>
                <a:latin typeface="FedEx Sans"/>
                <a:cs typeface="FedEx Sans"/>
              </a:rPr>
              <a:t>need</a:t>
            </a:r>
            <a:r>
              <a:rPr sz="1200" b="1" spc="-10">
                <a:solidFill>
                  <a:srgbClr val="4D148C"/>
                </a:solidFill>
                <a:latin typeface="FedEx Sans"/>
                <a:cs typeface="FedEx Sans"/>
              </a:rPr>
              <a:t> </a:t>
            </a:r>
            <a:r>
              <a:rPr sz="1200" b="1">
                <a:solidFill>
                  <a:srgbClr val="4D148C"/>
                </a:solidFill>
                <a:latin typeface="FedEx Sans"/>
                <a:cs typeface="FedEx Sans"/>
              </a:rPr>
              <a:t>to</a:t>
            </a:r>
            <a:r>
              <a:rPr sz="1200" b="1" spc="-10">
                <a:solidFill>
                  <a:srgbClr val="4D148C"/>
                </a:solidFill>
                <a:latin typeface="FedEx Sans"/>
                <a:cs typeface="FedEx Sans"/>
              </a:rPr>
              <a:t> </a:t>
            </a:r>
            <a:r>
              <a:rPr sz="1200" b="1">
                <a:solidFill>
                  <a:srgbClr val="4D148C"/>
                </a:solidFill>
                <a:latin typeface="FedEx Sans"/>
                <a:cs typeface="FedEx Sans"/>
              </a:rPr>
              <a:t>include</a:t>
            </a:r>
            <a:r>
              <a:rPr sz="1200" b="1" spc="-15">
                <a:solidFill>
                  <a:srgbClr val="4D148C"/>
                </a:solidFill>
                <a:latin typeface="FedEx Sans"/>
                <a:cs typeface="FedEx Sans"/>
              </a:rPr>
              <a:t> </a:t>
            </a:r>
            <a:r>
              <a:rPr sz="1200" b="1" spc="-80">
                <a:solidFill>
                  <a:srgbClr val="4D148C"/>
                </a:solidFill>
                <a:latin typeface="FedEx Sans"/>
                <a:cs typeface="FedEx Sans"/>
              </a:rPr>
              <a:t>VAT</a:t>
            </a:r>
            <a:r>
              <a:rPr sz="1200" b="1">
                <a:solidFill>
                  <a:srgbClr val="4D148C"/>
                </a:solidFill>
                <a:latin typeface="FedEx Sans"/>
                <a:cs typeface="FedEx Sans"/>
              </a:rPr>
              <a:t> details</a:t>
            </a:r>
            <a:r>
              <a:rPr sz="1200" b="1" spc="-10">
                <a:solidFill>
                  <a:srgbClr val="4D148C"/>
                </a:solidFill>
                <a:latin typeface="FedEx Sans"/>
                <a:cs typeface="FedEx Sans"/>
              </a:rPr>
              <a:t> </a:t>
            </a:r>
            <a:r>
              <a:rPr sz="1200" b="1">
                <a:solidFill>
                  <a:srgbClr val="4D148C"/>
                </a:solidFill>
                <a:latin typeface="FedEx Sans"/>
                <a:cs typeface="FedEx Sans"/>
              </a:rPr>
              <a:t>for</a:t>
            </a:r>
            <a:r>
              <a:rPr sz="1200" b="1" spc="-10">
                <a:solidFill>
                  <a:srgbClr val="4D148C"/>
                </a:solidFill>
                <a:latin typeface="FedEx Sans"/>
                <a:cs typeface="FedEx Sans"/>
              </a:rPr>
              <a:t> </a:t>
            </a:r>
            <a:r>
              <a:rPr sz="1200" b="1">
                <a:solidFill>
                  <a:srgbClr val="4D148C"/>
                </a:solidFill>
                <a:latin typeface="FedEx Sans"/>
                <a:cs typeface="FedEx Sans"/>
              </a:rPr>
              <a:t>the</a:t>
            </a:r>
            <a:r>
              <a:rPr sz="1200" b="1" spc="-10">
                <a:solidFill>
                  <a:srgbClr val="4D148C"/>
                </a:solidFill>
                <a:latin typeface="FedEx Sans"/>
                <a:cs typeface="FedEx Sans"/>
              </a:rPr>
              <a:t> recipient?</a:t>
            </a:r>
            <a:endParaRPr sz="1200">
              <a:latin typeface="FedEx Sans"/>
              <a:cs typeface="FedEx Sans"/>
            </a:endParaRPr>
          </a:p>
          <a:p>
            <a:pPr marL="12700" marR="5080">
              <a:lnSpc>
                <a:spcPct val="111100"/>
              </a:lnSpc>
              <a:spcBef>
                <a:spcPts val="280"/>
              </a:spcBef>
            </a:pPr>
            <a:r>
              <a:rPr sz="1200" spc="-20">
                <a:solidFill>
                  <a:srgbClr val="333333"/>
                </a:solidFill>
                <a:latin typeface="FedEx Sans"/>
                <a:cs typeface="FedEx Sans"/>
              </a:rPr>
              <a:t>Yes.</a:t>
            </a:r>
            <a:r>
              <a:rPr sz="1200" spc="-35">
                <a:solidFill>
                  <a:srgbClr val="333333"/>
                </a:solidFill>
                <a:latin typeface="FedEx Sans"/>
                <a:cs typeface="FedEx Sans"/>
              </a:rPr>
              <a:t> </a:t>
            </a:r>
            <a:r>
              <a:rPr sz="1200">
                <a:solidFill>
                  <a:srgbClr val="333333"/>
                </a:solidFill>
                <a:latin typeface="FedEx Sans"/>
                <a:cs typeface="FedEx Sans"/>
              </a:rPr>
              <a:t>If</a:t>
            </a:r>
            <a:r>
              <a:rPr sz="1200" spc="-15">
                <a:solidFill>
                  <a:srgbClr val="333333"/>
                </a:solidFill>
                <a:latin typeface="FedEx Sans"/>
                <a:cs typeface="FedEx Sans"/>
              </a:rPr>
              <a:t> </a:t>
            </a:r>
            <a:r>
              <a:rPr sz="1200">
                <a:solidFill>
                  <a:srgbClr val="333333"/>
                </a:solidFill>
                <a:latin typeface="FedEx Sans"/>
                <a:cs typeface="FedEx Sans"/>
              </a:rPr>
              <a:t>the</a:t>
            </a:r>
            <a:r>
              <a:rPr sz="1200" spc="-15">
                <a:solidFill>
                  <a:srgbClr val="333333"/>
                </a:solidFill>
                <a:latin typeface="FedEx Sans"/>
                <a:cs typeface="FedEx Sans"/>
              </a:rPr>
              <a:t> </a:t>
            </a:r>
            <a:r>
              <a:rPr sz="1200">
                <a:solidFill>
                  <a:srgbClr val="333333"/>
                </a:solidFill>
                <a:latin typeface="FedEx Sans"/>
                <a:cs typeface="FedEx Sans"/>
              </a:rPr>
              <a:t>recipient</a:t>
            </a:r>
            <a:r>
              <a:rPr sz="1200" spc="-15">
                <a:solidFill>
                  <a:srgbClr val="333333"/>
                </a:solidFill>
                <a:latin typeface="FedEx Sans"/>
                <a:cs typeface="FedEx Sans"/>
              </a:rPr>
              <a:t> </a:t>
            </a:r>
            <a:r>
              <a:rPr sz="1200">
                <a:solidFill>
                  <a:srgbClr val="333333"/>
                </a:solidFill>
                <a:latin typeface="FedEx Sans"/>
                <a:cs typeface="FedEx Sans"/>
              </a:rPr>
              <a:t>is</a:t>
            </a:r>
            <a:r>
              <a:rPr sz="1200" spc="-15">
                <a:solidFill>
                  <a:srgbClr val="333333"/>
                </a:solidFill>
                <a:latin typeface="FedEx Sans"/>
                <a:cs typeface="FedEx Sans"/>
              </a:rPr>
              <a:t> </a:t>
            </a:r>
            <a:r>
              <a:rPr sz="1200" spc="-80">
                <a:solidFill>
                  <a:srgbClr val="333333"/>
                </a:solidFill>
                <a:latin typeface="FedEx Sans"/>
                <a:cs typeface="FedEx Sans"/>
              </a:rPr>
              <a:t>VAT</a:t>
            </a:r>
            <a:r>
              <a:rPr sz="1200">
                <a:solidFill>
                  <a:srgbClr val="333333"/>
                </a:solidFill>
                <a:latin typeface="FedEx Sans"/>
                <a:cs typeface="FedEx Sans"/>
              </a:rPr>
              <a:t> </a:t>
            </a:r>
            <a:r>
              <a:rPr sz="1200" spc="-10">
                <a:solidFill>
                  <a:srgbClr val="333333"/>
                </a:solidFill>
                <a:latin typeface="FedEx Sans"/>
                <a:cs typeface="FedEx Sans"/>
              </a:rPr>
              <a:t>registered</a:t>
            </a:r>
            <a:r>
              <a:rPr sz="1200" spc="-15">
                <a:solidFill>
                  <a:srgbClr val="333333"/>
                </a:solidFill>
                <a:latin typeface="FedEx Sans"/>
                <a:cs typeface="FedEx Sans"/>
              </a:rPr>
              <a:t> </a:t>
            </a:r>
            <a:r>
              <a:rPr sz="1200">
                <a:solidFill>
                  <a:srgbClr val="333333"/>
                </a:solidFill>
                <a:latin typeface="FedEx Sans"/>
                <a:cs typeface="FedEx Sans"/>
              </a:rPr>
              <a:t>in</a:t>
            </a:r>
            <a:r>
              <a:rPr sz="1200" spc="-15">
                <a:solidFill>
                  <a:srgbClr val="333333"/>
                </a:solidFill>
                <a:latin typeface="FedEx Sans"/>
                <a:cs typeface="FedEx Sans"/>
              </a:rPr>
              <a:t> </a:t>
            </a:r>
            <a:r>
              <a:rPr sz="1200">
                <a:solidFill>
                  <a:srgbClr val="333333"/>
                </a:solidFill>
                <a:latin typeface="FedEx Sans"/>
                <a:cs typeface="FedEx Sans"/>
              </a:rPr>
              <a:t>the</a:t>
            </a:r>
            <a:r>
              <a:rPr sz="1200" spc="-15">
                <a:solidFill>
                  <a:srgbClr val="333333"/>
                </a:solidFill>
                <a:latin typeface="FedEx Sans"/>
                <a:cs typeface="FedEx Sans"/>
              </a:rPr>
              <a:t> </a:t>
            </a:r>
            <a:r>
              <a:rPr sz="1200">
                <a:solidFill>
                  <a:srgbClr val="333333"/>
                </a:solidFill>
                <a:latin typeface="FedEx Sans"/>
                <a:cs typeface="FedEx Sans"/>
              </a:rPr>
              <a:t>destination</a:t>
            </a:r>
            <a:r>
              <a:rPr sz="1200" spc="-15">
                <a:solidFill>
                  <a:srgbClr val="333333"/>
                </a:solidFill>
                <a:latin typeface="FedEx Sans"/>
                <a:cs typeface="FedEx Sans"/>
              </a:rPr>
              <a:t> </a:t>
            </a:r>
            <a:r>
              <a:rPr sz="1200" spc="-10">
                <a:solidFill>
                  <a:srgbClr val="333333"/>
                </a:solidFill>
                <a:latin typeface="FedEx Sans"/>
                <a:cs typeface="FedEx Sans"/>
              </a:rPr>
              <a:t>country, </a:t>
            </a:r>
            <a:r>
              <a:rPr sz="1200">
                <a:solidFill>
                  <a:srgbClr val="333333"/>
                </a:solidFill>
                <a:latin typeface="FedEx Sans"/>
                <a:cs typeface="FedEx Sans"/>
              </a:rPr>
              <a:t>their</a:t>
            </a:r>
            <a:r>
              <a:rPr sz="1200" spc="-20">
                <a:solidFill>
                  <a:srgbClr val="333333"/>
                </a:solidFill>
                <a:latin typeface="FedEx Sans"/>
                <a:cs typeface="FedEx Sans"/>
              </a:rPr>
              <a:t> </a:t>
            </a:r>
            <a:r>
              <a:rPr sz="1200">
                <a:solidFill>
                  <a:srgbClr val="333333"/>
                </a:solidFill>
                <a:latin typeface="FedEx Sans"/>
                <a:cs typeface="FedEx Sans"/>
              </a:rPr>
              <a:t>details</a:t>
            </a:r>
            <a:r>
              <a:rPr sz="1200" spc="-10">
                <a:solidFill>
                  <a:srgbClr val="333333"/>
                </a:solidFill>
                <a:latin typeface="FedEx Sans"/>
                <a:cs typeface="FedEx Sans"/>
              </a:rPr>
              <a:t> </a:t>
            </a:r>
            <a:r>
              <a:rPr sz="1200">
                <a:solidFill>
                  <a:srgbClr val="333333"/>
                </a:solidFill>
                <a:latin typeface="FedEx Sans"/>
                <a:cs typeface="FedEx Sans"/>
              </a:rPr>
              <a:t>(including</a:t>
            </a:r>
            <a:r>
              <a:rPr sz="1200" spc="-10">
                <a:solidFill>
                  <a:srgbClr val="333333"/>
                </a:solidFill>
                <a:latin typeface="FedEx Sans"/>
                <a:cs typeface="FedEx Sans"/>
              </a:rPr>
              <a:t> </a:t>
            </a:r>
            <a:r>
              <a:rPr sz="1200">
                <a:solidFill>
                  <a:srgbClr val="333333"/>
                </a:solidFill>
                <a:latin typeface="FedEx Sans"/>
                <a:cs typeface="FedEx Sans"/>
              </a:rPr>
              <a:t>the</a:t>
            </a:r>
            <a:r>
              <a:rPr sz="1200" spc="-10">
                <a:solidFill>
                  <a:srgbClr val="333333"/>
                </a:solidFill>
                <a:latin typeface="FedEx Sans"/>
                <a:cs typeface="FedEx Sans"/>
              </a:rPr>
              <a:t> </a:t>
            </a:r>
            <a:r>
              <a:rPr sz="1200" spc="-80">
                <a:solidFill>
                  <a:srgbClr val="333333"/>
                </a:solidFill>
                <a:latin typeface="FedEx Sans"/>
                <a:cs typeface="FedEx Sans"/>
              </a:rPr>
              <a:t>VAT</a:t>
            </a:r>
            <a:r>
              <a:rPr sz="1200">
                <a:solidFill>
                  <a:srgbClr val="333333"/>
                </a:solidFill>
                <a:latin typeface="FedEx Sans"/>
                <a:cs typeface="FedEx Sans"/>
              </a:rPr>
              <a:t> number)</a:t>
            </a:r>
            <a:r>
              <a:rPr sz="1200" spc="-10">
                <a:solidFill>
                  <a:srgbClr val="333333"/>
                </a:solidFill>
                <a:latin typeface="FedEx Sans"/>
                <a:cs typeface="FedEx Sans"/>
              </a:rPr>
              <a:t> </a:t>
            </a:r>
            <a:r>
              <a:rPr sz="1200">
                <a:solidFill>
                  <a:srgbClr val="333333"/>
                </a:solidFill>
                <a:latin typeface="FedEx Sans"/>
                <a:cs typeface="FedEx Sans"/>
              </a:rPr>
              <a:t>should</a:t>
            </a:r>
            <a:r>
              <a:rPr sz="1200" spc="-10">
                <a:solidFill>
                  <a:srgbClr val="333333"/>
                </a:solidFill>
                <a:latin typeface="FedEx Sans"/>
                <a:cs typeface="FedEx Sans"/>
              </a:rPr>
              <a:t> </a:t>
            </a:r>
            <a:r>
              <a:rPr sz="1200">
                <a:solidFill>
                  <a:srgbClr val="333333"/>
                </a:solidFill>
                <a:latin typeface="FedEx Sans"/>
                <a:cs typeface="FedEx Sans"/>
              </a:rPr>
              <a:t>be</a:t>
            </a:r>
            <a:r>
              <a:rPr sz="1200" spc="-10">
                <a:solidFill>
                  <a:srgbClr val="333333"/>
                </a:solidFill>
                <a:latin typeface="FedEx Sans"/>
                <a:cs typeface="FedEx Sans"/>
              </a:rPr>
              <a:t> included</a:t>
            </a:r>
            <a:endParaRPr sz="1200">
              <a:latin typeface="FedEx Sans"/>
              <a:cs typeface="FedEx Sans"/>
            </a:endParaRPr>
          </a:p>
          <a:p>
            <a:pPr marL="12700" marR="273050">
              <a:lnSpc>
                <a:spcPct val="111100"/>
              </a:lnSpc>
            </a:pPr>
            <a:r>
              <a:rPr sz="1200">
                <a:solidFill>
                  <a:srgbClr val="333333"/>
                </a:solidFill>
                <a:latin typeface="FedEx Sans"/>
                <a:cs typeface="FedEx Sans"/>
              </a:rPr>
              <a:t>on</a:t>
            </a:r>
            <a:r>
              <a:rPr sz="1200" spc="-15">
                <a:solidFill>
                  <a:srgbClr val="333333"/>
                </a:solidFill>
                <a:latin typeface="FedEx Sans"/>
                <a:cs typeface="FedEx Sans"/>
              </a:rPr>
              <a:t> </a:t>
            </a:r>
            <a:r>
              <a:rPr sz="1200">
                <a:solidFill>
                  <a:srgbClr val="333333"/>
                </a:solidFill>
                <a:latin typeface="FedEx Sans"/>
                <a:cs typeface="FedEx Sans"/>
              </a:rPr>
              <a:t>the</a:t>
            </a:r>
            <a:r>
              <a:rPr sz="1200" spc="-15">
                <a:solidFill>
                  <a:srgbClr val="333333"/>
                </a:solidFill>
                <a:latin typeface="FedEx Sans"/>
                <a:cs typeface="FedEx Sans"/>
              </a:rPr>
              <a:t> </a:t>
            </a:r>
            <a:r>
              <a:rPr sz="1200" spc="-10">
                <a:solidFill>
                  <a:srgbClr val="333333"/>
                </a:solidFill>
                <a:latin typeface="FedEx Sans"/>
                <a:cs typeface="FedEx Sans"/>
              </a:rPr>
              <a:t>commercial invoice</a:t>
            </a:r>
            <a:r>
              <a:rPr sz="1200" spc="-15">
                <a:solidFill>
                  <a:srgbClr val="333333"/>
                </a:solidFill>
                <a:latin typeface="FedEx Sans"/>
                <a:cs typeface="FedEx Sans"/>
              </a:rPr>
              <a:t> </a:t>
            </a:r>
            <a:r>
              <a:rPr sz="1200">
                <a:solidFill>
                  <a:srgbClr val="333333"/>
                </a:solidFill>
                <a:latin typeface="FedEx Sans"/>
                <a:cs typeface="FedEx Sans"/>
              </a:rPr>
              <a:t>and</a:t>
            </a:r>
            <a:r>
              <a:rPr sz="1200" spc="-10">
                <a:solidFill>
                  <a:srgbClr val="333333"/>
                </a:solidFill>
                <a:latin typeface="FedEx Sans"/>
                <a:cs typeface="FedEx Sans"/>
              </a:rPr>
              <a:t> </a:t>
            </a:r>
            <a:r>
              <a:rPr sz="1200">
                <a:solidFill>
                  <a:srgbClr val="333333"/>
                </a:solidFill>
                <a:latin typeface="FedEx Sans"/>
                <a:cs typeface="FedEx Sans"/>
              </a:rPr>
              <a:t>during</a:t>
            </a:r>
            <a:r>
              <a:rPr sz="1200" spc="-15">
                <a:solidFill>
                  <a:srgbClr val="333333"/>
                </a:solidFill>
                <a:latin typeface="FedEx Sans"/>
                <a:cs typeface="FedEx Sans"/>
              </a:rPr>
              <a:t> </a:t>
            </a:r>
            <a:r>
              <a:rPr sz="1200">
                <a:solidFill>
                  <a:srgbClr val="333333"/>
                </a:solidFill>
                <a:latin typeface="FedEx Sans"/>
                <a:cs typeface="FedEx Sans"/>
              </a:rPr>
              <a:t>shipment</a:t>
            </a:r>
            <a:r>
              <a:rPr sz="1200" spc="-10">
                <a:solidFill>
                  <a:srgbClr val="333333"/>
                </a:solidFill>
                <a:latin typeface="FedEx Sans"/>
                <a:cs typeface="FedEx Sans"/>
              </a:rPr>
              <a:t> creation,</a:t>
            </a:r>
            <a:r>
              <a:rPr sz="1200" spc="-15">
                <a:solidFill>
                  <a:srgbClr val="333333"/>
                </a:solidFill>
                <a:latin typeface="FedEx Sans"/>
                <a:cs typeface="FedEx Sans"/>
              </a:rPr>
              <a:t> </a:t>
            </a:r>
            <a:r>
              <a:rPr sz="1200" spc="-25">
                <a:solidFill>
                  <a:srgbClr val="333333"/>
                </a:solidFill>
                <a:latin typeface="FedEx Sans"/>
                <a:cs typeface="FedEx Sans"/>
              </a:rPr>
              <a:t>to </a:t>
            </a:r>
            <a:r>
              <a:rPr sz="1200" spc="-10">
                <a:solidFill>
                  <a:srgbClr val="333333"/>
                </a:solidFill>
                <a:latin typeface="FedEx Sans"/>
                <a:cs typeface="FedEx Sans"/>
              </a:rPr>
              <a:t>streamline</a:t>
            </a:r>
            <a:r>
              <a:rPr sz="1200">
                <a:solidFill>
                  <a:srgbClr val="333333"/>
                </a:solidFill>
                <a:latin typeface="FedEx Sans"/>
                <a:cs typeface="FedEx Sans"/>
              </a:rPr>
              <a:t> </a:t>
            </a:r>
            <a:r>
              <a:rPr sz="1200" spc="-10">
                <a:solidFill>
                  <a:srgbClr val="333333"/>
                </a:solidFill>
                <a:latin typeface="FedEx Sans"/>
                <a:cs typeface="FedEx Sans"/>
              </a:rPr>
              <a:t>customs</a:t>
            </a:r>
            <a:r>
              <a:rPr sz="1200" spc="5">
                <a:solidFill>
                  <a:srgbClr val="333333"/>
                </a:solidFill>
                <a:latin typeface="FedEx Sans"/>
                <a:cs typeface="FedEx Sans"/>
              </a:rPr>
              <a:t> </a:t>
            </a:r>
            <a:r>
              <a:rPr sz="1200" spc="-10">
                <a:solidFill>
                  <a:srgbClr val="333333"/>
                </a:solidFill>
                <a:latin typeface="FedEx Sans"/>
                <a:cs typeface="FedEx Sans"/>
              </a:rPr>
              <a:t>clearance</a:t>
            </a:r>
            <a:r>
              <a:rPr sz="1200" spc="5">
                <a:solidFill>
                  <a:srgbClr val="333333"/>
                </a:solidFill>
                <a:latin typeface="FedEx Sans"/>
                <a:cs typeface="FedEx Sans"/>
              </a:rPr>
              <a:t> </a:t>
            </a:r>
            <a:r>
              <a:rPr sz="1200" spc="-10">
                <a:solidFill>
                  <a:srgbClr val="333333"/>
                </a:solidFill>
                <a:latin typeface="FedEx Sans"/>
                <a:cs typeface="FedEx Sans"/>
              </a:rPr>
              <a:t>processes.</a:t>
            </a:r>
            <a:endParaRPr sz="1200">
              <a:latin typeface="FedEx Sans"/>
              <a:cs typeface="FedEx Sans"/>
            </a:endParaRPr>
          </a:p>
        </p:txBody>
      </p:sp>
      <p:pic>
        <p:nvPicPr>
          <p:cNvPr id="14" name="Picture 13">
            <a:extLst>
              <a:ext uri="{FF2B5EF4-FFF2-40B4-BE49-F238E27FC236}">
                <a16:creationId xmlns:a16="http://schemas.microsoft.com/office/drawing/2014/main" id="{00A5BC71-3DC2-F942-2D22-502E5CE4F07A}"/>
              </a:ext>
            </a:extLst>
          </p:cNvPr>
          <p:cNvPicPr>
            <a:picLocks noChangeAspect="1"/>
          </p:cNvPicPr>
          <p:nvPr/>
        </p:nvPicPr>
        <p:blipFill>
          <a:blip r:embed="rId2" cstate="print">
            <a:extLst>
              <a:ext uri="{28A0092B-C50C-407E-A947-70E740481C1C}">
                <a14:useLocalDpi xmlns:a14="http://schemas.microsoft.com/office/drawing/2010/main" val="0"/>
              </a:ext>
            </a:extLst>
          </a:blip>
          <a:srcRect t="34050" b="15901"/>
          <a:stretch>
            <a:fillRect/>
          </a:stretch>
        </p:blipFill>
        <p:spPr>
          <a:xfrm>
            <a:off x="0" y="0"/>
            <a:ext cx="10693400" cy="2308230"/>
          </a:xfrm>
          <a:prstGeom prst="rect">
            <a:avLst/>
          </a:prstGeom>
        </p:spPr>
      </p:pic>
      <p:sp>
        <p:nvSpPr>
          <p:cNvPr id="6" name="object 6"/>
          <p:cNvSpPr/>
          <p:nvPr/>
        </p:nvSpPr>
        <p:spPr>
          <a:xfrm>
            <a:off x="0" y="5"/>
            <a:ext cx="5256530" cy="2308225"/>
          </a:xfrm>
          <a:custGeom>
            <a:avLst/>
            <a:gdLst/>
            <a:ahLst/>
            <a:cxnLst/>
            <a:rect l="l" t="t" r="r" b="b"/>
            <a:pathLst>
              <a:path w="5256530" h="2308225">
                <a:moveTo>
                  <a:pt x="5255996" y="0"/>
                </a:moveTo>
                <a:lnTo>
                  <a:pt x="0" y="0"/>
                </a:lnTo>
                <a:lnTo>
                  <a:pt x="0" y="2307729"/>
                </a:lnTo>
                <a:lnTo>
                  <a:pt x="4414202" y="2307729"/>
                </a:lnTo>
                <a:lnTo>
                  <a:pt x="5255996" y="1354924"/>
                </a:lnTo>
                <a:lnTo>
                  <a:pt x="5255996" y="0"/>
                </a:lnTo>
                <a:close/>
              </a:path>
            </a:pathLst>
          </a:custGeom>
          <a:solidFill>
            <a:srgbClr val="FF6200">
              <a:alpha val="88000"/>
            </a:srgbClr>
          </a:solidFill>
        </p:spPr>
        <p:txBody>
          <a:bodyPr wrap="square" lIns="0" tIns="0" rIns="0" bIns="0" rtlCol="0"/>
          <a:lstStyle/>
          <a:p>
            <a:endParaRPr/>
          </a:p>
        </p:txBody>
      </p:sp>
      <p:sp>
        <p:nvSpPr>
          <p:cNvPr id="7" name="object 7" descr="$PPTXTitle"/>
          <p:cNvSpPr txBox="1">
            <a:spLocks noGrp="1"/>
          </p:cNvSpPr>
          <p:nvPr>
            <p:ph type="title"/>
          </p:nvPr>
        </p:nvSpPr>
        <p:spPr>
          <a:xfrm>
            <a:off x="707299" y="642184"/>
            <a:ext cx="2806700" cy="998219"/>
          </a:xfrm>
          <a:prstGeom prst="rect">
            <a:avLst/>
          </a:prstGeom>
        </p:spPr>
        <p:txBody>
          <a:bodyPr vert="horz" wrap="square" lIns="0" tIns="55879" rIns="0" bIns="0" rtlCol="0">
            <a:spAutoFit/>
          </a:bodyPr>
          <a:lstStyle/>
          <a:p>
            <a:pPr marL="12700" marR="5080">
              <a:lnSpc>
                <a:spcPts val="3700"/>
              </a:lnSpc>
              <a:spcBef>
                <a:spcPts val="439"/>
              </a:spcBef>
            </a:pPr>
            <a:r>
              <a:rPr spc="-155">
                <a:solidFill>
                  <a:srgbClr val="FFFFFF"/>
                </a:solidFill>
              </a:rPr>
              <a:t>Your</a:t>
            </a:r>
            <a:r>
              <a:rPr spc="-110">
                <a:solidFill>
                  <a:srgbClr val="FFFFFF"/>
                </a:solidFill>
              </a:rPr>
              <a:t> </a:t>
            </a:r>
            <a:r>
              <a:rPr spc="-70">
                <a:solidFill>
                  <a:srgbClr val="FFFFFF"/>
                </a:solidFill>
              </a:rPr>
              <a:t>questions </a:t>
            </a:r>
            <a:r>
              <a:rPr spc="-10">
                <a:solidFill>
                  <a:srgbClr val="FFFFFF"/>
                </a:solidFill>
              </a:rPr>
              <a:t>answered</a:t>
            </a:r>
          </a:p>
        </p:txBody>
      </p:sp>
      <p:grpSp>
        <p:nvGrpSpPr>
          <p:cNvPr id="8" name="object 8"/>
          <p:cNvGrpSpPr/>
          <p:nvPr/>
        </p:nvGrpSpPr>
        <p:grpSpPr>
          <a:xfrm>
            <a:off x="10060009" y="248613"/>
            <a:ext cx="392430" cy="392430"/>
            <a:chOff x="10060009" y="248613"/>
            <a:chExt cx="392430" cy="392430"/>
          </a:xfrm>
        </p:grpSpPr>
        <p:pic>
          <p:nvPicPr>
            <p:cNvPr id="9" name="object 9"/>
            <p:cNvPicPr/>
            <p:nvPr/>
          </p:nvPicPr>
          <p:blipFill>
            <a:blip r:embed="rId3" cstate="print"/>
            <a:stretch>
              <a:fillRect/>
            </a:stretch>
          </p:blipFill>
          <p:spPr>
            <a:xfrm>
              <a:off x="10197458" y="365343"/>
              <a:ext cx="119567" cy="159766"/>
            </a:xfrm>
            <a:prstGeom prst="rect">
              <a:avLst/>
            </a:prstGeom>
          </p:spPr>
        </p:pic>
        <p:sp>
          <p:nvSpPr>
            <p:cNvPr id="10" name="object 10"/>
            <p:cNvSpPr/>
            <p:nvPr/>
          </p:nvSpPr>
          <p:spPr>
            <a:xfrm>
              <a:off x="10060009" y="248613"/>
              <a:ext cx="392430" cy="392430"/>
            </a:xfrm>
            <a:custGeom>
              <a:avLst/>
              <a:gdLst/>
              <a:ahLst/>
              <a:cxnLst/>
              <a:rect l="l" t="t" r="r" b="b"/>
              <a:pathLst>
                <a:path w="392429" h="392430">
                  <a:moveTo>
                    <a:pt x="196189" y="0"/>
                  </a:moveTo>
                  <a:lnTo>
                    <a:pt x="151123" y="5168"/>
                  </a:lnTo>
                  <a:lnTo>
                    <a:pt x="109797" y="19898"/>
                  </a:lnTo>
                  <a:lnTo>
                    <a:pt x="73374" y="43023"/>
                  </a:lnTo>
                  <a:lnTo>
                    <a:pt x="43019" y="73380"/>
                  </a:lnTo>
                  <a:lnTo>
                    <a:pt x="19895" y="109803"/>
                  </a:lnTo>
                  <a:lnTo>
                    <a:pt x="5167" y="151127"/>
                  </a:lnTo>
                  <a:lnTo>
                    <a:pt x="0" y="196189"/>
                  </a:lnTo>
                  <a:lnTo>
                    <a:pt x="5133" y="240956"/>
                  </a:lnTo>
                  <a:lnTo>
                    <a:pt x="19895" y="282584"/>
                  </a:lnTo>
                  <a:lnTo>
                    <a:pt x="43019" y="319009"/>
                  </a:lnTo>
                  <a:lnTo>
                    <a:pt x="73374" y="349367"/>
                  </a:lnTo>
                  <a:lnTo>
                    <a:pt x="109797" y="372493"/>
                  </a:lnTo>
                  <a:lnTo>
                    <a:pt x="151123" y="387223"/>
                  </a:lnTo>
                  <a:lnTo>
                    <a:pt x="196189" y="392391"/>
                  </a:lnTo>
                  <a:lnTo>
                    <a:pt x="241255" y="387223"/>
                  </a:lnTo>
                  <a:lnTo>
                    <a:pt x="282581" y="372493"/>
                  </a:lnTo>
                  <a:lnTo>
                    <a:pt x="295386" y="364363"/>
                  </a:lnTo>
                  <a:lnTo>
                    <a:pt x="196189" y="364363"/>
                  </a:lnTo>
                  <a:lnTo>
                    <a:pt x="151423" y="358367"/>
                  </a:lnTo>
                  <a:lnTo>
                    <a:pt x="111235" y="341440"/>
                  </a:lnTo>
                  <a:lnTo>
                    <a:pt x="77214" y="315171"/>
                  </a:lnTo>
                  <a:lnTo>
                    <a:pt x="50947" y="281146"/>
                  </a:lnTo>
                  <a:lnTo>
                    <a:pt x="34149" y="241255"/>
                  </a:lnTo>
                  <a:lnTo>
                    <a:pt x="28028" y="196189"/>
                  </a:lnTo>
                  <a:lnTo>
                    <a:pt x="34023" y="151423"/>
                  </a:lnTo>
                  <a:lnTo>
                    <a:pt x="50947" y="111235"/>
                  </a:lnTo>
                  <a:lnTo>
                    <a:pt x="77214" y="77214"/>
                  </a:lnTo>
                  <a:lnTo>
                    <a:pt x="111235" y="50947"/>
                  </a:lnTo>
                  <a:lnTo>
                    <a:pt x="151423" y="34023"/>
                  </a:lnTo>
                  <a:lnTo>
                    <a:pt x="196189" y="28028"/>
                  </a:lnTo>
                  <a:lnTo>
                    <a:pt x="295387" y="28028"/>
                  </a:lnTo>
                  <a:lnTo>
                    <a:pt x="282581" y="19898"/>
                  </a:lnTo>
                  <a:lnTo>
                    <a:pt x="241255" y="5168"/>
                  </a:lnTo>
                  <a:lnTo>
                    <a:pt x="196189" y="0"/>
                  </a:lnTo>
                  <a:close/>
                </a:path>
                <a:path w="392429" h="392430">
                  <a:moveTo>
                    <a:pt x="295387" y="28028"/>
                  </a:moveTo>
                  <a:lnTo>
                    <a:pt x="196189" y="28028"/>
                  </a:lnTo>
                  <a:lnTo>
                    <a:pt x="240955" y="34023"/>
                  </a:lnTo>
                  <a:lnTo>
                    <a:pt x="281143" y="50947"/>
                  </a:lnTo>
                  <a:lnTo>
                    <a:pt x="315164" y="77214"/>
                  </a:lnTo>
                  <a:lnTo>
                    <a:pt x="341431" y="111235"/>
                  </a:lnTo>
                  <a:lnTo>
                    <a:pt x="358231" y="151127"/>
                  </a:lnTo>
                  <a:lnTo>
                    <a:pt x="358355" y="151423"/>
                  </a:lnTo>
                  <a:lnTo>
                    <a:pt x="364350" y="196189"/>
                  </a:lnTo>
                  <a:lnTo>
                    <a:pt x="358355" y="240956"/>
                  </a:lnTo>
                  <a:lnTo>
                    <a:pt x="341431" y="281146"/>
                  </a:lnTo>
                  <a:lnTo>
                    <a:pt x="315164" y="315171"/>
                  </a:lnTo>
                  <a:lnTo>
                    <a:pt x="281143" y="341440"/>
                  </a:lnTo>
                  <a:lnTo>
                    <a:pt x="240955" y="358367"/>
                  </a:lnTo>
                  <a:lnTo>
                    <a:pt x="196189" y="364363"/>
                  </a:lnTo>
                  <a:lnTo>
                    <a:pt x="295386" y="364363"/>
                  </a:lnTo>
                  <a:lnTo>
                    <a:pt x="349359" y="319009"/>
                  </a:lnTo>
                  <a:lnTo>
                    <a:pt x="372483" y="282584"/>
                  </a:lnTo>
                  <a:lnTo>
                    <a:pt x="387211" y="241255"/>
                  </a:lnTo>
                  <a:lnTo>
                    <a:pt x="392379" y="196189"/>
                  </a:lnTo>
                  <a:lnTo>
                    <a:pt x="387245" y="151423"/>
                  </a:lnTo>
                  <a:lnTo>
                    <a:pt x="387211" y="151127"/>
                  </a:lnTo>
                  <a:lnTo>
                    <a:pt x="372483" y="109803"/>
                  </a:lnTo>
                  <a:lnTo>
                    <a:pt x="349359" y="73380"/>
                  </a:lnTo>
                  <a:lnTo>
                    <a:pt x="319004" y="43023"/>
                  </a:lnTo>
                  <a:lnTo>
                    <a:pt x="295387" y="28028"/>
                  </a:lnTo>
                  <a:close/>
                </a:path>
              </a:pathLst>
            </a:custGeom>
            <a:solidFill>
              <a:srgbClr val="FFFFFF"/>
            </a:solidFill>
          </p:spPr>
          <p:txBody>
            <a:bodyPr wrap="square" lIns="0" tIns="0" rIns="0" bIns="0" rtlCol="0"/>
            <a:lstStyle/>
            <a:p>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5"/>
            <a:ext cx="10692130" cy="2308225"/>
            <a:chOff x="0" y="5"/>
            <a:chExt cx="10692130" cy="2308225"/>
          </a:xfrm>
        </p:grpSpPr>
        <p:pic>
          <p:nvPicPr>
            <p:cNvPr id="3" name="object 3"/>
            <p:cNvPicPr/>
            <p:nvPr/>
          </p:nvPicPr>
          <p:blipFill>
            <a:blip r:embed="rId3" cstate="print"/>
            <a:stretch>
              <a:fillRect/>
            </a:stretch>
          </p:blipFill>
          <p:spPr>
            <a:xfrm>
              <a:off x="0" y="12"/>
              <a:ext cx="10692003" cy="2307729"/>
            </a:xfrm>
            <a:prstGeom prst="rect">
              <a:avLst/>
            </a:prstGeom>
          </p:spPr>
        </p:pic>
        <p:sp>
          <p:nvSpPr>
            <p:cNvPr id="4" name="object 4"/>
            <p:cNvSpPr/>
            <p:nvPr/>
          </p:nvSpPr>
          <p:spPr>
            <a:xfrm>
              <a:off x="0" y="5"/>
              <a:ext cx="5256530" cy="2308225"/>
            </a:xfrm>
            <a:custGeom>
              <a:avLst/>
              <a:gdLst/>
              <a:ahLst/>
              <a:cxnLst/>
              <a:rect l="l" t="t" r="r" b="b"/>
              <a:pathLst>
                <a:path w="5256530" h="2308225">
                  <a:moveTo>
                    <a:pt x="5255996" y="0"/>
                  </a:moveTo>
                  <a:lnTo>
                    <a:pt x="0" y="0"/>
                  </a:lnTo>
                  <a:lnTo>
                    <a:pt x="0" y="2307729"/>
                  </a:lnTo>
                  <a:lnTo>
                    <a:pt x="4414202" y="2307729"/>
                  </a:lnTo>
                  <a:lnTo>
                    <a:pt x="5255996" y="1354924"/>
                  </a:lnTo>
                  <a:lnTo>
                    <a:pt x="5255996" y="0"/>
                  </a:lnTo>
                  <a:close/>
                </a:path>
              </a:pathLst>
            </a:custGeom>
            <a:solidFill>
              <a:srgbClr val="FF6200">
                <a:alpha val="88000"/>
              </a:srgbClr>
            </a:solidFill>
          </p:spPr>
          <p:txBody>
            <a:bodyPr wrap="square" lIns="0" tIns="0" rIns="0" bIns="0" rtlCol="0"/>
            <a:lstStyle/>
            <a:p>
              <a:endParaRPr/>
            </a:p>
          </p:txBody>
        </p:sp>
      </p:grpSp>
      <p:sp>
        <p:nvSpPr>
          <p:cNvPr id="8" name="object 8" descr="$PPTXTitle"/>
          <p:cNvSpPr txBox="1">
            <a:spLocks noGrp="1"/>
          </p:cNvSpPr>
          <p:nvPr>
            <p:ph type="title"/>
          </p:nvPr>
        </p:nvSpPr>
        <p:spPr>
          <a:xfrm>
            <a:off x="707299" y="642184"/>
            <a:ext cx="2806700" cy="998219"/>
          </a:xfrm>
          <a:prstGeom prst="rect">
            <a:avLst/>
          </a:prstGeom>
        </p:spPr>
        <p:txBody>
          <a:bodyPr vert="horz" wrap="square" lIns="0" tIns="55879" rIns="0" bIns="0" rtlCol="0">
            <a:spAutoFit/>
          </a:bodyPr>
          <a:lstStyle/>
          <a:p>
            <a:pPr marL="12700" marR="5080">
              <a:lnSpc>
                <a:spcPts val="3700"/>
              </a:lnSpc>
              <a:spcBef>
                <a:spcPts val="439"/>
              </a:spcBef>
            </a:pPr>
            <a:r>
              <a:rPr spc="-155">
                <a:solidFill>
                  <a:srgbClr val="FFFFFF"/>
                </a:solidFill>
              </a:rPr>
              <a:t>Your</a:t>
            </a:r>
            <a:r>
              <a:rPr spc="-110">
                <a:solidFill>
                  <a:srgbClr val="FFFFFF"/>
                </a:solidFill>
              </a:rPr>
              <a:t> </a:t>
            </a:r>
            <a:r>
              <a:rPr spc="-70">
                <a:solidFill>
                  <a:srgbClr val="FFFFFF"/>
                </a:solidFill>
              </a:rPr>
              <a:t>questions </a:t>
            </a:r>
            <a:r>
              <a:rPr spc="-10">
                <a:solidFill>
                  <a:srgbClr val="FFFFFF"/>
                </a:solidFill>
              </a:rPr>
              <a:t>answered</a:t>
            </a:r>
          </a:p>
        </p:txBody>
      </p:sp>
      <p:sp>
        <p:nvSpPr>
          <p:cNvPr id="5" name="object 5"/>
          <p:cNvSpPr txBox="1">
            <a:spLocks noGrp="1"/>
          </p:cNvSpPr>
          <p:nvPr>
            <p:ph sz="half" idx="2"/>
          </p:nvPr>
        </p:nvSpPr>
        <p:spPr>
          <a:xfrm>
            <a:off x="622300" y="2555028"/>
            <a:ext cx="4561840" cy="4806059"/>
          </a:xfrm>
          <a:prstGeom prst="rect">
            <a:avLst/>
          </a:prstGeom>
        </p:spPr>
        <p:txBody>
          <a:bodyPr vert="horz" wrap="square" lIns="0" tIns="12700" rIns="0" bIns="0" rtlCol="0">
            <a:spAutoFit/>
          </a:bodyPr>
          <a:lstStyle/>
          <a:p>
            <a:pPr marL="0" marR="883919" indent="0">
              <a:lnSpc>
                <a:spcPct val="107700"/>
              </a:lnSpc>
              <a:spcBef>
                <a:spcPts val="100"/>
              </a:spcBef>
              <a:buNone/>
            </a:pPr>
            <a:r>
              <a:rPr dirty="0"/>
              <a:t>Does</a:t>
            </a:r>
            <a:r>
              <a:rPr spc="-10" dirty="0"/>
              <a:t> </a:t>
            </a:r>
            <a:r>
              <a:rPr dirty="0"/>
              <a:t>the</a:t>
            </a:r>
            <a:r>
              <a:rPr spc="-10" dirty="0"/>
              <a:t> </a:t>
            </a:r>
            <a:r>
              <a:rPr spc="-30" dirty="0"/>
              <a:t>‘de</a:t>
            </a:r>
            <a:r>
              <a:rPr spc="-10" dirty="0"/>
              <a:t> </a:t>
            </a:r>
            <a:r>
              <a:rPr dirty="0"/>
              <a:t>minimis’</a:t>
            </a:r>
            <a:r>
              <a:rPr spc="-10" dirty="0"/>
              <a:t> removal </a:t>
            </a:r>
            <a:r>
              <a:rPr dirty="0"/>
              <a:t>impact</a:t>
            </a:r>
            <a:r>
              <a:rPr spc="-10" dirty="0"/>
              <a:t> documents, </a:t>
            </a:r>
            <a:r>
              <a:rPr spc="-20" dirty="0"/>
              <a:t>gifts</a:t>
            </a:r>
            <a:r>
              <a:rPr spc="-30" dirty="0"/>
              <a:t> </a:t>
            </a:r>
            <a:r>
              <a:rPr spc="-10" dirty="0"/>
              <a:t>(C2C</a:t>
            </a:r>
            <a:r>
              <a:rPr spc="-25" dirty="0"/>
              <a:t> </a:t>
            </a:r>
            <a:r>
              <a:rPr dirty="0"/>
              <a:t>below</a:t>
            </a:r>
            <a:r>
              <a:rPr spc="-25" dirty="0"/>
              <a:t> </a:t>
            </a:r>
            <a:r>
              <a:rPr dirty="0"/>
              <a:t>€45</a:t>
            </a:r>
            <a:r>
              <a:rPr lang="en-US" dirty="0"/>
              <a:t> ($52.11</a:t>
            </a:r>
            <a:r>
              <a:rPr dirty="0"/>
              <a:t>)?</a:t>
            </a:r>
            <a:r>
              <a:rPr spc="-25" dirty="0"/>
              <a:t> </a:t>
            </a:r>
            <a:r>
              <a:rPr dirty="0"/>
              <a:t>What</a:t>
            </a:r>
            <a:r>
              <a:rPr spc="-25" dirty="0"/>
              <a:t> </a:t>
            </a:r>
            <a:r>
              <a:rPr dirty="0"/>
              <a:t>about</a:t>
            </a:r>
            <a:r>
              <a:rPr spc="-25" dirty="0"/>
              <a:t> </a:t>
            </a:r>
            <a:r>
              <a:rPr spc="-10" dirty="0"/>
              <a:t>returns?</a:t>
            </a:r>
          </a:p>
          <a:p>
            <a:pPr marL="0" marR="530225" indent="0">
              <a:lnSpc>
                <a:spcPct val="107700"/>
              </a:lnSpc>
              <a:spcBef>
                <a:spcPts val="280"/>
              </a:spcBef>
              <a:buNone/>
            </a:pPr>
            <a:r>
              <a:rPr lang="en-US" b="0" spc="-20" dirty="0">
                <a:solidFill>
                  <a:srgbClr val="333333"/>
                </a:solidFill>
                <a:latin typeface="FedEx Sans"/>
                <a:cs typeface="FedEx Sans"/>
              </a:rPr>
              <a:t>C2C shipments do not fall under the scope of Product </a:t>
            </a:r>
            <a:r>
              <a:rPr lang="en-US" b="0" spc="-20" dirty="0">
                <a:solidFill>
                  <a:srgbClr val="333333"/>
                </a:solidFill>
              </a:rPr>
              <a:t>I</a:t>
            </a:r>
            <a:r>
              <a:rPr lang="en-US" b="0" spc="-20" dirty="0">
                <a:solidFill>
                  <a:srgbClr val="333333"/>
                </a:solidFill>
                <a:latin typeface="FedEx Sans"/>
                <a:cs typeface="FedEx Sans"/>
              </a:rPr>
              <a:t>dentifiers (PIDs).</a:t>
            </a:r>
          </a:p>
          <a:p>
            <a:pPr marL="0" marR="530225" indent="0">
              <a:lnSpc>
                <a:spcPct val="107700"/>
              </a:lnSpc>
              <a:spcBef>
                <a:spcPts val="280"/>
              </a:spcBef>
              <a:buNone/>
            </a:pPr>
            <a:r>
              <a:rPr b="0" dirty="0">
                <a:solidFill>
                  <a:srgbClr val="333333"/>
                </a:solidFill>
                <a:latin typeface="FedEx Sans"/>
                <a:cs typeface="FedEx Sans"/>
              </a:rPr>
              <a:t>For</a:t>
            </a:r>
            <a:r>
              <a:rPr b="0" spc="-30" dirty="0">
                <a:solidFill>
                  <a:srgbClr val="333333"/>
                </a:solidFill>
                <a:latin typeface="FedEx Sans"/>
                <a:cs typeface="FedEx Sans"/>
              </a:rPr>
              <a:t> </a:t>
            </a:r>
            <a:r>
              <a:rPr b="0" dirty="0">
                <a:solidFill>
                  <a:srgbClr val="333333"/>
                </a:solidFill>
                <a:latin typeface="FedEx Sans"/>
                <a:cs typeface="FedEx Sans"/>
              </a:rPr>
              <a:t>C2C</a:t>
            </a:r>
            <a:r>
              <a:rPr b="0" spc="-25" dirty="0">
                <a:solidFill>
                  <a:srgbClr val="333333"/>
                </a:solidFill>
                <a:latin typeface="FedEx Sans"/>
                <a:cs typeface="FedEx Sans"/>
              </a:rPr>
              <a:t> </a:t>
            </a:r>
            <a:r>
              <a:rPr b="0" dirty="0">
                <a:solidFill>
                  <a:srgbClr val="333333"/>
                </a:solidFill>
                <a:latin typeface="FedEx Sans"/>
                <a:cs typeface="FedEx Sans"/>
              </a:rPr>
              <a:t>below</a:t>
            </a:r>
            <a:r>
              <a:rPr b="0" spc="-30" dirty="0">
                <a:solidFill>
                  <a:srgbClr val="333333"/>
                </a:solidFill>
                <a:latin typeface="FedEx Sans"/>
                <a:cs typeface="FedEx Sans"/>
              </a:rPr>
              <a:t> </a:t>
            </a:r>
            <a:r>
              <a:rPr b="0" dirty="0">
                <a:solidFill>
                  <a:srgbClr val="333333"/>
                </a:solidFill>
                <a:latin typeface="FedEx Sans"/>
                <a:cs typeface="FedEx Sans"/>
              </a:rPr>
              <a:t>€45</a:t>
            </a:r>
            <a:r>
              <a:rPr lang="en-US" b="0" dirty="0">
                <a:solidFill>
                  <a:srgbClr val="333333"/>
                </a:solidFill>
                <a:latin typeface="FedEx Sans"/>
                <a:cs typeface="FedEx Sans"/>
              </a:rPr>
              <a:t> ($52.11)</a:t>
            </a:r>
            <a:r>
              <a:rPr b="0" dirty="0">
                <a:solidFill>
                  <a:srgbClr val="333333"/>
                </a:solidFill>
                <a:latin typeface="FedEx Sans"/>
                <a:cs typeface="FedEx Sans"/>
              </a:rPr>
              <a:t>,</a:t>
            </a:r>
            <a:r>
              <a:rPr b="0" spc="-25" dirty="0">
                <a:solidFill>
                  <a:srgbClr val="333333"/>
                </a:solidFill>
                <a:latin typeface="FedEx Sans"/>
                <a:cs typeface="FedEx Sans"/>
              </a:rPr>
              <a:t> </a:t>
            </a:r>
            <a:r>
              <a:rPr b="0" dirty="0">
                <a:solidFill>
                  <a:srgbClr val="333333"/>
                </a:solidFill>
                <a:latin typeface="FedEx Sans"/>
                <a:cs typeface="FedEx Sans"/>
              </a:rPr>
              <a:t>no</a:t>
            </a:r>
            <a:r>
              <a:rPr b="0" spc="-25" dirty="0">
                <a:solidFill>
                  <a:srgbClr val="333333"/>
                </a:solidFill>
                <a:latin typeface="FedEx Sans"/>
                <a:cs typeface="FedEx Sans"/>
              </a:rPr>
              <a:t> </a:t>
            </a:r>
            <a:r>
              <a:rPr b="0" dirty="0">
                <a:solidFill>
                  <a:srgbClr val="333333"/>
                </a:solidFill>
                <a:latin typeface="FedEx Sans"/>
                <a:cs typeface="FedEx Sans"/>
              </a:rPr>
              <a:t>duties</a:t>
            </a:r>
            <a:r>
              <a:rPr b="0" spc="-30" dirty="0">
                <a:solidFill>
                  <a:srgbClr val="333333"/>
                </a:solidFill>
                <a:latin typeface="FedEx Sans"/>
                <a:cs typeface="FedEx Sans"/>
              </a:rPr>
              <a:t> </a:t>
            </a:r>
            <a:r>
              <a:rPr b="0" dirty="0">
                <a:solidFill>
                  <a:srgbClr val="333333"/>
                </a:solidFill>
                <a:latin typeface="FedEx Sans"/>
                <a:cs typeface="FedEx Sans"/>
              </a:rPr>
              <a:t>and</a:t>
            </a:r>
            <a:r>
              <a:rPr b="0" spc="-25" dirty="0">
                <a:solidFill>
                  <a:srgbClr val="333333"/>
                </a:solidFill>
                <a:latin typeface="FedEx Sans"/>
                <a:cs typeface="FedEx Sans"/>
              </a:rPr>
              <a:t> </a:t>
            </a:r>
            <a:r>
              <a:rPr b="0" spc="-10" dirty="0">
                <a:solidFill>
                  <a:srgbClr val="333333"/>
                </a:solidFill>
                <a:latin typeface="FedEx Sans"/>
                <a:cs typeface="FedEx Sans"/>
              </a:rPr>
              <a:t>taxes</a:t>
            </a:r>
            <a:r>
              <a:rPr b="0" spc="-30" dirty="0">
                <a:solidFill>
                  <a:srgbClr val="333333"/>
                </a:solidFill>
                <a:latin typeface="FedEx Sans"/>
                <a:cs typeface="FedEx Sans"/>
              </a:rPr>
              <a:t> </a:t>
            </a:r>
            <a:r>
              <a:rPr b="0" dirty="0">
                <a:solidFill>
                  <a:srgbClr val="333333"/>
                </a:solidFill>
                <a:latin typeface="FedEx Sans"/>
                <a:cs typeface="FedEx Sans"/>
              </a:rPr>
              <a:t>are</a:t>
            </a:r>
            <a:r>
              <a:rPr b="0" spc="-25" dirty="0">
                <a:solidFill>
                  <a:srgbClr val="333333"/>
                </a:solidFill>
                <a:latin typeface="FedEx Sans"/>
                <a:cs typeface="FedEx Sans"/>
              </a:rPr>
              <a:t> </a:t>
            </a:r>
            <a:r>
              <a:rPr b="0" dirty="0">
                <a:solidFill>
                  <a:srgbClr val="333333"/>
                </a:solidFill>
                <a:latin typeface="FedEx Sans"/>
                <a:cs typeface="FedEx Sans"/>
              </a:rPr>
              <a:t>to</a:t>
            </a:r>
            <a:r>
              <a:rPr b="0" spc="-25" dirty="0">
                <a:solidFill>
                  <a:srgbClr val="333333"/>
                </a:solidFill>
                <a:latin typeface="FedEx Sans"/>
                <a:cs typeface="FedEx Sans"/>
              </a:rPr>
              <a:t> </a:t>
            </a:r>
            <a:r>
              <a:rPr b="0" dirty="0">
                <a:solidFill>
                  <a:srgbClr val="333333"/>
                </a:solidFill>
                <a:latin typeface="FedEx Sans"/>
                <a:cs typeface="FedEx Sans"/>
              </a:rPr>
              <a:t>be</a:t>
            </a:r>
            <a:r>
              <a:rPr b="0" spc="-30" dirty="0">
                <a:solidFill>
                  <a:srgbClr val="333333"/>
                </a:solidFill>
                <a:latin typeface="FedEx Sans"/>
                <a:cs typeface="FedEx Sans"/>
              </a:rPr>
              <a:t> </a:t>
            </a:r>
            <a:r>
              <a:rPr b="0" spc="-20" dirty="0">
                <a:solidFill>
                  <a:srgbClr val="333333"/>
                </a:solidFill>
                <a:latin typeface="FedEx Sans"/>
                <a:cs typeface="FedEx Sans"/>
              </a:rPr>
              <a:t>paid </a:t>
            </a:r>
            <a:r>
              <a:rPr b="0" dirty="0">
                <a:solidFill>
                  <a:srgbClr val="333333"/>
                </a:solidFill>
                <a:latin typeface="FedEx Sans"/>
                <a:cs typeface="FedEx Sans"/>
              </a:rPr>
              <a:t>(subject</a:t>
            </a:r>
            <a:r>
              <a:rPr b="0" spc="-40" dirty="0">
                <a:solidFill>
                  <a:srgbClr val="333333"/>
                </a:solidFill>
                <a:latin typeface="FedEx Sans"/>
                <a:cs typeface="FedEx Sans"/>
              </a:rPr>
              <a:t> </a:t>
            </a:r>
            <a:r>
              <a:rPr b="0" dirty="0">
                <a:solidFill>
                  <a:srgbClr val="333333"/>
                </a:solidFill>
                <a:latin typeface="FedEx Sans"/>
                <a:cs typeface="FedEx Sans"/>
              </a:rPr>
              <a:t>to</a:t>
            </a:r>
            <a:r>
              <a:rPr b="0" spc="-35" dirty="0">
                <a:solidFill>
                  <a:srgbClr val="333333"/>
                </a:solidFill>
                <a:latin typeface="FedEx Sans"/>
                <a:cs typeface="FedEx Sans"/>
              </a:rPr>
              <a:t> </a:t>
            </a:r>
            <a:r>
              <a:rPr b="0" spc="-10" dirty="0">
                <a:solidFill>
                  <a:srgbClr val="333333"/>
                </a:solidFill>
                <a:latin typeface="FedEx Sans"/>
                <a:cs typeface="FedEx Sans"/>
              </a:rPr>
              <a:t>customs</a:t>
            </a:r>
            <a:r>
              <a:rPr b="0" spc="-40" dirty="0">
                <a:solidFill>
                  <a:srgbClr val="333333"/>
                </a:solidFill>
                <a:latin typeface="FedEx Sans"/>
                <a:cs typeface="FedEx Sans"/>
              </a:rPr>
              <a:t> </a:t>
            </a:r>
            <a:r>
              <a:rPr b="0" spc="-10" dirty="0">
                <a:solidFill>
                  <a:srgbClr val="333333"/>
                </a:solidFill>
                <a:latin typeface="FedEx Sans"/>
                <a:cs typeface="FedEx Sans"/>
              </a:rPr>
              <a:t>decision).</a:t>
            </a:r>
          </a:p>
          <a:p>
            <a:pPr marL="0" marR="52069" indent="0">
              <a:lnSpc>
                <a:spcPct val="107700"/>
              </a:lnSpc>
              <a:spcBef>
                <a:spcPts val="280"/>
              </a:spcBef>
              <a:buNone/>
            </a:pPr>
            <a:r>
              <a:rPr b="0" spc="-10" dirty="0">
                <a:solidFill>
                  <a:srgbClr val="333333"/>
                </a:solidFill>
                <a:latin typeface="FedEx Sans"/>
                <a:cs typeface="FedEx Sans"/>
              </a:rPr>
              <a:t>Standard</a:t>
            </a:r>
            <a:r>
              <a:rPr b="0" spc="-15" dirty="0">
                <a:solidFill>
                  <a:srgbClr val="333333"/>
                </a:solidFill>
                <a:latin typeface="FedEx Sans"/>
                <a:cs typeface="FedEx Sans"/>
              </a:rPr>
              <a:t> </a:t>
            </a:r>
            <a:r>
              <a:rPr b="0" spc="-10" dirty="0">
                <a:solidFill>
                  <a:srgbClr val="333333"/>
                </a:solidFill>
                <a:latin typeface="FedEx Sans"/>
                <a:cs typeface="FedEx Sans"/>
              </a:rPr>
              <a:t>customs</a:t>
            </a:r>
            <a:r>
              <a:rPr b="0" spc="-15" dirty="0">
                <a:solidFill>
                  <a:srgbClr val="333333"/>
                </a:solidFill>
                <a:latin typeface="FedEx Sans"/>
                <a:cs typeface="FedEx Sans"/>
              </a:rPr>
              <a:t> </a:t>
            </a:r>
            <a:r>
              <a:rPr b="0" spc="-10" dirty="0">
                <a:solidFill>
                  <a:srgbClr val="333333"/>
                </a:solidFill>
                <a:latin typeface="FedEx Sans"/>
                <a:cs typeface="FedEx Sans"/>
              </a:rPr>
              <a:t>processes</a:t>
            </a:r>
            <a:r>
              <a:rPr b="0" spc="-15" dirty="0">
                <a:solidFill>
                  <a:srgbClr val="333333"/>
                </a:solidFill>
                <a:latin typeface="FedEx Sans"/>
                <a:cs typeface="FedEx Sans"/>
              </a:rPr>
              <a:t> </a:t>
            </a:r>
            <a:r>
              <a:rPr b="0" spc="-10" dirty="0">
                <a:solidFill>
                  <a:srgbClr val="333333"/>
                </a:solidFill>
                <a:latin typeface="FedEx Sans"/>
                <a:cs typeface="FedEx Sans"/>
              </a:rPr>
              <a:t>continue </a:t>
            </a:r>
            <a:r>
              <a:rPr b="0" dirty="0">
                <a:solidFill>
                  <a:srgbClr val="333333"/>
                </a:solidFill>
                <a:latin typeface="FedEx Sans"/>
                <a:cs typeface="FedEx Sans"/>
              </a:rPr>
              <a:t>to</a:t>
            </a:r>
            <a:r>
              <a:rPr b="0" spc="-15" dirty="0">
                <a:solidFill>
                  <a:srgbClr val="333333"/>
                </a:solidFill>
                <a:latin typeface="FedEx Sans"/>
                <a:cs typeface="FedEx Sans"/>
              </a:rPr>
              <a:t> </a:t>
            </a:r>
            <a:r>
              <a:rPr b="0" dirty="0">
                <a:solidFill>
                  <a:srgbClr val="333333"/>
                </a:solidFill>
                <a:latin typeface="FedEx Sans"/>
                <a:cs typeface="FedEx Sans"/>
              </a:rPr>
              <a:t>apply</a:t>
            </a:r>
            <a:r>
              <a:rPr b="0" spc="-15" dirty="0">
                <a:solidFill>
                  <a:srgbClr val="333333"/>
                </a:solidFill>
                <a:latin typeface="FedEx Sans"/>
                <a:cs typeface="FedEx Sans"/>
              </a:rPr>
              <a:t> </a:t>
            </a:r>
            <a:r>
              <a:rPr b="0" dirty="0">
                <a:solidFill>
                  <a:srgbClr val="333333"/>
                </a:solidFill>
                <a:latin typeface="FedEx Sans"/>
                <a:cs typeface="FedEx Sans"/>
              </a:rPr>
              <a:t>for</a:t>
            </a:r>
            <a:r>
              <a:rPr b="0" spc="-10" dirty="0">
                <a:solidFill>
                  <a:srgbClr val="333333"/>
                </a:solidFill>
                <a:latin typeface="FedEx Sans"/>
                <a:cs typeface="FedEx Sans"/>
              </a:rPr>
              <a:t> documents, </a:t>
            </a:r>
            <a:r>
              <a:rPr b="0" spc="-20" dirty="0">
                <a:solidFill>
                  <a:srgbClr val="333333"/>
                </a:solidFill>
                <a:latin typeface="FedEx Sans"/>
                <a:cs typeface="FedEx Sans"/>
              </a:rPr>
              <a:t>gifts—</a:t>
            </a:r>
            <a:r>
              <a:rPr b="0" dirty="0">
                <a:solidFill>
                  <a:srgbClr val="333333"/>
                </a:solidFill>
                <a:latin typeface="FedEx Sans"/>
                <a:cs typeface="FedEx Sans"/>
              </a:rPr>
              <a:t>the</a:t>
            </a:r>
            <a:r>
              <a:rPr b="0" spc="-25" dirty="0">
                <a:solidFill>
                  <a:srgbClr val="333333"/>
                </a:solidFill>
                <a:latin typeface="FedEx Sans"/>
                <a:cs typeface="FedEx Sans"/>
              </a:rPr>
              <a:t> </a:t>
            </a:r>
            <a:r>
              <a:rPr b="0" dirty="0">
                <a:solidFill>
                  <a:srgbClr val="333333"/>
                </a:solidFill>
                <a:latin typeface="FedEx Sans"/>
                <a:cs typeface="FedEx Sans"/>
              </a:rPr>
              <a:t>€3</a:t>
            </a:r>
            <a:r>
              <a:rPr lang="en-US" b="0" dirty="0">
                <a:solidFill>
                  <a:srgbClr val="333333"/>
                </a:solidFill>
                <a:latin typeface="FedEx Sans"/>
                <a:cs typeface="FedEx Sans"/>
              </a:rPr>
              <a:t> ($3.48) </a:t>
            </a:r>
            <a:r>
              <a:rPr b="0" spc="-20" dirty="0">
                <a:solidFill>
                  <a:srgbClr val="333333"/>
                </a:solidFill>
                <a:latin typeface="FedEx Sans"/>
                <a:cs typeface="FedEx Sans"/>
              </a:rPr>
              <a:t> </a:t>
            </a:r>
            <a:r>
              <a:rPr b="0" dirty="0">
                <a:solidFill>
                  <a:srgbClr val="333333"/>
                </a:solidFill>
                <a:latin typeface="FedEx Sans"/>
                <a:cs typeface="FedEx Sans"/>
              </a:rPr>
              <a:t>flat</a:t>
            </a:r>
            <a:r>
              <a:rPr b="0" spc="-20" dirty="0">
                <a:solidFill>
                  <a:srgbClr val="333333"/>
                </a:solidFill>
                <a:latin typeface="FedEx Sans"/>
                <a:cs typeface="FedEx Sans"/>
              </a:rPr>
              <a:t> </a:t>
            </a:r>
            <a:r>
              <a:rPr b="0" dirty="0">
                <a:solidFill>
                  <a:srgbClr val="333333"/>
                </a:solidFill>
                <a:latin typeface="FedEx Sans"/>
                <a:cs typeface="FedEx Sans"/>
              </a:rPr>
              <a:t>fee</a:t>
            </a:r>
            <a:r>
              <a:rPr b="0" spc="-20" dirty="0">
                <a:solidFill>
                  <a:srgbClr val="333333"/>
                </a:solidFill>
                <a:latin typeface="FedEx Sans"/>
                <a:cs typeface="FedEx Sans"/>
              </a:rPr>
              <a:t> </a:t>
            </a:r>
            <a:r>
              <a:rPr b="0" dirty="0">
                <a:solidFill>
                  <a:srgbClr val="333333"/>
                </a:solidFill>
                <a:latin typeface="FedEx Sans"/>
                <a:cs typeface="FedEx Sans"/>
              </a:rPr>
              <a:t>does</a:t>
            </a:r>
            <a:r>
              <a:rPr b="0" spc="-20" dirty="0">
                <a:solidFill>
                  <a:srgbClr val="333333"/>
                </a:solidFill>
                <a:latin typeface="FedEx Sans"/>
                <a:cs typeface="FedEx Sans"/>
              </a:rPr>
              <a:t> </a:t>
            </a:r>
            <a:r>
              <a:rPr b="0" dirty="0">
                <a:solidFill>
                  <a:srgbClr val="333333"/>
                </a:solidFill>
                <a:latin typeface="FedEx Sans"/>
                <a:cs typeface="FedEx Sans"/>
              </a:rPr>
              <a:t>not</a:t>
            </a:r>
            <a:r>
              <a:rPr b="0" spc="-25" dirty="0">
                <a:solidFill>
                  <a:srgbClr val="333333"/>
                </a:solidFill>
                <a:latin typeface="FedEx Sans"/>
                <a:cs typeface="FedEx Sans"/>
              </a:rPr>
              <a:t> </a:t>
            </a:r>
            <a:r>
              <a:rPr b="0" spc="-10" dirty="0">
                <a:solidFill>
                  <a:srgbClr val="333333"/>
                </a:solidFill>
                <a:latin typeface="FedEx Sans"/>
                <a:cs typeface="FedEx Sans"/>
              </a:rPr>
              <a:t>apply.</a:t>
            </a:r>
          </a:p>
          <a:p>
            <a:pPr marL="0" indent="0">
              <a:lnSpc>
                <a:spcPct val="100000"/>
              </a:lnSpc>
              <a:spcBef>
                <a:spcPts val="960"/>
              </a:spcBef>
              <a:buNone/>
            </a:pPr>
            <a:r>
              <a:rPr lang="en-US" dirty="0"/>
              <a:t>Regarding returns:</a:t>
            </a:r>
          </a:p>
          <a:p>
            <a:pPr marL="0" marR="128270" indent="0">
              <a:lnSpc>
                <a:spcPct val="107700"/>
              </a:lnSpc>
              <a:buNone/>
            </a:pPr>
            <a:r>
              <a:rPr b="0" dirty="0">
                <a:solidFill>
                  <a:srgbClr val="333333"/>
                </a:solidFill>
                <a:latin typeface="FedEx Sans"/>
                <a:cs typeface="FedEx Sans"/>
              </a:rPr>
              <a:t>If</a:t>
            </a:r>
            <a:r>
              <a:rPr b="0" spc="-25" dirty="0">
                <a:solidFill>
                  <a:srgbClr val="333333"/>
                </a:solidFill>
                <a:latin typeface="FedEx Sans"/>
                <a:cs typeface="FedEx Sans"/>
              </a:rPr>
              <a:t> </a:t>
            </a:r>
            <a:r>
              <a:rPr b="0" dirty="0">
                <a:solidFill>
                  <a:srgbClr val="333333"/>
                </a:solidFill>
                <a:latin typeface="FedEx Sans"/>
                <a:cs typeface="FedEx Sans"/>
              </a:rPr>
              <a:t>your</a:t>
            </a:r>
            <a:r>
              <a:rPr b="0" spc="-25" dirty="0">
                <a:solidFill>
                  <a:srgbClr val="333333"/>
                </a:solidFill>
                <a:latin typeface="FedEx Sans"/>
                <a:cs typeface="FedEx Sans"/>
              </a:rPr>
              <a:t> </a:t>
            </a:r>
            <a:r>
              <a:rPr b="0" dirty="0">
                <a:solidFill>
                  <a:srgbClr val="333333"/>
                </a:solidFill>
                <a:latin typeface="FedEx Sans"/>
                <a:cs typeface="FedEx Sans"/>
              </a:rPr>
              <a:t>shipment</a:t>
            </a:r>
            <a:r>
              <a:rPr b="0" spc="-20" dirty="0">
                <a:solidFill>
                  <a:srgbClr val="333333"/>
                </a:solidFill>
                <a:latin typeface="FedEx Sans"/>
                <a:cs typeface="FedEx Sans"/>
              </a:rPr>
              <a:t> </a:t>
            </a:r>
            <a:r>
              <a:rPr b="0" dirty="0">
                <a:solidFill>
                  <a:srgbClr val="333333"/>
                </a:solidFill>
                <a:latin typeface="FedEx Sans"/>
                <a:cs typeface="FedEx Sans"/>
              </a:rPr>
              <a:t>was</a:t>
            </a:r>
            <a:r>
              <a:rPr b="0" spc="-25" dirty="0">
                <a:solidFill>
                  <a:srgbClr val="333333"/>
                </a:solidFill>
                <a:latin typeface="FedEx Sans"/>
                <a:cs typeface="FedEx Sans"/>
              </a:rPr>
              <a:t> </a:t>
            </a:r>
            <a:r>
              <a:rPr b="0" dirty="0">
                <a:solidFill>
                  <a:srgbClr val="333333"/>
                </a:solidFill>
                <a:latin typeface="FedEx Sans"/>
                <a:cs typeface="FedEx Sans"/>
              </a:rPr>
              <a:t>imported</a:t>
            </a:r>
            <a:r>
              <a:rPr b="0" spc="-20" dirty="0">
                <a:solidFill>
                  <a:srgbClr val="333333"/>
                </a:solidFill>
                <a:latin typeface="FedEx Sans"/>
                <a:cs typeface="FedEx Sans"/>
              </a:rPr>
              <a:t> </a:t>
            </a:r>
            <a:r>
              <a:rPr b="0" dirty="0">
                <a:solidFill>
                  <a:srgbClr val="333333"/>
                </a:solidFill>
                <a:latin typeface="FedEx Sans"/>
                <a:cs typeface="FedEx Sans"/>
              </a:rPr>
              <a:t>into</a:t>
            </a:r>
            <a:r>
              <a:rPr b="0" spc="-25" dirty="0">
                <a:solidFill>
                  <a:srgbClr val="333333"/>
                </a:solidFill>
                <a:latin typeface="FedEx Sans"/>
                <a:cs typeface="FedEx Sans"/>
              </a:rPr>
              <a:t> </a:t>
            </a:r>
            <a:r>
              <a:rPr b="0" dirty="0">
                <a:solidFill>
                  <a:srgbClr val="333333"/>
                </a:solidFill>
                <a:latin typeface="FedEx Sans"/>
                <a:cs typeface="FedEx Sans"/>
              </a:rPr>
              <a:t>the</a:t>
            </a:r>
            <a:r>
              <a:rPr b="0" spc="-20" dirty="0">
                <a:solidFill>
                  <a:srgbClr val="333333"/>
                </a:solidFill>
                <a:latin typeface="FedEx Sans"/>
                <a:cs typeface="FedEx Sans"/>
              </a:rPr>
              <a:t> </a:t>
            </a:r>
            <a:r>
              <a:rPr b="0" dirty="0">
                <a:solidFill>
                  <a:srgbClr val="333333"/>
                </a:solidFill>
                <a:latin typeface="FedEx Sans"/>
                <a:cs typeface="FedEx Sans"/>
              </a:rPr>
              <a:t>EU</a:t>
            </a:r>
            <a:r>
              <a:rPr b="0" spc="-25" dirty="0">
                <a:solidFill>
                  <a:srgbClr val="333333"/>
                </a:solidFill>
                <a:latin typeface="FedEx Sans"/>
                <a:cs typeface="FedEx Sans"/>
              </a:rPr>
              <a:t> </a:t>
            </a:r>
            <a:r>
              <a:rPr b="0" dirty="0">
                <a:solidFill>
                  <a:srgbClr val="333333"/>
                </a:solidFill>
                <a:latin typeface="FedEx Sans"/>
                <a:cs typeface="FedEx Sans"/>
              </a:rPr>
              <a:t>and</a:t>
            </a:r>
            <a:r>
              <a:rPr b="0" spc="-20" dirty="0">
                <a:solidFill>
                  <a:srgbClr val="333333"/>
                </a:solidFill>
                <a:latin typeface="FedEx Sans"/>
                <a:cs typeface="FedEx Sans"/>
              </a:rPr>
              <a:t> </a:t>
            </a:r>
            <a:r>
              <a:rPr b="0" dirty="0">
                <a:solidFill>
                  <a:srgbClr val="333333"/>
                </a:solidFill>
                <a:latin typeface="FedEx Sans"/>
                <a:cs typeface="FedEx Sans"/>
              </a:rPr>
              <a:t>the</a:t>
            </a:r>
            <a:r>
              <a:rPr b="0" spc="-25" dirty="0">
                <a:solidFill>
                  <a:srgbClr val="333333"/>
                </a:solidFill>
                <a:latin typeface="FedEx Sans"/>
                <a:cs typeface="FedEx Sans"/>
              </a:rPr>
              <a:t> </a:t>
            </a:r>
            <a:r>
              <a:rPr b="0" dirty="0">
                <a:solidFill>
                  <a:srgbClr val="333333"/>
                </a:solidFill>
                <a:latin typeface="FedEx Sans"/>
                <a:cs typeface="FedEx Sans"/>
              </a:rPr>
              <a:t>€3</a:t>
            </a:r>
            <a:r>
              <a:rPr lang="en-US" b="0" dirty="0">
                <a:solidFill>
                  <a:srgbClr val="333333"/>
                </a:solidFill>
                <a:latin typeface="FedEx Sans"/>
                <a:cs typeface="FedEx Sans"/>
              </a:rPr>
              <a:t> ($3.48) </a:t>
            </a:r>
            <a:r>
              <a:rPr b="0" spc="-20" dirty="0">
                <a:solidFill>
                  <a:srgbClr val="333333"/>
                </a:solidFill>
                <a:latin typeface="FedEx Sans"/>
                <a:cs typeface="FedEx Sans"/>
              </a:rPr>
              <a:t> duty </a:t>
            </a:r>
            <a:r>
              <a:rPr b="0" dirty="0">
                <a:solidFill>
                  <a:srgbClr val="333333"/>
                </a:solidFill>
                <a:latin typeface="FedEx Sans"/>
                <a:cs typeface="FedEx Sans"/>
              </a:rPr>
              <a:t>was</a:t>
            </a:r>
            <a:r>
              <a:rPr b="0" spc="-15" dirty="0">
                <a:solidFill>
                  <a:srgbClr val="333333"/>
                </a:solidFill>
                <a:latin typeface="FedEx Sans"/>
                <a:cs typeface="FedEx Sans"/>
              </a:rPr>
              <a:t> </a:t>
            </a:r>
            <a:r>
              <a:rPr b="0" dirty="0">
                <a:solidFill>
                  <a:srgbClr val="333333"/>
                </a:solidFill>
                <a:latin typeface="FedEx Sans"/>
                <a:cs typeface="FedEx Sans"/>
              </a:rPr>
              <a:t>paid</a:t>
            </a:r>
            <a:r>
              <a:rPr b="0" spc="-15" dirty="0">
                <a:solidFill>
                  <a:srgbClr val="333333"/>
                </a:solidFill>
                <a:latin typeface="FedEx Sans"/>
                <a:cs typeface="FedEx Sans"/>
              </a:rPr>
              <a:t> </a:t>
            </a:r>
            <a:r>
              <a:rPr b="0" dirty="0">
                <a:solidFill>
                  <a:srgbClr val="333333"/>
                </a:solidFill>
                <a:latin typeface="FedEx Sans"/>
                <a:cs typeface="FedEx Sans"/>
              </a:rPr>
              <a:t>on</a:t>
            </a:r>
            <a:r>
              <a:rPr b="0" spc="-15" dirty="0">
                <a:solidFill>
                  <a:srgbClr val="333333"/>
                </a:solidFill>
                <a:latin typeface="FedEx Sans"/>
                <a:cs typeface="FedEx Sans"/>
              </a:rPr>
              <a:t> </a:t>
            </a:r>
            <a:r>
              <a:rPr b="0" spc="-10" dirty="0">
                <a:solidFill>
                  <a:srgbClr val="333333"/>
                </a:solidFill>
                <a:latin typeface="FedEx Sans"/>
                <a:cs typeface="FedEx Sans"/>
              </a:rPr>
              <a:t>entry, </a:t>
            </a:r>
            <a:r>
              <a:rPr b="0" dirty="0">
                <a:solidFill>
                  <a:srgbClr val="333333"/>
                </a:solidFill>
                <a:latin typeface="FedEx Sans"/>
                <a:cs typeface="FedEx Sans"/>
              </a:rPr>
              <a:t>that</a:t>
            </a:r>
            <a:r>
              <a:rPr b="0" spc="-15" dirty="0">
                <a:solidFill>
                  <a:srgbClr val="333333"/>
                </a:solidFill>
                <a:latin typeface="FedEx Sans"/>
                <a:cs typeface="FedEx Sans"/>
              </a:rPr>
              <a:t> </a:t>
            </a:r>
            <a:r>
              <a:rPr b="0" dirty="0">
                <a:solidFill>
                  <a:srgbClr val="333333"/>
                </a:solidFill>
                <a:latin typeface="FedEx Sans"/>
                <a:cs typeface="FedEx Sans"/>
              </a:rPr>
              <a:t>duty</a:t>
            </a:r>
            <a:r>
              <a:rPr b="0" spc="-15" dirty="0">
                <a:solidFill>
                  <a:srgbClr val="333333"/>
                </a:solidFill>
                <a:latin typeface="FedEx Sans"/>
                <a:cs typeface="FedEx Sans"/>
              </a:rPr>
              <a:t> </a:t>
            </a:r>
            <a:r>
              <a:rPr b="0" dirty="0">
                <a:solidFill>
                  <a:srgbClr val="333333"/>
                </a:solidFill>
                <a:latin typeface="FedEx Sans"/>
                <a:cs typeface="FedEx Sans"/>
              </a:rPr>
              <a:t>cannot</a:t>
            </a:r>
            <a:r>
              <a:rPr b="0" spc="-15" dirty="0">
                <a:solidFill>
                  <a:srgbClr val="333333"/>
                </a:solidFill>
                <a:latin typeface="FedEx Sans"/>
                <a:cs typeface="FedEx Sans"/>
              </a:rPr>
              <a:t> </a:t>
            </a:r>
            <a:r>
              <a:rPr b="0" dirty="0">
                <a:solidFill>
                  <a:srgbClr val="333333"/>
                </a:solidFill>
                <a:latin typeface="FedEx Sans"/>
                <a:cs typeface="FedEx Sans"/>
              </a:rPr>
              <a:t>be</a:t>
            </a:r>
            <a:r>
              <a:rPr b="0" spc="-10" dirty="0">
                <a:solidFill>
                  <a:srgbClr val="333333"/>
                </a:solidFill>
                <a:latin typeface="FedEx Sans"/>
                <a:cs typeface="FedEx Sans"/>
              </a:rPr>
              <a:t> </a:t>
            </a:r>
            <a:r>
              <a:rPr b="0" spc="-20" dirty="0">
                <a:solidFill>
                  <a:srgbClr val="333333"/>
                </a:solidFill>
                <a:latin typeface="FedEx Sans"/>
                <a:cs typeface="FedEx Sans"/>
              </a:rPr>
              <a:t>recovered</a:t>
            </a:r>
            <a:r>
              <a:rPr b="0" spc="-15" dirty="0">
                <a:solidFill>
                  <a:srgbClr val="333333"/>
                </a:solidFill>
                <a:latin typeface="FedEx Sans"/>
                <a:cs typeface="FedEx Sans"/>
              </a:rPr>
              <a:t> </a:t>
            </a:r>
            <a:r>
              <a:rPr b="0" dirty="0">
                <a:solidFill>
                  <a:srgbClr val="333333"/>
                </a:solidFill>
                <a:latin typeface="FedEx Sans"/>
                <a:cs typeface="FedEx Sans"/>
              </a:rPr>
              <a:t>if</a:t>
            </a:r>
            <a:r>
              <a:rPr b="0" spc="-15" dirty="0">
                <a:solidFill>
                  <a:srgbClr val="333333"/>
                </a:solidFill>
                <a:latin typeface="FedEx Sans"/>
                <a:cs typeface="FedEx Sans"/>
              </a:rPr>
              <a:t> </a:t>
            </a:r>
            <a:r>
              <a:rPr b="0" dirty="0">
                <a:solidFill>
                  <a:srgbClr val="333333"/>
                </a:solidFill>
                <a:latin typeface="FedEx Sans"/>
                <a:cs typeface="FedEx Sans"/>
              </a:rPr>
              <a:t>the</a:t>
            </a:r>
            <a:r>
              <a:rPr b="0" spc="-10" dirty="0">
                <a:solidFill>
                  <a:srgbClr val="333333"/>
                </a:solidFill>
                <a:latin typeface="FedEx Sans"/>
                <a:cs typeface="FedEx Sans"/>
              </a:rPr>
              <a:t> goods</a:t>
            </a:r>
            <a:r>
              <a:rPr lang="en-US" b="0" spc="-10" dirty="0">
                <a:solidFill>
                  <a:srgbClr val="333333"/>
                </a:solidFill>
                <a:latin typeface="FedEx Sans"/>
                <a:cs typeface="FedEx Sans"/>
              </a:rPr>
              <a:t> </a:t>
            </a:r>
            <a:r>
              <a:rPr b="0" dirty="0">
                <a:solidFill>
                  <a:srgbClr val="333333"/>
                </a:solidFill>
                <a:latin typeface="FedEx Sans"/>
                <a:cs typeface="FedEx Sans"/>
              </a:rPr>
              <a:t>are</a:t>
            </a:r>
            <a:r>
              <a:rPr b="0" spc="-30" dirty="0">
                <a:solidFill>
                  <a:srgbClr val="333333"/>
                </a:solidFill>
                <a:latin typeface="FedEx Sans"/>
                <a:cs typeface="FedEx Sans"/>
              </a:rPr>
              <a:t> </a:t>
            </a:r>
            <a:r>
              <a:rPr b="0" dirty="0">
                <a:solidFill>
                  <a:srgbClr val="333333"/>
                </a:solidFill>
                <a:latin typeface="FedEx Sans"/>
                <a:cs typeface="FedEx Sans"/>
              </a:rPr>
              <a:t>subsequently</a:t>
            </a:r>
            <a:r>
              <a:rPr b="0" spc="-30" dirty="0">
                <a:solidFill>
                  <a:srgbClr val="333333"/>
                </a:solidFill>
                <a:latin typeface="FedEx Sans"/>
                <a:cs typeface="FedEx Sans"/>
              </a:rPr>
              <a:t> </a:t>
            </a:r>
            <a:r>
              <a:rPr b="0" dirty="0">
                <a:solidFill>
                  <a:srgbClr val="333333"/>
                </a:solidFill>
                <a:latin typeface="FedEx Sans"/>
                <a:cs typeface="FedEx Sans"/>
              </a:rPr>
              <a:t>returned</a:t>
            </a:r>
            <a:r>
              <a:rPr b="0" spc="-25" dirty="0">
                <a:solidFill>
                  <a:srgbClr val="333333"/>
                </a:solidFill>
                <a:latin typeface="FedEx Sans"/>
                <a:cs typeface="FedEx Sans"/>
              </a:rPr>
              <a:t> </a:t>
            </a:r>
            <a:r>
              <a:rPr b="0" dirty="0">
                <a:solidFill>
                  <a:srgbClr val="333333"/>
                </a:solidFill>
                <a:latin typeface="FedEx Sans"/>
                <a:cs typeface="FedEx Sans"/>
              </a:rPr>
              <a:t>to</a:t>
            </a:r>
            <a:r>
              <a:rPr b="0" spc="-30" dirty="0">
                <a:solidFill>
                  <a:srgbClr val="333333"/>
                </a:solidFill>
                <a:latin typeface="FedEx Sans"/>
                <a:cs typeface="FedEx Sans"/>
              </a:rPr>
              <a:t> </a:t>
            </a:r>
            <a:r>
              <a:rPr b="0" dirty="0">
                <a:solidFill>
                  <a:srgbClr val="333333"/>
                </a:solidFill>
                <a:latin typeface="FedEx Sans"/>
                <a:cs typeface="FedEx Sans"/>
              </a:rPr>
              <a:t>the</a:t>
            </a:r>
            <a:r>
              <a:rPr b="0" spc="-30" dirty="0">
                <a:solidFill>
                  <a:srgbClr val="333333"/>
                </a:solidFill>
                <a:latin typeface="FedEx Sans"/>
                <a:cs typeface="FedEx Sans"/>
              </a:rPr>
              <a:t> </a:t>
            </a:r>
            <a:r>
              <a:rPr b="0" spc="-10" dirty="0">
                <a:solidFill>
                  <a:srgbClr val="333333"/>
                </a:solidFill>
                <a:latin typeface="FedEx Sans"/>
                <a:cs typeface="FedEx Sans"/>
              </a:rPr>
              <a:t>supplier.</a:t>
            </a:r>
            <a:r>
              <a:rPr b="0" spc="-25" dirty="0">
                <a:solidFill>
                  <a:srgbClr val="333333"/>
                </a:solidFill>
                <a:latin typeface="FedEx Sans"/>
                <a:cs typeface="FedEx Sans"/>
              </a:rPr>
              <a:t> </a:t>
            </a:r>
            <a:r>
              <a:rPr b="0" dirty="0">
                <a:solidFill>
                  <a:srgbClr val="333333"/>
                </a:solidFill>
                <a:latin typeface="FedEx Sans"/>
                <a:cs typeface="FedEx Sans"/>
              </a:rPr>
              <a:t>Under</a:t>
            </a:r>
            <a:r>
              <a:rPr b="0" spc="-30" dirty="0">
                <a:solidFill>
                  <a:srgbClr val="333333"/>
                </a:solidFill>
                <a:latin typeface="FedEx Sans"/>
                <a:cs typeface="FedEx Sans"/>
              </a:rPr>
              <a:t> </a:t>
            </a:r>
            <a:r>
              <a:rPr b="0" dirty="0">
                <a:solidFill>
                  <a:srgbClr val="333333"/>
                </a:solidFill>
                <a:latin typeface="FedEx Sans"/>
                <a:cs typeface="FedEx Sans"/>
              </a:rPr>
              <a:t>the</a:t>
            </a:r>
            <a:r>
              <a:rPr b="0" spc="-30" dirty="0">
                <a:solidFill>
                  <a:srgbClr val="333333"/>
                </a:solidFill>
                <a:latin typeface="FedEx Sans"/>
                <a:cs typeface="FedEx Sans"/>
              </a:rPr>
              <a:t> </a:t>
            </a:r>
            <a:r>
              <a:rPr b="0" spc="-10" dirty="0">
                <a:solidFill>
                  <a:srgbClr val="333333"/>
                </a:solidFill>
                <a:latin typeface="FedEx Sans"/>
                <a:cs typeface="FedEx Sans"/>
              </a:rPr>
              <a:t>applicable </a:t>
            </a:r>
            <a:r>
              <a:rPr b="0" dirty="0">
                <a:solidFill>
                  <a:srgbClr val="333333"/>
                </a:solidFill>
                <a:latin typeface="FedEx Sans"/>
                <a:cs typeface="FedEx Sans"/>
              </a:rPr>
              <a:t>rules,</a:t>
            </a:r>
            <a:r>
              <a:rPr b="0" spc="-25" dirty="0">
                <a:solidFill>
                  <a:srgbClr val="333333"/>
                </a:solidFill>
                <a:latin typeface="FedEx Sans"/>
                <a:cs typeface="FedEx Sans"/>
              </a:rPr>
              <a:t> </a:t>
            </a:r>
            <a:r>
              <a:rPr b="0" dirty="0">
                <a:solidFill>
                  <a:srgbClr val="333333"/>
                </a:solidFill>
                <a:latin typeface="FedEx Sans"/>
                <a:cs typeface="FedEx Sans"/>
              </a:rPr>
              <a:t>it</a:t>
            </a:r>
            <a:r>
              <a:rPr b="0" spc="-20" dirty="0">
                <a:solidFill>
                  <a:srgbClr val="333333"/>
                </a:solidFill>
                <a:latin typeface="FedEx Sans"/>
                <a:cs typeface="FedEx Sans"/>
              </a:rPr>
              <a:t> </a:t>
            </a:r>
            <a:r>
              <a:rPr b="0" dirty="0">
                <a:solidFill>
                  <a:srgbClr val="333333"/>
                </a:solidFill>
                <a:latin typeface="FedEx Sans"/>
                <a:cs typeface="FedEx Sans"/>
              </a:rPr>
              <a:t>is</a:t>
            </a:r>
            <a:r>
              <a:rPr b="0" spc="-25" dirty="0">
                <a:solidFill>
                  <a:srgbClr val="333333"/>
                </a:solidFill>
                <a:latin typeface="FedEx Sans"/>
                <a:cs typeface="FedEx Sans"/>
              </a:rPr>
              <a:t> </a:t>
            </a:r>
            <a:r>
              <a:rPr b="0" dirty="0">
                <a:solidFill>
                  <a:srgbClr val="333333"/>
                </a:solidFill>
                <a:latin typeface="FedEx Sans"/>
                <a:cs typeface="FedEx Sans"/>
              </a:rPr>
              <a:t>not</a:t>
            </a:r>
            <a:r>
              <a:rPr b="0" spc="-20" dirty="0">
                <a:solidFill>
                  <a:srgbClr val="333333"/>
                </a:solidFill>
                <a:latin typeface="FedEx Sans"/>
                <a:cs typeface="FedEx Sans"/>
              </a:rPr>
              <a:t> </a:t>
            </a:r>
            <a:r>
              <a:rPr b="0" dirty="0">
                <a:solidFill>
                  <a:srgbClr val="333333"/>
                </a:solidFill>
                <a:latin typeface="FedEx Sans"/>
                <a:cs typeface="FedEx Sans"/>
              </a:rPr>
              <a:t>possible</a:t>
            </a:r>
            <a:r>
              <a:rPr b="0" spc="-20" dirty="0">
                <a:solidFill>
                  <a:srgbClr val="333333"/>
                </a:solidFill>
                <a:latin typeface="FedEx Sans"/>
                <a:cs typeface="FedEx Sans"/>
              </a:rPr>
              <a:t> </a:t>
            </a:r>
            <a:r>
              <a:rPr b="0" dirty="0">
                <a:solidFill>
                  <a:srgbClr val="333333"/>
                </a:solidFill>
                <a:latin typeface="FedEx Sans"/>
                <a:cs typeface="FedEx Sans"/>
              </a:rPr>
              <a:t>to</a:t>
            </a:r>
            <a:r>
              <a:rPr b="0" spc="-25" dirty="0">
                <a:solidFill>
                  <a:srgbClr val="333333"/>
                </a:solidFill>
                <a:latin typeface="FedEx Sans"/>
                <a:cs typeface="FedEx Sans"/>
              </a:rPr>
              <a:t> </a:t>
            </a:r>
            <a:r>
              <a:rPr b="0" spc="-10" dirty="0">
                <a:solidFill>
                  <a:srgbClr val="333333"/>
                </a:solidFill>
                <a:latin typeface="FedEx Sans"/>
                <a:cs typeface="FedEx Sans"/>
              </a:rPr>
              <a:t>invalidate</a:t>
            </a:r>
            <a:r>
              <a:rPr b="0" spc="-20" dirty="0">
                <a:solidFill>
                  <a:srgbClr val="333333"/>
                </a:solidFill>
                <a:latin typeface="FedEx Sans"/>
                <a:cs typeface="FedEx Sans"/>
              </a:rPr>
              <a:t> </a:t>
            </a:r>
            <a:r>
              <a:rPr b="0" dirty="0">
                <a:solidFill>
                  <a:srgbClr val="333333"/>
                </a:solidFill>
                <a:latin typeface="FedEx Sans"/>
                <a:cs typeface="FedEx Sans"/>
              </a:rPr>
              <a:t>the</a:t>
            </a:r>
            <a:r>
              <a:rPr b="0" spc="-25" dirty="0">
                <a:solidFill>
                  <a:srgbClr val="333333"/>
                </a:solidFill>
                <a:latin typeface="FedEx Sans"/>
                <a:cs typeface="FedEx Sans"/>
              </a:rPr>
              <a:t> </a:t>
            </a:r>
            <a:r>
              <a:rPr b="0" spc="-10" dirty="0">
                <a:solidFill>
                  <a:srgbClr val="333333"/>
                </a:solidFill>
                <a:latin typeface="FedEx Sans"/>
                <a:cs typeface="FedEx Sans"/>
              </a:rPr>
              <a:t>customs</a:t>
            </a:r>
            <a:r>
              <a:rPr b="0" spc="-20" dirty="0">
                <a:solidFill>
                  <a:srgbClr val="333333"/>
                </a:solidFill>
                <a:latin typeface="FedEx Sans"/>
                <a:cs typeface="FedEx Sans"/>
              </a:rPr>
              <a:t> </a:t>
            </a:r>
            <a:r>
              <a:rPr b="0" spc="-10" dirty="0">
                <a:solidFill>
                  <a:srgbClr val="333333"/>
                </a:solidFill>
                <a:latin typeface="FedEx Sans"/>
                <a:cs typeface="FedEx Sans"/>
              </a:rPr>
              <a:t>clearance </a:t>
            </a:r>
            <a:r>
              <a:rPr b="0" dirty="0">
                <a:solidFill>
                  <a:srgbClr val="333333"/>
                </a:solidFill>
                <a:latin typeface="FedEx Sans"/>
                <a:cs typeface="FedEx Sans"/>
              </a:rPr>
              <a:t>document</a:t>
            </a:r>
            <a:r>
              <a:rPr b="0" spc="-30" dirty="0">
                <a:solidFill>
                  <a:srgbClr val="333333"/>
                </a:solidFill>
                <a:latin typeface="FedEx Sans"/>
                <a:cs typeface="FedEx Sans"/>
              </a:rPr>
              <a:t> </a:t>
            </a:r>
            <a:r>
              <a:rPr b="0" dirty="0">
                <a:solidFill>
                  <a:srgbClr val="333333"/>
                </a:solidFill>
                <a:latin typeface="FedEx Sans"/>
                <a:cs typeface="FedEx Sans"/>
              </a:rPr>
              <a:t>to</a:t>
            </a:r>
            <a:r>
              <a:rPr b="0" spc="-25" dirty="0">
                <a:solidFill>
                  <a:srgbClr val="333333"/>
                </a:solidFill>
                <a:latin typeface="FedEx Sans"/>
                <a:cs typeface="FedEx Sans"/>
              </a:rPr>
              <a:t> </a:t>
            </a:r>
            <a:r>
              <a:rPr b="0" dirty="0">
                <a:solidFill>
                  <a:srgbClr val="333333"/>
                </a:solidFill>
                <a:latin typeface="FedEx Sans"/>
                <a:cs typeface="FedEx Sans"/>
              </a:rPr>
              <a:t>request</a:t>
            </a:r>
            <a:r>
              <a:rPr b="0" spc="-30" dirty="0">
                <a:solidFill>
                  <a:srgbClr val="333333"/>
                </a:solidFill>
                <a:latin typeface="FedEx Sans"/>
                <a:cs typeface="FedEx Sans"/>
              </a:rPr>
              <a:t> </a:t>
            </a:r>
            <a:r>
              <a:rPr b="0" dirty="0">
                <a:solidFill>
                  <a:srgbClr val="333333"/>
                </a:solidFill>
                <a:latin typeface="FedEx Sans"/>
                <a:cs typeface="FedEx Sans"/>
              </a:rPr>
              <a:t>a</a:t>
            </a:r>
            <a:r>
              <a:rPr b="0" spc="-25" dirty="0">
                <a:solidFill>
                  <a:srgbClr val="333333"/>
                </a:solidFill>
                <a:latin typeface="FedEx Sans"/>
                <a:cs typeface="FedEx Sans"/>
              </a:rPr>
              <a:t> </a:t>
            </a:r>
            <a:r>
              <a:rPr b="0" dirty="0">
                <a:solidFill>
                  <a:srgbClr val="333333"/>
                </a:solidFill>
                <a:latin typeface="FedEx Sans"/>
                <a:cs typeface="FedEx Sans"/>
              </a:rPr>
              <a:t>refund</a:t>
            </a:r>
            <a:r>
              <a:rPr b="0" spc="-30" dirty="0">
                <a:solidFill>
                  <a:srgbClr val="333333"/>
                </a:solidFill>
                <a:latin typeface="FedEx Sans"/>
                <a:cs typeface="FedEx Sans"/>
              </a:rPr>
              <a:t> </a:t>
            </a:r>
            <a:r>
              <a:rPr b="0" dirty="0">
                <a:solidFill>
                  <a:srgbClr val="333333"/>
                </a:solidFill>
                <a:latin typeface="FedEx Sans"/>
                <a:cs typeface="FedEx Sans"/>
              </a:rPr>
              <a:t>in</a:t>
            </a:r>
            <a:r>
              <a:rPr b="0" spc="-25" dirty="0">
                <a:solidFill>
                  <a:srgbClr val="333333"/>
                </a:solidFill>
                <a:latin typeface="FedEx Sans"/>
                <a:cs typeface="FedEx Sans"/>
              </a:rPr>
              <a:t> </a:t>
            </a:r>
            <a:r>
              <a:rPr b="0" dirty="0">
                <a:solidFill>
                  <a:srgbClr val="333333"/>
                </a:solidFill>
                <a:latin typeface="FedEx Sans"/>
                <a:cs typeface="FedEx Sans"/>
              </a:rPr>
              <a:t>this</a:t>
            </a:r>
            <a:r>
              <a:rPr b="0" spc="-30" dirty="0">
                <a:solidFill>
                  <a:srgbClr val="333333"/>
                </a:solidFill>
                <a:latin typeface="FedEx Sans"/>
                <a:cs typeface="FedEx Sans"/>
              </a:rPr>
              <a:t> </a:t>
            </a:r>
            <a:r>
              <a:rPr b="0" spc="-10" dirty="0">
                <a:solidFill>
                  <a:srgbClr val="333333"/>
                </a:solidFill>
                <a:latin typeface="FedEx Sans"/>
                <a:cs typeface="FedEx Sans"/>
              </a:rPr>
              <a:t>case.</a:t>
            </a:r>
            <a:r>
              <a:rPr lang="en-US" b="0" spc="-10" dirty="0">
                <a:solidFill>
                  <a:srgbClr val="333333"/>
                </a:solidFill>
                <a:latin typeface="FedEx Sans"/>
                <a:cs typeface="FedEx Sans"/>
              </a:rPr>
              <a:t> </a:t>
            </a:r>
            <a:r>
              <a:rPr b="0" spc="-10" dirty="0">
                <a:solidFill>
                  <a:srgbClr val="333333"/>
                </a:solidFill>
                <a:latin typeface="FedEx Sans"/>
                <a:cs typeface="FedEx Sans"/>
              </a:rPr>
              <a:t>Additionally,</a:t>
            </a:r>
            <a:r>
              <a:rPr b="0" spc="-25" dirty="0">
                <a:solidFill>
                  <a:srgbClr val="333333"/>
                </a:solidFill>
                <a:latin typeface="FedEx Sans"/>
                <a:cs typeface="FedEx Sans"/>
              </a:rPr>
              <a:t> </a:t>
            </a:r>
            <a:r>
              <a:rPr b="0" spc="-10" dirty="0">
                <a:solidFill>
                  <a:srgbClr val="333333"/>
                </a:solidFill>
                <a:latin typeface="FedEx Sans"/>
                <a:cs typeface="FedEx Sans"/>
              </a:rPr>
              <a:t>Product</a:t>
            </a:r>
            <a:r>
              <a:rPr b="0" spc="-25" dirty="0">
                <a:solidFill>
                  <a:srgbClr val="333333"/>
                </a:solidFill>
                <a:latin typeface="FedEx Sans"/>
                <a:cs typeface="FedEx Sans"/>
              </a:rPr>
              <a:t> </a:t>
            </a:r>
            <a:r>
              <a:rPr b="0" dirty="0">
                <a:solidFill>
                  <a:srgbClr val="333333"/>
                </a:solidFill>
                <a:latin typeface="FedEx Sans"/>
                <a:cs typeface="FedEx Sans"/>
              </a:rPr>
              <a:t>Identifiers</a:t>
            </a:r>
            <a:r>
              <a:rPr b="0" spc="-25" dirty="0">
                <a:solidFill>
                  <a:srgbClr val="333333"/>
                </a:solidFill>
                <a:latin typeface="FedEx Sans"/>
                <a:cs typeface="FedEx Sans"/>
              </a:rPr>
              <a:t> </a:t>
            </a:r>
            <a:r>
              <a:rPr b="0" dirty="0">
                <a:solidFill>
                  <a:srgbClr val="333333"/>
                </a:solidFill>
                <a:latin typeface="FedEx Sans"/>
                <a:cs typeface="FedEx Sans"/>
              </a:rPr>
              <a:t>(PIDs)</a:t>
            </a:r>
            <a:r>
              <a:rPr b="0" spc="-25" dirty="0">
                <a:solidFill>
                  <a:srgbClr val="333333"/>
                </a:solidFill>
                <a:latin typeface="FedEx Sans"/>
                <a:cs typeface="FedEx Sans"/>
              </a:rPr>
              <a:t> </a:t>
            </a:r>
            <a:r>
              <a:rPr b="0" dirty="0">
                <a:solidFill>
                  <a:srgbClr val="333333"/>
                </a:solidFill>
                <a:latin typeface="FedEx Sans"/>
                <a:cs typeface="FedEx Sans"/>
              </a:rPr>
              <a:t>remain</a:t>
            </a:r>
            <a:r>
              <a:rPr b="0" spc="-25" dirty="0">
                <a:solidFill>
                  <a:srgbClr val="333333"/>
                </a:solidFill>
                <a:latin typeface="FedEx Sans"/>
                <a:cs typeface="FedEx Sans"/>
              </a:rPr>
              <a:t> </a:t>
            </a:r>
            <a:r>
              <a:rPr b="0" spc="-10" dirty="0">
                <a:solidFill>
                  <a:srgbClr val="333333"/>
                </a:solidFill>
                <a:latin typeface="FedEx Sans"/>
                <a:cs typeface="FedEx Sans"/>
              </a:rPr>
              <a:t>required</a:t>
            </a:r>
            <a:r>
              <a:rPr b="0" spc="-25" dirty="0">
                <a:solidFill>
                  <a:srgbClr val="333333"/>
                </a:solidFill>
                <a:latin typeface="FedEx Sans"/>
                <a:cs typeface="FedEx Sans"/>
              </a:rPr>
              <a:t> for </a:t>
            </a:r>
            <a:r>
              <a:rPr b="0" dirty="0">
                <a:solidFill>
                  <a:srgbClr val="333333"/>
                </a:solidFill>
                <a:latin typeface="FedEx Sans"/>
                <a:cs typeface="FedEx Sans"/>
              </a:rPr>
              <a:t>the</a:t>
            </a:r>
            <a:r>
              <a:rPr b="0" spc="-25" dirty="0">
                <a:solidFill>
                  <a:srgbClr val="333333"/>
                </a:solidFill>
                <a:latin typeface="FedEx Sans"/>
                <a:cs typeface="FedEx Sans"/>
              </a:rPr>
              <a:t> </a:t>
            </a:r>
            <a:r>
              <a:rPr b="0" spc="-10" dirty="0">
                <a:solidFill>
                  <a:srgbClr val="333333"/>
                </a:solidFill>
                <a:latin typeface="FedEx Sans"/>
                <a:cs typeface="FedEx Sans"/>
              </a:rPr>
              <a:t>customs</a:t>
            </a:r>
            <a:r>
              <a:rPr b="0" spc="-20" dirty="0">
                <a:solidFill>
                  <a:srgbClr val="333333"/>
                </a:solidFill>
                <a:latin typeface="FedEx Sans"/>
                <a:cs typeface="FedEx Sans"/>
              </a:rPr>
              <a:t> </a:t>
            </a:r>
            <a:r>
              <a:rPr b="0" spc="-10" dirty="0">
                <a:solidFill>
                  <a:srgbClr val="333333"/>
                </a:solidFill>
                <a:latin typeface="FedEx Sans"/>
                <a:cs typeface="FedEx Sans"/>
              </a:rPr>
              <a:t>clearance</a:t>
            </a:r>
            <a:r>
              <a:rPr b="0" spc="-25" dirty="0">
                <a:solidFill>
                  <a:srgbClr val="333333"/>
                </a:solidFill>
                <a:latin typeface="FedEx Sans"/>
                <a:cs typeface="FedEx Sans"/>
              </a:rPr>
              <a:t> </a:t>
            </a:r>
            <a:r>
              <a:rPr b="0" dirty="0">
                <a:solidFill>
                  <a:srgbClr val="333333"/>
                </a:solidFill>
                <a:latin typeface="FedEx Sans"/>
                <a:cs typeface="FedEx Sans"/>
              </a:rPr>
              <a:t>of</a:t>
            </a:r>
            <a:r>
              <a:rPr b="0" spc="-20" dirty="0">
                <a:solidFill>
                  <a:srgbClr val="333333"/>
                </a:solidFill>
                <a:latin typeface="FedEx Sans"/>
                <a:cs typeface="FedEx Sans"/>
              </a:rPr>
              <a:t> </a:t>
            </a:r>
            <a:r>
              <a:rPr b="0" dirty="0">
                <a:solidFill>
                  <a:srgbClr val="333333"/>
                </a:solidFill>
                <a:latin typeface="FedEx Sans"/>
                <a:cs typeface="FedEx Sans"/>
              </a:rPr>
              <a:t>B2C</a:t>
            </a:r>
            <a:r>
              <a:rPr b="0" spc="-25" dirty="0">
                <a:solidFill>
                  <a:srgbClr val="333333"/>
                </a:solidFill>
                <a:latin typeface="FedEx Sans"/>
                <a:cs typeface="FedEx Sans"/>
              </a:rPr>
              <a:t> </a:t>
            </a:r>
            <a:r>
              <a:rPr b="0" dirty="0">
                <a:solidFill>
                  <a:srgbClr val="333333"/>
                </a:solidFill>
                <a:latin typeface="FedEx Sans"/>
                <a:cs typeface="FedEx Sans"/>
              </a:rPr>
              <a:t>returned</a:t>
            </a:r>
            <a:r>
              <a:rPr b="0" spc="-20" dirty="0">
                <a:solidFill>
                  <a:srgbClr val="333333"/>
                </a:solidFill>
                <a:latin typeface="FedEx Sans"/>
                <a:cs typeface="FedEx Sans"/>
              </a:rPr>
              <a:t> </a:t>
            </a:r>
            <a:r>
              <a:rPr b="0" dirty="0">
                <a:solidFill>
                  <a:srgbClr val="333333"/>
                </a:solidFill>
                <a:latin typeface="FedEx Sans"/>
                <a:cs typeface="FedEx Sans"/>
              </a:rPr>
              <a:t>goods</a:t>
            </a:r>
            <a:r>
              <a:rPr b="0" spc="-25" dirty="0">
                <a:solidFill>
                  <a:srgbClr val="333333"/>
                </a:solidFill>
                <a:latin typeface="FedEx Sans"/>
                <a:cs typeface="FedEx Sans"/>
              </a:rPr>
              <a:t> </a:t>
            </a:r>
            <a:r>
              <a:rPr b="0" dirty="0">
                <a:solidFill>
                  <a:srgbClr val="333333"/>
                </a:solidFill>
                <a:latin typeface="FedEx Sans"/>
                <a:cs typeface="FedEx Sans"/>
              </a:rPr>
              <a:t>into</a:t>
            </a:r>
            <a:r>
              <a:rPr b="0" spc="-20" dirty="0">
                <a:solidFill>
                  <a:srgbClr val="333333"/>
                </a:solidFill>
                <a:latin typeface="FedEx Sans"/>
                <a:cs typeface="FedEx Sans"/>
              </a:rPr>
              <a:t> </a:t>
            </a:r>
            <a:r>
              <a:rPr b="0" spc="-10" dirty="0">
                <a:solidFill>
                  <a:srgbClr val="333333"/>
                </a:solidFill>
                <a:latin typeface="FedEx Sans"/>
                <a:cs typeface="FedEx Sans"/>
              </a:rPr>
              <a:t>EU.</a:t>
            </a:r>
            <a:r>
              <a:rPr b="0" spc="-25" dirty="0">
                <a:solidFill>
                  <a:srgbClr val="333333"/>
                </a:solidFill>
                <a:latin typeface="FedEx Sans"/>
                <a:cs typeface="FedEx Sans"/>
              </a:rPr>
              <a:t> </a:t>
            </a:r>
            <a:r>
              <a:rPr b="0" spc="-10" dirty="0">
                <a:solidFill>
                  <a:srgbClr val="333333"/>
                </a:solidFill>
                <a:latin typeface="FedEx Sans"/>
                <a:cs typeface="FedEx Sans"/>
              </a:rPr>
              <a:t>Please </a:t>
            </a:r>
            <a:r>
              <a:rPr b="0" dirty="0">
                <a:solidFill>
                  <a:srgbClr val="333333"/>
                </a:solidFill>
                <a:latin typeface="FedEx Sans"/>
                <a:cs typeface="FedEx Sans"/>
              </a:rPr>
              <a:t>note</a:t>
            </a:r>
            <a:r>
              <a:rPr b="0" spc="-25" dirty="0">
                <a:solidFill>
                  <a:srgbClr val="333333"/>
                </a:solidFill>
                <a:latin typeface="FedEx Sans"/>
                <a:cs typeface="FedEx Sans"/>
              </a:rPr>
              <a:t> </a:t>
            </a:r>
            <a:r>
              <a:rPr b="0" dirty="0">
                <a:solidFill>
                  <a:srgbClr val="333333"/>
                </a:solidFill>
                <a:latin typeface="FedEx Sans"/>
                <a:cs typeface="FedEx Sans"/>
              </a:rPr>
              <a:t>that</a:t>
            </a:r>
            <a:r>
              <a:rPr b="0" spc="-25" dirty="0">
                <a:solidFill>
                  <a:srgbClr val="333333"/>
                </a:solidFill>
                <a:latin typeface="FedEx Sans"/>
                <a:cs typeface="FedEx Sans"/>
              </a:rPr>
              <a:t> </a:t>
            </a:r>
            <a:r>
              <a:rPr b="0" dirty="0">
                <a:solidFill>
                  <a:srgbClr val="333333"/>
                </a:solidFill>
                <a:latin typeface="FedEx Sans"/>
                <a:cs typeface="FedEx Sans"/>
              </a:rPr>
              <a:t>the</a:t>
            </a:r>
            <a:r>
              <a:rPr b="0" spc="-20" dirty="0">
                <a:solidFill>
                  <a:srgbClr val="333333"/>
                </a:solidFill>
                <a:latin typeface="FedEx Sans"/>
                <a:cs typeface="FedEx Sans"/>
              </a:rPr>
              <a:t> </a:t>
            </a:r>
            <a:r>
              <a:rPr b="0" spc="-10" dirty="0">
                <a:solidFill>
                  <a:srgbClr val="333333"/>
                </a:solidFill>
                <a:latin typeface="FedEx Sans"/>
                <a:cs typeface="FedEx Sans"/>
              </a:rPr>
              <a:t>process</a:t>
            </a:r>
            <a:r>
              <a:rPr b="0" spc="-25" dirty="0">
                <a:solidFill>
                  <a:srgbClr val="333333"/>
                </a:solidFill>
                <a:latin typeface="FedEx Sans"/>
                <a:cs typeface="FedEx Sans"/>
              </a:rPr>
              <a:t> </a:t>
            </a:r>
            <a:r>
              <a:rPr b="0" dirty="0">
                <a:solidFill>
                  <a:srgbClr val="333333"/>
                </a:solidFill>
                <a:latin typeface="FedEx Sans"/>
                <a:cs typeface="FedEx Sans"/>
              </a:rPr>
              <a:t>for</a:t>
            </a:r>
            <a:r>
              <a:rPr b="0" spc="-20" dirty="0">
                <a:solidFill>
                  <a:srgbClr val="333333"/>
                </a:solidFill>
                <a:latin typeface="FedEx Sans"/>
                <a:cs typeface="FedEx Sans"/>
              </a:rPr>
              <a:t> </a:t>
            </a:r>
            <a:r>
              <a:rPr b="0" dirty="0">
                <a:solidFill>
                  <a:srgbClr val="333333"/>
                </a:solidFill>
                <a:latin typeface="FedEx Sans"/>
                <a:cs typeface="FedEx Sans"/>
              </a:rPr>
              <a:t>these</a:t>
            </a:r>
            <a:r>
              <a:rPr b="0" spc="-25" dirty="0">
                <a:solidFill>
                  <a:srgbClr val="333333"/>
                </a:solidFill>
                <a:latin typeface="FedEx Sans"/>
                <a:cs typeface="FedEx Sans"/>
              </a:rPr>
              <a:t> </a:t>
            </a:r>
            <a:r>
              <a:rPr b="0" dirty="0">
                <a:solidFill>
                  <a:srgbClr val="333333"/>
                </a:solidFill>
                <a:latin typeface="FedEx Sans"/>
                <a:cs typeface="FedEx Sans"/>
              </a:rPr>
              <a:t>returns</a:t>
            </a:r>
            <a:r>
              <a:rPr b="0" spc="-25" dirty="0">
                <a:solidFill>
                  <a:srgbClr val="333333"/>
                </a:solidFill>
                <a:latin typeface="FedEx Sans"/>
                <a:cs typeface="FedEx Sans"/>
              </a:rPr>
              <a:t> </a:t>
            </a:r>
            <a:r>
              <a:rPr b="0" dirty="0">
                <a:solidFill>
                  <a:srgbClr val="333333"/>
                </a:solidFill>
                <a:latin typeface="FedEx Sans"/>
                <a:cs typeface="FedEx Sans"/>
              </a:rPr>
              <a:t>is</a:t>
            </a:r>
            <a:r>
              <a:rPr b="0" spc="-20" dirty="0">
                <a:solidFill>
                  <a:srgbClr val="333333"/>
                </a:solidFill>
                <a:latin typeface="FedEx Sans"/>
                <a:cs typeface="FedEx Sans"/>
              </a:rPr>
              <a:t> </a:t>
            </a:r>
            <a:r>
              <a:rPr b="0" dirty="0">
                <a:solidFill>
                  <a:srgbClr val="333333"/>
                </a:solidFill>
                <a:latin typeface="FedEx Sans"/>
                <a:cs typeface="FedEx Sans"/>
              </a:rPr>
              <a:t>still</a:t>
            </a:r>
            <a:r>
              <a:rPr b="0" spc="-25" dirty="0">
                <a:solidFill>
                  <a:srgbClr val="333333"/>
                </a:solidFill>
                <a:latin typeface="FedEx Sans"/>
                <a:cs typeface="FedEx Sans"/>
              </a:rPr>
              <a:t> </a:t>
            </a:r>
            <a:r>
              <a:rPr b="0" dirty="0">
                <a:solidFill>
                  <a:srgbClr val="333333"/>
                </a:solidFill>
                <a:latin typeface="FedEx Sans"/>
                <a:cs typeface="FedEx Sans"/>
              </a:rPr>
              <a:t>being</a:t>
            </a:r>
            <a:r>
              <a:rPr b="0" spc="-20" dirty="0">
                <a:solidFill>
                  <a:srgbClr val="333333"/>
                </a:solidFill>
                <a:latin typeface="FedEx Sans"/>
                <a:cs typeface="FedEx Sans"/>
              </a:rPr>
              <a:t> </a:t>
            </a:r>
            <a:r>
              <a:rPr b="0" spc="-10" dirty="0">
                <a:solidFill>
                  <a:srgbClr val="333333"/>
                </a:solidFill>
                <a:latin typeface="FedEx Sans"/>
                <a:cs typeface="FedEx Sans"/>
              </a:rPr>
              <a:t>defined.</a:t>
            </a:r>
          </a:p>
          <a:p>
            <a:pPr marL="0" indent="0">
              <a:lnSpc>
                <a:spcPct val="100000"/>
              </a:lnSpc>
              <a:spcBef>
                <a:spcPts val="390"/>
              </a:spcBef>
              <a:buNone/>
            </a:pPr>
            <a:r>
              <a:rPr dirty="0"/>
              <a:t>Will</a:t>
            </a:r>
            <a:r>
              <a:rPr spc="-15" dirty="0"/>
              <a:t> </a:t>
            </a:r>
            <a:r>
              <a:rPr dirty="0"/>
              <a:t>this</a:t>
            </a:r>
            <a:r>
              <a:rPr spc="-10" dirty="0"/>
              <a:t> </a:t>
            </a:r>
            <a:r>
              <a:rPr dirty="0"/>
              <a:t>impact</a:t>
            </a:r>
            <a:r>
              <a:rPr spc="-10" dirty="0"/>
              <a:t> </a:t>
            </a:r>
            <a:r>
              <a:rPr dirty="0"/>
              <a:t>transit</a:t>
            </a:r>
            <a:r>
              <a:rPr spc="-10" dirty="0"/>
              <a:t> times?</a:t>
            </a:r>
          </a:p>
          <a:p>
            <a:pPr marL="0" marR="332105" indent="0">
              <a:lnSpc>
                <a:spcPct val="107700"/>
              </a:lnSpc>
              <a:spcBef>
                <a:spcPts val="285"/>
              </a:spcBef>
              <a:buNone/>
            </a:pPr>
            <a:r>
              <a:rPr b="0" spc="-25" dirty="0">
                <a:solidFill>
                  <a:srgbClr val="333333"/>
                </a:solidFill>
                <a:latin typeface="FedEx Sans"/>
                <a:cs typeface="FedEx Sans"/>
              </a:rPr>
              <a:t>Possibly.</a:t>
            </a:r>
            <a:r>
              <a:rPr b="0" spc="-30" dirty="0">
                <a:solidFill>
                  <a:srgbClr val="333333"/>
                </a:solidFill>
                <a:latin typeface="FedEx Sans"/>
                <a:cs typeface="FedEx Sans"/>
              </a:rPr>
              <a:t> </a:t>
            </a:r>
            <a:r>
              <a:rPr b="0" spc="-10" dirty="0">
                <a:solidFill>
                  <a:srgbClr val="333333"/>
                </a:solidFill>
                <a:latin typeface="FedEx Sans"/>
                <a:cs typeface="FedEx Sans"/>
              </a:rPr>
              <a:t>Higher</a:t>
            </a:r>
            <a:r>
              <a:rPr b="0" spc="-30" dirty="0">
                <a:solidFill>
                  <a:srgbClr val="333333"/>
                </a:solidFill>
                <a:latin typeface="FedEx Sans"/>
                <a:cs typeface="FedEx Sans"/>
              </a:rPr>
              <a:t> </a:t>
            </a:r>
            <a:r>
              <a:rPr b="0" spc="-10" dirty="0">
                <a:solidFill>
                  <a:srgbClr val="333333"/>
                </a:solidFill>
                <a:latin typeface="FedEx Sans"/>
                <a:cs typeface="FedEx Sans"/>
              </a:rPr>
              <a:t>inspection</a:t>
            </a:r>
            <a:r>
              <a:rPr b="0" spc="-30" dirty="0">
                <a:solidFill>
                  <a:srgbClr val="333333"/>
                </a:solidFill>
                <a:latin typeface="FedEx Sans"/>
                <a:cs typeface="FedEx Sans"/>
              </a:rPr>
              <a:t> </a:t>
            </a:r>
            <a:r>
              <a:rPr b="0" spc="-20" dirty="0">
                <a:solidFill>
                  <a:srgbClr val="333333"/>
                </a:solidFill>
                <a:latin typeface="FedEx Sans"/>
                <a:cs typeface="FedEx Sans"/>
              </a:rPr>
              <a:t>volumes</a:t>
            </a:r>
            <a:r>
              <a:rPr b="0" spc="-30" dirty="0">
                <a:solidFill>
                  <a:srgbClr val="333333"/>
                </a:solidFill>
                <a:latin typeface="FedEx Sans"/>
                <a:cs typeface="FedEx Sans"/>
              </a:rPr>
              <a:t> </a:t>
            </a:r>
            <a:r>
              <a:rPr b="0" dirty="0">
                <a:solidFill>
                  <a:srgbClr val="333333"/>
                </a:solidFill>
                <a:latin typeface="FedEx Sans"/>
                <a:cs typeface="FedEx Sans"/>
              </a:rPr>
              <a:t>and</a:t>
            </a:r>
            <a:r>
              <a:rPr b="0" spc="-30" dirty="0">
                <a:solidFill>
                  <a:srgbClr val="333333"/>
                </a:solidFill>
                <a:latin typeface="FedEx Sans"/>
                <a:cs typeface="FedEx Sans"/>
              </a:rPr>
              <a:t> </a:t>
            </a:r>
            <a:r>
              <a:rPr b="0" dirty="0">
                <a:solidFill>
                  <a:srgbClr val="333333"/>
                </a:solidFill>
                <a:latin typeface="FedEx Sans"/>
                <a:cs typeface="FedEx Sans"/>
              </a:rPr>
              <a:t>new</a:t>
            </a:r>
            <a:r>
              <a:rPr b="0" spc="-30" dirty="0">
                <a:solidFill>
                  <a:srgbClr val="333333"/>
                </a:solidFill>
                <a:latin typeface="FedEx Sans"/>
                <a:cs typeface="FedEx Sans"/>
              </a:rPr>
              <a:t> </a:t>
            </a:r>
            <a:r>
              <a:rPr b="0" spc="-10" dirty="0">
                <a:solidFill>
                  <a:srgbClr val="333333"/>
                </a:solidFill>
                <a:latin typeface="FedEx Sans"/>
                <a:cs typeface="FedEx Sans"/>
              </a:rPr>
              <a:t>administrative steps</a:t>
            </a:r>
            <a:r>
              <a:rPr b="0" spc="-30" dirty="0">
                <a:solidFill>
                  <a:srgbClr val="333333"/>
                </a:solidFill>
                <a:latin typeface="FedEx Sans"/>
                <a:cs typeface="FedEx Sans"/>
              </a:rPr>
              <a:t> </a:t>
            </a:r>
            <a:r>
              <a:rPr b="0" spc="-20" dirty="0">
                <a:solidFill>
                  <a:srgbClr val="333333"/>
                </a:solidFill>
                <a:latin typeface="FedEx Sans"/>
                <a:cs typeface="FedEx Sans"/>
              </a:rPr>
              <a:t>may</a:t>
            </a:r>
            <a:r>
              <a:rPr b="0" spc="-30" dirty="0">
                <a:solidFill>
                  <a:srgbClr val="333333"/>
                </a:solidFill>
                <a:latin typeface="FedEx Sans"/>
                <a:cs typeface="FedEx Sans"/>
              </a:rPr>
              <a:t> </a:t>
            </a:r>
            <a:r>
              <a:rPr b="0" spc="-10" dirty="0">
                <a:solidFill>
                  <a:srgbClr val="333333"/>
                </a:solidFill>
                <a:latin typeface="FedEx Sans"/>
                <a:cs typeface="FedEx Sans"/>
              </a:rPr>
              <a:t>cause</a:t>
            </a:r>
            <a:r>
              <a:rPr b="0" spc="-25" dirty="0">
                <a:solidFill>
                  <a:srgbClr val="333333"/>
                </a:solidFill>
                <a:latin typeface="FedEx Sans"/>
                <a:cs typeface="FedEx Sans"/>
              </a:rPr>
              <a:t> </a:t>
            </a:r>
            <a:r>
              <a:rPr b="0" spc="-20" dirty="0">
                <a:solidFill>
                  <a:srgbClr val="333333"/>
                </a:solidFill>
                <a:latin typeface="FedEx Sans"/>
                <a:cs typeface="FedEx Sans"/>
              </a:rPr>
              <a:t>delays,</a:t>
            </a:r>
            <a:r>
              <a:rPr b="0" spc="-30" dirty="0">
                <a:solidFill>
                  <a:srgbClr val="333333"/>
                </a:solidFill>
                <a:latin typeface="FedEx Sans"/>
                <a:cs typeface="FedEx Sans"/>
              </a:rPr>
              <a:t> </a:t>
            </a:r>
            <a:r>
              <a:rPr b="0" spc="-20" dirty="0">
                <a:solidFill>
                  <a:srgbClr val="333333"/>
                </a:solidFill>
                <a:latin typeface="FedEx Sans"/>
                <a:cs typeface="FedEx Sans"/>
              </a:rPr>
              <a:t>particularly</a:t>
            </a:r>
            <a:r>
              <a:rPr b="0" spc="-25" dirty="0">
                <a:solidFill>
                  <a:srgbClr val="333333"/>
                </a:solidFill>
                <a:latin typeface="FedEx Sans"/>
                <a:cs typeface="FedEx Sans"/>
              </a:rPr>
              <a:t> </a:t>
            </a:r>
            <a:r>
              <a:rPr b="0" dirty="0">
                <a:solidFill>
                  <a:srgbClr val="333333"/>
                </a:solidFill>
                <a:latin typeface="FedEx Sans"/>
                <a:cs typeface="FedEx Sans"/>
              </a:rPr>
              <a:t>in</a:t>
            </a:r>
            <a:r>
              <a:rPr b="0" spc="-30" dirty="0">
                <a:solidFill>
                  <a:srgbClr val="333333"/>
                </a:solidFill>
                <a:latin typeface="FedEx Sans"/>
                <a:cs typeface="FedEx Sans"/>
              </a:rPr>
              <a:t> </a:t>
            </a:r>
            <a:r>
              <a:rPr b="0" dirty="0">
                <a:solidFill>
                  <a:srgbClr val="333333"/>
                </a:solidFill>
                <a:latin typeface="FedEx Sans"/>
                <a:cs typeface="FedEx Sans"/>
              </a:rPr>
              <a:t>the</a:t>
            </a:r>
            <a:r>
              <a:rPr b="0" spc="-25" dirty="0">
                <a:solidFill>
                  <a:srgbClr val="333333"/>
                </a:solidFill>
                <a:latin typeface="FedEx Sans"/>
                <a:cs typeface="FedEx Sans"/>
              </a:rPr>
              <a:t> </a:t>
            </a:r>
            <a:r>
              <a:rPr b="0" spc="-10" dirty="0">
                <a:solidFill>
                  <a:srgbClr val="333333"/>
                </a:solidFill>
                <a:latin typeface="FedEx Sans"/>
                <a:cs typeface="FedEx Sans"/>
              </a:rPr>
              <a:t>early</a:t>
            </a:r>
            <a:r>
              <a:rPr b="0" spc="-30" dirty="0">
                <a:solidFill>
                  <a:srgbClr val="333333"/>
                </a:solidFill>
                <a:latin typeface="FedEx Sans"/>
                <a:cs typeface="FedEx Sans"/>
              </a:rPr>
              <a:t> </a:t>
            </a:r>
            <a:r>
              <a:rPr b="0" spc="-10" dirty="0">
                <a:solidFill>
                  <a:srgbClr val="333333"/>
                </a:solidFill>
                <a:latin typeface="FedEx Sans"/>
                <a:cs typeface="FedEx Sans"/>
              </a:rPr>
              <a:t>months</a:t>
            </a:r>
            <a:r>
              <a:rPr lang="en-US" b="0" spc="-10" dirty="0">
                <a:solidFill>
                  <a:srgbClr val="333333"/>
                </a:solidFill>
                <a:latin typeface="FedEx Sans"/>
                <a:cs typeface="FedEx Sans"/>
              </a:rPr>
              <a:t> </a:t>
            </a:r>
            <a:r>
              <a:rPr b="0" dirty="0">
                <a:solidFill>
                  <a:srgbClr val="333333"/>
                </a:solidFill>
                <a:latin typeface="FedEx Sans"/>
                <a:cs typeface="FedEx Sans"/>
              </a:rPr>
              <a:t>of</a:t>
            </a:r>
            <a:r>
              <a:rPr b="0" spc="-45" dirty="0">
                <a:solidFill>
                  <a:srgbClr val="333333"/>
                </a:solidFill>
                <a:latin typeface="FedEx Sans"/>
                <a:cs typeface="FedEx Sans"/>
              </a:rPr>
              <a:t> </a:t>
            </a:r>
            <a:r>
              <a:rPr b="0" spc="-10" dirty="0">
                <a:solidFill>
                  <a:srgbClr val="333333"/>
                </a:solidFill>
                <a:latin typeface="FedEx Sans"/>
                <a:cs typeface="FedEx Sans"/>
              </a:rPr>
              <a:t>implementation.</a:t>
            </a:r>
          </a:p>
        </p:txBody>
      </p:sp>
      <p:sp>
        <p:nvSpPr>
          <p:cNvPr id="6" name="object 6"/>
          <p:cNvSpPr txBox="1">
            <a:spLocks noGrp="1"/>
          </p:cNvSpPr>
          <p:nvPr>
            <p:ph sz="half" idx="3"/>
          </p:nvPr>
        </p:nvSpPr>
        <p:spPr>
          <a:xfrm>
            <a:off x="5423317" y="2553421"/>
            <a:ext cx="4521200" cy="5027915"/>
          </a:xfrm>
          <a:prstGeom prst="rect">
            <a:avLst/>
          </a:prstGeom>
        </p:spPr>
        <p:txBody>
          <a:bodyPr vert="horz" wrap="square" lIns="0" tIns="12700" rIns="0" bIns="0" rtlCol="0">
            <a:spAutoFit/>
          </a:bodyPr>
          <a:lstStyle/>
          <a:p>
            <a:pPr marL="0" marR="727710" indent="0">
              <a:lnSpc>
                <a:spcPct val="107700"/>
              </a:lnSpc>
              <a:spcBef>
                <a:spcPts val="100"/>
              </a:spcBef>
              <a:buNone/>
            </a:pPr>
            <a:r>
              <a:rPr lang="en-US" dirty="0"/>
              <a:t>C</a:t>
            </a:r>
            <a:r>
              <a:rPr dirty="0"/>
              <a:t>an</a:t>
            </a:r>
            <a:r>
              <a:rPr spc="-25" dirty="0"/>
              <a:t> </a:t>
            </a:r>
            <a:r>
              <a:rPr dirty="0"/>
              <a:t>I</a:t>
            </a:r>
            <a:r>
              <a:rPr spc="-20" dirty="0"/>
              <a:t> </a:t>
            </a:r>
            <a:r>
              <a:rPr dirty="0"/>
              <a:t>still</a:t>
            </a:r>
            <a:r>
              <a:rPr spc="-20" dirty="0"/>
              <a:t> </a:t>
            </a:r>
            <a:r>
              <a:rPr dirty="0"/>
              <a:t>use</a:t>
            </a:r>
            <a:r>
              <a:rPr spc="-20" dirty="0"/>
              <a:t> </a:t>
            </a:r>
            <a:r>
              <a:rPr dirty="0"/>
              <a:t>FedEx</a:t>
            </a:r>
            <a:r>
              <a:rPr spc="-20" dirty="0"/>
              <a:t> </a:t>
            </a:r>
            <a:r>
              <a:rPr dirty="0"/>
              <a:t>Direct</a:t>
            </a:r>
            <a:r>
              <a:rPr spc="-20" dirty="0"/>
              <a:t> </a:t>
            </a:r>
            <a:r>
              <a:rPr dirty="0"/>
              <a:t>Distribution</a:t>
            </a:r>
            <a:r>
              <a:rPr spc="-20" dirty="0"/>
              <a:t> </a:t>
            </a:r>
            <a:r>
              <a:rPr dirty="0"/>
              <a:t>services</a:t>
            </a:r>
            <a:r>
              <a:rPr spc="-20" dirty="0"/>
              <a:t> </a:t>
            </a:r>
            <a:r>
              <a:rPr spc="-25" dirty="0"/>
              <a:t>for low-</a:t>
            </a:r>
            <a:r>
              <a:rPr dirty="0"/>
              <a:t>value</a:t>
            </a:r>
            <a:r>
              <a:rPr spc="-15" dirty="0"/>
              <a:t> </a:t>
            </a:r>
            <a:r>
              <a:rPr dirty="0"/>
              <a:t>B2C</a:t>
            </a:r>
            <a:r>
              <a:rPr spc="-10" dirty="0"/>
              <a:t> </a:t>
            </a:r>
            <a:r>
              <a:rPr dirty="0"/>
              <a:t>shipments</a:t>
            </a:r>
            <a:r>
              <a:rPr spc="-10" dirty="0"/>
              <a:t> (&lt;€150</a:t>
            </a:r>
            <a:r>
              <a:rPr lang="en-US" spc="-10" dirty="0"/>
              <a:t> or </a:t>
            </a:r>
            <a:r>
              <a:rPr lang="en-US" dirty="0"/>
              <a:t>$174.19)</a:t>
            </a:r>
            <a:r>
              <a:rPr spc="-10" dirty="0"/>
              <a:t>?</a:t>
            </a:r>
          </a:p>
          <a:p>
            <a:pPr marL="0" indent="0">
              <a:lnSpc>
                <a:spcPct val="100000"/>
              </a:lnSpc>
              <a:spcBef>
                <a:spcPts val="390"/>
              </a:spcBef>
              <a:buNone/>
            </a:pPr>
            <a:r>
              <a:rPr b="0" spc="-20" dirty="0">
                <a:solidFill>
                  <a:srgbClr val="333333"/>
                </a:solidFill>
                <a:latin typeface="FedEx Sans"/>
                <a:cs typeface="FedEx Sans"/>
              </a:rPr>
              <a:t>No. From July </a:t>
            </a:r>
            <a:r>
              <a:rPr b="0" dirty="0">
                <a:solidFill>
                  <a:srgbClr val="333333"/>
                </a:solidFill>
                <a:latin typeface="FedEx Sans"/>
                <a:cs typeface="FedEx Sans"/>
              </a:rPr>
              <a:t>1,</a:t>
            </a:r>
            <a:r>
              <a:rPr b="0" spc="-20" dirty="0">
                <a:solidFill>
                  <a:srgbClr val="333333"/>
                </a:solidFill>
                <a:latin typeface="FedEx Sans"/>
                <a:cs typeface="FedEx Sans"/>
              </a:rPr>
              <a:t> 2026, </a:t>
            </a:r>
            <a:r>
              <a:rPr b="0" spc="-25" dirty="0">
                <a:solidFill>
                  <a:srgbClr val="333333"/>
                </a:solidFill>
                <a:latin typeface="FedEx Sans"/>
                <a:cs typeface="FedEx Sans"/>
              </a:rPr>
              <a:t>FedEx</a:t>
            </a:r>
            <a:r>
              <a:rPr b="0" spc="-20" dirty="0">
                <a:solidFill>
                  <a:srgbClr val="333333"/>
                </a:solidFill>
                <a:latin typeface="FedEx Sans"/>
                <a:cs typeface="FedEx Sans"/>
              </a:rPr>
              <a:t> Direct</a:t>
            </a:r>
            <a:r>
              <a:rPr b="0" spc="-15" dirty="0">
                <a:solidFill>
                  <a:srgbClr val="333333"/>
                </a:solidFill>
                <a:latin typeface="FedEx Sans"/>
                <a:cs typeface="FedEx Sans"/>
              </a:rPr>
              <a:t> </a:t>
            </a:r>
            <a:r>
              <a:rPr b="0" spc="-25" dirty="0">
                <a:solidFill>
                  <a:srgbClr val="333333"/>
                </a:solidFill>
                <a:latin typeface="FedEx Sans"/>
                <a:cs typeface="FedEx Sans"/>
              </a:rPr>
              <a:t>Distribution</a:t>
            </a:r>
            <a:r>
              <a:rPr b="0" spc="-20" dirty="0">
                <a:solidFill>
                  <a:srgbClr val="333333"/>
                </a:solidFill>
                <a:latin typeface="FedEx Sans"/>
                <a:cs typeface="FedEx Sans"/>
              </a:rPr>
              <a:t> </a:t>
            </a:r>
            <a:r>
              <a:rPr b="0" spc="-25" dirty="0">
                <a:solidFill>
                  <a:srgbClr val="333333"/>
                </a:solidFill>
                <a:latin typeface="FedEx Sans"/>
                <a:cs typeface="FedEx Sans"/>
              </a:rPr>
              <a:t>services</a:t>
            </a:r>
            <a:r>
              <a:rPr b="0" spc="-20" dirty="0">
                <a:solidFill>
                  <a:srgbClr val="333333"/>
                </a:solidFill>
                <a:latin typeface="FedEx Sans"/>
                <a:cs typeface="FedEx Sans"/>
              </a:rPr>
              <a:t> </a:t>
            </a:r>
            <a:r>
              <a:rPr b="0" spc="-25" dirty="0">
                <a:solidFill>
                  <a:srgbClr val="333333"/>
                </a:solidFill>
                <a:latin typeface="FedEx Sans"/>
                <a:cs typeface="FedEx Sans"/>
              </a:rPr>
              <a:t>can</a:t>
            </a:r>
            <a:r>
              <a:rPr lang="en-US" b="0" spc="-25" dirty="0">
                <a:solidFill>
                  <a:srgbClr val="333333"/>
                </a:solidFill>
                <a:latin typeface="FedEx Sans"/>
                <a:cs typeface="FedEx Sans"/>
              </a:rPr>
              <a:t> </a:t>
            </a:r>
            <a:r>
              <a:rPr b="0" dirty="0">
                <a:solidFill>
                  <a:srgbClr val="333333"/>
                </a:solidFill>
                <a:latin typeface="FedEx Sans"/>
                <a:cs typeface="FedEx Sans"/>
              </a:rPr>
              <a:t>no</a:t>
            </a:r>
            <a:r>
              <a:rPr b="0" spc="-15" dirty="0">
                <a:solidFill>
                  <a:srgbClr val="333333"/>
                </a:solidFill>
                <a:latin typeface="FedEx Sans"/>
                <a:cs typeface="FedEx Sans"/>
              </a:rPr>
              <a:t> </a:t>
            </a:r>
            <a:r>
              <a:rPr b="0" spc="-20" dirty="0">
                <a:solidFill>
                  <a:srgbClr val="333333"/>
                </a:solidFill>
                <a:latin typeface="FedEx Sans"/>
                <a:cs typeface="FedEx Sans"/>
              </a:rPr>
              <a:t>longer</a:t>
            </a:r>
            <a:r>
              <a:rPr b="0" spc="-10" dirty="0">
                <a:solidFill>
                  <a:srgbClr val="333333"/>
                </a:solidFill>
                <a:latin typeface="FedEx Sans"/>
                <a:cs typeface="FedEx Sans"/>
              </a:rPr>
              <a:t> </a:t>
            </a:r>
            <a:r>
              <a:rPr b="0" dirty="0">
                <a:solidFill>
                  <a:srgbClr val="333333"/>
                </a:solidFill>
                <a:latin typeface="FedEx Sans"/>
                <a:cs typeface="FedEx Sans"/>
              </a:rPr>
              <a:t>be</a:t>
            </a:r>
            <a:r>
              <a:rPr b="0" spc="-15" dirty="0">
                <a:solidFill>
                  <a:srgbClr val="333333"/>
                </a:solidFill>
                <a:latin typeface="FedEx Sans"/>
                <a:cs typeface="FedEx Sans"/>
              </a:rPr>
              <a:t> </a:t>
            </a:r>
            <a:r>
              <a:rPr b="0" spc="-10" dirty="0">
                <a:solidFill>
                  <a:srgbClr val="333333"/>
                </a:solidFill>
                <a:latin typeface="FedEx Sans"/>
                <a:cs typeface="FedEx Sans"/>
              </a:rPr>
              <a:t>used </a:t>
            </a:r>
            <a:r>
              <a:rPr b="0" spc="-20" dirty="0">
                <a:solidFill>
                  <a:srgbClr val="333333"/>
                </a:solidFill>
                <a:latin typeface="FedEx Sans"/>
                <a:cs typeface="FedEx Sans"/>
              </a:rPr>
              <a:t>for</a:t>
            </a:r>
            <a:r>
              <a:rPr b="0" spc="-15" dirty="0">
                <a:solidFill>
                  <a:srgbClr val="333333"/>
                </a:solidFill>
                <a:latin typeface="FedEx Sans"/>
                <a:cs typeface="FedEx Sans"/>
              </a:rPr>
              <a:t> </a:t>
            </a:r>
            <a:r>
              <a:rPr b="0" spc="-30" dirty="0">
                <a:solidFill>
                  <a:srgbClr val="333333"/>
                </a:solidFill>
                <a:latin typeface="FedEx Sans"/>
                <a:cs typeface="FedEx Sans"/>
              </a:rPr>
              <a:t>consolidated</a:t>
            </a:r>
            <a:r>
              <a:rPr b="0" spc="-10" dirty="0">
                <a:solidFill>
                  <a:srgbClr val="333333"/>
                </a:solidFill>
                <a:latin typeface="FedEx Sans"/>
                <a:cs typeface="FedEx Sans"/>
              </a:rPr>
              <a:t> </a:t>
            </a:r>
            <a:r>
              <a:rPr b="0" spc="-25" dirty="0">
                <a:solidFill>
                  <a:srgbClr val="333333"/>
                </a:solidFill>
                <a:latin typeface="FedEx Sans"/>
                <a:cs typeface="FedEx Sans"/>
              </a:rPr>
              <a:t>distance-</a:t>
            </a:r>
            <a:r>
              <a:rPr b="0" spc="-10" dirty="0">
                <a:solidFill>
                  <a:srgbClr val="333333"/>
                </a:solidFill>
                <a:latin typeface="FedEx Sans"/>
                <a:cs typeface="FedEx Sans"/>
              </a:rPr>
              <a:t>sale</a:t>
            </a:r>
            <a:r>
              <a:rPr b="0" spc="-15" dirty="0">
                <a:solidFill>
                  <a:srgbClr val="333333"/>
                </a:solidFill>
                <a:latin typeface="FedEx Sans"/>
                <a:cs typeface="FedEx Sans"/>
              </a:rPr>
              <a:t> </a:t>
            </a:r>
            <a:r>
              <a:rPr b="0" spc="-10" dirty="0">
                <a:solidFill>
                  <a:srgbClr val="333333"/>
                </a:solidFill>
                <a:latin typeface="FedEx Sans"/>
                <a:cs typeface="FedEx Sans"/>
              </a:rPr>
              <a:t>B2C </a:t>
            </a:r>
            <a:r>
              <a:rPr b="0" spc="-30" dirty="0">
                <a:solidFill>
                  <a:srgbClr val="333333"/>
                </a:solidFill>
                <a:latin typeface="FedEx Sans"/>
                <a:cs typeface="FedEx Sans"/>
              </a:rPr>
              <a:t>child-</a:t>
            </a:r>
            <a:r>
              <a:rPr b="0" spc="-10" dirty="0">
                <a:solidFill>
                  <a:srgbClr val="333333"/>
                </a:solidFill>
                <a:latin typeface="FedEx Sans"/>
                <a:cs typeface="FedEx Sans"/>
              </a:rPr>
              <a:t>level </a:t>
            </a:r>
            <a:r>
              <a:rPr b="0" spc="-20" dirty="0">
                <a:solidFill>
                  <a:srgbClr val="333333"/>
                </a:solidFill>
                <a:latin typeface="FedEx Sans"/>
                <a:cs typeface="FedEx Sans"/>
              </a:rPr>
              <a:t>shipments</a:t>
            </a:r>
            <a:r>
              <a:rPr b="0" spc="-35" dirty="0">
                <a:solidFill>
                  <a:srgbClr val="333333"/>
                </a:solidFill>
                <a:latin typeface="FedEx Sans"/>
                <a:cs typeface="FedEx Sans"/>
              </a:rPr>
              <a:t> </a:t>
            </a:r>
            <a:r>
              <a:rPr b="0" spc="-10" dirty="0">
                <a:solidFill>
                  <a:srgbClr val="333333"/>
                </a:solidFill>
                <a:latin typeface="FedEx Sans"/>
                <a:cs typeface="FedEx Sans"/>
              </a:rPr>
              <a:t>with</a:t>
            </a:r>
            <a:r>
              <a:rPr b="0" spc="-35" dirty="0">
                <a:solidFill>
                  <a:srgbClr val="333333"/>
                </a:solidFill>
                <a:latin typeface="FedEx Sans"/>
                <a:cs typeface="FedEx Sans"/>
              </a:rPr>
              <a:t> </a:t>
            </a:r>
            <a:r>
              <a:rPr b="0" dirty="0">
                <a:solidFill>
                  <a:srgbClr val="333333"/>
                </a:solidFill>
                <a:latin typeface="FedEx Sans"/>
                <a:cs typeface="FedEx Sans"/>
              </a:rPr>
              <a:t>an</a:t>
            </a:r>
            <a:r>
              <a:rPr b="0" spc="-35" dirty="0">
                <a:solidFill>
                  <a:srgbClr val="333333"/>
                </a:solidFill>
                <a:latin typeface="FedEx Sans"/>
                <a:cs typeface="FedEx Sans"/>
              </a:rPr>
              <a:t> </a:t>
            </a:r>
            <a:r>
              <a:rPr b="0" spc="-20" dirty="0">
                <a:solidFill>
                  <a:srgbClr val="333333"/>
                </a:solidFill>
                <a:latin typeface="FedEx Sans"/>
                <a:cs typeface="FedEx Sans"/>
              </a:rPr>
              <a:t>intrinsic</a:t>
            </a:r>
            <a:r>
              <a:rPr b="0" spc="-35" dirty="0">
                <a:solidFill>
                  <a:srgbClr val="333333"/>
                </a:solidFill>
                <a:latin typeface="FedEx Sans"/>
                <a:cs typeface="FedEx Sans"/>
              </a:rPr>
              <a:t> </a:t>
            </a:r>
            <a:r>
              <a:rPr b="0" spc="-20" dirty="0">
                <a:solidFill>
                  <a:srgbClr val="333333"/>
                </a:solidFill>
                <a:latin typeface="FedEx Sans"/>
                <a:cs typeface="FedEx Sans"/>
              </a:rPr>
              <a:t>value</a:t>
            </a:r>
            <a:r>
              <a:rPr b="0" spc="-30" dirty="0">
                <a:solidFill>
                  <a:srgbClr val="333333"/>
                </a:solidFill>
                <a:latin typeface="FedEx Sans"/>
                <a:cs typeface="FedEx Sans"/>
              </a:rPr>
              <a:t> </a:t>
            </a:r>
            <a:r>
              <a:rPr b="0" dirty="0">
                <a:solidFill>
                  <a:srgbClr val="333333"/>
                </a:solidFill>
                <a:latin typeface="FedEx Sans"/>
                <a:cs typeface="FedEx Sans"/>
              </a:rPr>
              <a:t>of</a:t>
            </a:r>
            <a:r>
              <a:rPr b="0" spc="-35" dirty="0">
                <a:solidFill>
                  <a:srgbClr val="333333"/>
                </a:solidFill>
                <a:latin typeface="FedEx Sans"/>
                <a:cs typeface="FedEx Sans"/>
              </a:rPr>
              <a:t> </a:t>
            </a:r>
            <a:r>
              <a:rPr b="0" spc="-20" dirty="0">
                <a:solidFill>
                  <a:srgbClr val="333333"/>
                </a:solidFill>
                <a:latin typeface="FedEx Sans"/>
                <a:cs typeface="FedEx Sans"/>
              </a:rPr>
              <a:t>€150</a:t>
            </a:r>
            <a:r>
              <a:rPr lang="en-US" b="0" spc="-20" dirty="0">
                <a:solidFill>
                  <a:srgbClr val="333333"/>
                </a:solidFill>
                <a:latin typeface="FedEx Sans"/>
                <a:cs typeface="FedEx Sans"/>
              </a:rPr>
              <a:t> ($174.19)</a:t>
            </a:r>
            <a:r>
              <a:rPr b="0" spc="-35" dirty="0">
                <a:solidFill>
                  <a:srgbClr val="333333"/>
                </a:solidFill>
                <a:latin typeface="FedEx Sans"/>
                <a:cs typeface="FedEx Sans"/>
              </a:rPr>
              <a:t> </a:t>
            </a:r>
            <a:r>
              <a:rPr b="0" dirty="0">
                <a:solidFill>
                  <a:srgbClr val="333333"/>
                </a:solidFill>
                <a:latin typeface="FedEx Sans"/>
                <a:cs typeface="FedEx Sans"/>
              </a:rPr>
              <a:t>or</a:t>
            </a:r>
            <a:r>
              <a:rPr b="0" spc="-35" dirty="0">
                <a:solidFill>
                  <a:srgbClr val="333333"/>
                </a:solidFill>
                <a:latin typeface="FedEx Sans"/>
                <a:cs typeface="FedEx Sans"/>
              </a:rPr>
              <a:t> </a:t>
            </a:r>
            <a:r>
              <a:rPr b="0" spc="-10" dirty="0">
                <a:solidFill>
                  <a:srgbClr val="333333"/>
                </a:solidFill>
                <a:latin typeface="FedEx Sans"/>
                <a:cs typeface="FedEx Sans"/>
              </a:rPr>
              <a:t>less</a:t>
            </a:r>
            <a:r>
              <a:rPr b="0" spc="-35" dirty="0">
                <a:solidFill>
                  <a:srgbClr val="333333"/>
                </a:solidFill>
                <a:latin typeface="FedEx Sans"/>
                <a:cs typeface="FedEx Sans"/>
              </a:rPr>
              <a:t> </a:t>
            </a:r>
            <a:r>
              <a:rPr b="0" dirty="0">
                <a:solidFill>
                  <a:srgbClr val="333333"/>
                </a:solidFill>
                <a:latin typeface="FedEx Sans"/>
                <a:cs typeface="FedEx Sans"/>
              </a:rPr>
              <a:t>per</a:t>
            </a:r>
            <a:r>
              <a:rPr b="0" spc="-30" dirty="0">
                <a:solidFill>
                  <a:srgbClr val="333333"/>
                </a:solidFill>
                <a:latin typeface="FedEx Sans"/>
                <a:cs typeface="FedEx Sans"/>
              </a:rPr>
              <a:t> </a:t>
            </a:r>
            <a:r>
              <a:rPr b="0" spc="-10" dirty="0">
                <a:solidFill>
                  <a:srgbClr val="333333"/>
                </a:solidFill>
                <a:latin typeface="FedEx Sans"/>
                <a:cs typeface="FedEx Sans"/>
              </a:rPr>
              <a:t>buyer.</a:t>
            </a:r>
            <a:r>
              <a:rPr lang="en-US" b="0" spc="-10" dirty="0">
                <a:solidFill>
                  <a:srgbClr val="333333"/>
                </a:solidFill>
                <a:latin typeface="FedEx Sans"/>
                <a:cs typeface="FedEx Sans"/>
              </a:rPr>
              <a:t> </a:t>
            </a:r>
            <a:r>
              <a:rPr b="0" spc="-75" dirty="0">
                <a:solidFill>
                  <a:srgbClr val="333333"/>
                </a:solidFill>
                <a:latin typeface="FedEx Sans"/>
                <a:cs typeface="FedEx Sans"/>
              </a:rPr>
              <a:t>To</a:t>
            </a:r>
            <a:r>
              <a:rPr b="0" spc="-15" dirty="0">
                <a:solidFill>
                  <a:srgbClr val="333333"/>
                </a:solidFill>
                <a:latin typeface="FedEx Sans"/>
                <a:cs typeface="FedEx Sans"/>
              </a:rPr>
              <a:t> </a:t>
            </a:r>
            <a:r>
              <a:rPr b="0" spc="-25" dirty="0">
                <a:solidFill>
                  <a:srgbClr val="333333"/>
                </a:solidFill>
                <a:latin typeface="FedEx Sans"/>
                <a:cs typeface="FedEx Sans"/>
              </a:rPr>
              <a:t>continue</a:t>
            </a:r>
            <a:r>
              <a:rPr b="0" spc="-10" dirty="0">
                <a:solidFill>
                  <a:srgbClr val="333333"/>
                </a:solidFill>
                <a:latin typeface="FedEx Sans"/>
                <a:cs typeface="FedEx Sans"/>
              </a:rPr>
              <a:t> using </a:t>
            </a:r>
            <a:r>
              <a:rPr b="0" spc="-20" dirty="0">
                <a:solidFill>
                  <a:srgbClr val="333333"/>
                </a:solidFill>
                <a:latin typeface="FedEx Sans"/>
                <a:cs typeface="FedEx Sans"/>
              </a:rPr>
              <a:t>Direct</a:t>
            </a:r>
            <a:r>
              <a:rPr b="0" spc="-15" dirty="0">
                <a:solidFill>
                  <a:srgbClr val="333333"/>
                </a:solidFill>
                <a:latin typeface="FedEx Sans"/>
                <a:cs typeface="FedEx Sans"/>
              </a:rPr>
              <a:t> </a:t>
            </a:r>
            <a:r>
              <a:rPr b="0" spc="-25" dirty="0">
                <a:solidFill>
                  <a:srgbClr val="333333"/>
                </a:solidFill>
                <a:latin typeface="FedEx Sans"/>
                <a:cs typeface="FedEx Sans"/>
              </a:rPr>
              <a:t>Distribution,</a:t>
            </a:r>
            <a:r>
              <a:rPr b="0" spc="-10" dirty="0">
                <a:solidFill>
                  <a:srgbClr val="333333"/>
                </a:solidFill>
                <a:latin typeface="FedEx Sans"/>
                <a:cs typeface="FedEx Sans"/>
              </a:rPr>
              <a:t> B2C</a:t>
            </a:r>
            <a:r>
              <a:rPr b="0" spc="-15" dirty="0">
                <a:solidFill>
                  <a:srgbClr val="333333"/>
                </a:solidFill>
                <a:latin typeface="FedEx Sans"/>
                <a:cs typeface="FedEx Sans"/>
              </a:rPr>
              <a:t> </a:t>
            </a:r>
            <a:r>
              <a:rPr b="0" spc="-30" dirty="0">
                <a:solidFill>
                  <a:srgbClr val="333333"/>
                </a:solidFill>
                <a:latin typeface="FedEx Sans"/>
                <a:cs typeface="FedEx Sans"/>
              </a:rPr>
              <a:t>child-</a:t>
            </a:r>
            <a:r>
              <a:rPr b="0" spc="-20" dirty="0">
                <a:solidFill>
                  <a:srgbClr val="333333"/>
                </a:solidFill>
                <a:latin typeface="FedEx Sans"/>
                <a:cs typeface="FedEx Sans"/>
              </a:rPr>
              <a:t>level</a:t>
            </a:r>
            <a:r>
              <a:rPr b="0" spc="-10" dirty="0">
                <a:solidFill>
                  <a:srgbClr val="333333"/>
                </a:solidFill>
                <a:latin typeface="FedEx Sans"/>
                <a:cs typeface="FedEx Sans"/>
              </a:rPr>
              <a:t> shipments </a:t>
            </a:r>
            <a:r>
              <a:rPr b="0" spc="-20" dirty="0">
                <a:solidFill>
                  <a:srgbClr val="333333"/>
                </a:solidFill>
                <a:latin typeface="FedEx Sans"/>
                <a:cs typeface="FedEx Sans"/>
              </a:rPr>
              <a:t>must</a:t>
            </a:r>
            <a:r>
              <a:rPr b="0" spc="-25" dirty="0">
                <a:solidFill>
                  <a:srgbClr val="333333"/>
                </a:solidFill>
                <a:latin typeface="FedEx Sans"/>
                <a:cs typeface="FedEx Sans"/>
              </a:rPr>
              <a:t> </a:t>
            </a:r>
            <a:r>
              <a:rPr b="0" dirty="0">
                <a:solidFill>
                  <a:srgbClr val="333333"/>
                </a:solidFill>
                <a:latin typeface="FedEx Sans"/>
                <a:cs typeface="FedEx Sans"/>
              </a:rPr>
              <a:t>be</a:t>
            </a:r>
            <a:r>
              <a:rPr b="0" spc="-25" dirty="0">
                <a:solidFill>
                  <a:srgbClr val="333333"/>
                </a:solidFill>
                <a:latin typeface="FedEx Sans"/>
                <a:cs typeface="FedEx Sans"/>
              </a:rPr>
              <a:t> above </a:t>
            </a:r>
            <a:r>
              <a:rPr b="0" spc="-20" dirty="0">
                <a:solidFill>
                  <a:srgbClr val="333333"/>
                </a:solidFill>
                <a:latin typeface="FedEx Sans"/>
                <a:cs typeface="FedEx Sans"/>
              </a:rPr>
              <a:t>€150</a:t>
            </a:r>
            <a:r>
              <a:rPr lang="en-US" b="0" spc="-20" dirty="0">
                <a:solidFill>
                  <a:srgbClr val="333333"/>
                </a:solidFill>
                <a:latin typeface="FedEx Sans"/>
                <a:cs typeface="FedEx Sans"/>
              </a:rPr>
              <a:t> ($174.19)</a:t>
            </a:r>
            <a:r>
              <a:rPr b="0" spc="-20" dirty="0">
                <a:solidFill>
                  <a:srgbClr val="333333"/>
                </a:solidFill>
                <a:latin typeface="FedEx Sans"/>
                <a:cs typeface="FedEx Sans"/>
              </a:rPr>
              <a:t>, </a:t>
            </a:r>
            <a:r>
              <a:rPr b="0" dirty="0">
                <a:solidFill>
                  <a:srgbClr val="333333"/>
                </a:solidFill>
                <a:latin typeface="FedEx Sans"/>
                <a:cs typeface="FedEx Sans"/>
              </a:rPr>
              <a:t>or</a:t>
            </a:r>
            <a:r>
              <a:rPr b="0" spc="-25" dirty="0">
                <a:solidFill>
                  <a:srgbClr val="333333"/>
                </a:solidFill>
                <a:latin typeface="FedEx Sans"/>
                <a:cs typeface="FedEx Sans"/>
              </a:rPr>
              <a:t> </a:t>
            </a:r>
            <a:r>
              <a:rPr b="0" spc="-20" dirty="0">
                <a:solidFill>
                  <a:srgbClr val="333333"/>
                </a:solidFill>
                <a:latin typeface="FedEx Sans"/>
                <a:cs typeface="FedEx Sans"/>
              </a:rPr>
              <a:t>shipments</a:t>
            </a:r>
            <a:r>
              <a:rPr b="0" spc="-25" dirty="0">
                <a:solidFill>
                  <a:srgbClr val="333333"/>
                </a:solidFill>
                <a:latin typeface="FedEx Sans"/>
                <a:cs typeface="FedEx Sans"/>
              </a:rPr>
              <a:t> </a:t>
            </a:r>
            <a:r>
              <a:rPr b="0" spc="-20" dirty="0">
                <a:solidFill>
                  <a:srgbClr val="333333"/>
                </a:solidFill>
                <a:latin typeface="FedEx Sans"/>
                <a:cs typeface="FedEx Sans"/>
              </a:rPr>
              <a:t>must</a:t>
            </a:r>
            <a:r>
              <a:rPr b="0" spc="-25" dirty="0">
                <a:solidFill>
                  <a:srgbClr val="333333"/>
                </a:solidFill>
                <a:latin typeface="FedEx Sans"/>
                <a:cs typeface="FedEx Sans"/>
              </a:rPr>
              <a:t> </a:t>
            </a:r>
            <a:r>
              <a:rPr b="0" dirty="0">
                <a:solidFill>
                  <a:srgbClr val="333333"/>
                </a:solidFill>
                <a:latin typeface="FedEx Sans"/>
                <a:cs typeface="FedEx Sans"/>
              </a:rPr>
              <a:t>be</a:t>
            </a:r>
            <a:r>
              <a:rPr b="0" spc="-20" dirty="0">
                <a:solidFill>
                  <a:srgbClr val="333333"/>
                </a:solidFill>
                <a:latin typeface="FedEx Sans"/>
                <a:cs typeface="FedEx Sans"/>
              </a:rPr>
              <a:t> addressed</a:t>
            </a:r>
            <a:r>
              <a:rPr b="0" spc="-25" dirty="0">
                <a:solidFill>
                  <a:srgbClr val="333333"/>
                </a:solidFill>
                <a:latin typeface="FedEx Sans"/>
                <a:cs typeface="FedEx Sans"/>
              </a:rPr>
              <a:t> </a:t>
            </a:r>
            <a:r>
              <a:rPr b="0" spc="-10" dirty="0">
                <a:solidFill>
                  <a:srgbClr val="333333"/>
                </a:solidFill>
                <a:latin typeface="FedEx Sans"/>
                <a:cs typeface="FedEx Sans"/>
              </a:rPr>
              <a:t>to</a:t>
            </a:r>
            <a:r>
              <a:rPr b="0" spc="-25" dirty="0">
                <a:solidFill>
                  <a:srgbClr val="333333"/>
                </a:solidFill>
                <a:latin typeface="FedEx Sans"/>
                <a:cs typeface="FedEx Sans"/>
              </a:rPr>
              <a:t> VAT </a:t>
            </a:r>
            <a:r>
              <a:rPr b="0" spc="-30" dirty="0">
                <a:solidFill>
                  <a:srgbClr val="333333"/>
                </a:solidFill>
                <a:latin typeface="FedEx Sans"/>
                <a:cs typeface="FedEx Sans"/>
              </a:rPr>
              <a:t>registered</a:t>
            </a:r>
            <a:r>
              <a:rPr b="0" spc="-15" dirty="0">
                <a:solidFill>
                  <a:srgbClr val="333333"/>
                </a:solidFill>
                <a:latin typeface="FedEx Sans"/>
                <a:cs typeface="FedEx Sans"/>
              </a:rPr>
              <a:t> </a:t>
            </a:r>
            <a:r>
              <a:rPr b="0" spc="-20" dirty="0">
                <a:solidFill>
                  <a:srgbClr val="333333"/>
                </a:solidFill>
                <a:latin typeface="FedEx Sans"/>
                <a:cs typeface="FedEx Sans"/>
              </a:rPr>
              <a:t>businesses</a:t>
            </a:r>
            <a:r>
              <a:rPr b="0" spc="-10" dirty="0">
                <a:solidFill>
                  <a:srgbClr val="333333"/>
                </a:solidFill>
                <a:latin typeface="FedEx Sans"/>
                <a:cs typeface="FedEx Sans"/>
              </a:rPr>
              <a:t> </a:t>
            </a:r>
            <a:r>
              <a:rPr b="0" dirty="0">
                <a:solidFill>
                  <a:srgbClr val="333333"/>
                </a:solidFill>
                <a:latin typeface="FedEx Sans"/>
                <a:cs typeface="FedEx Sans"/>
              </a:rPr>
              <a:t>in</a:t>
            </a:r>
            <a:r>
              <a:rPr b="0" spc="-10" dirty="0">
                <a:solidFill>
                  <a:srgbClr val="333333"/>
                </a:solidFill>
                <a:latin typeface="FedEx Sans"/>
                <a:cs typeface="FedEx Sans"/>
              </a:rPr>
              <a:t> </a:t>
            </a:r>
            <a:r>
              <a:rPr b="0" dirty="0">
                <a:solidFill>
                  <a:srgbClr val="333333"/>
                </a:solidFill>
                <a:latin typeface="FedEx Sans"/>
                <a:cs typeface="FedEx Sans"/>
              </a:rPr>
              <a:t>the</a:t>
            </a:r>
            <a:r>
              <a:rPr b="0" spc="-15" dirty="0">
                <a:solidFill>
                  <a:srgbClr val="333333"/>
                </a:solidFill>
                <a:latin typeface="FedEx Sans"/>
                <a:cs typeface="FedEx Sans"/>
              </a:rPr>
              <a:t> </a:t>
            </a:r>
            <a:r>
              <a:rPr b="0" spc="-20" dirty="0">
                <a:solidFill>
                  <a:srgbClr val="333333"/>
                </a:solidFill>
                <a:latin typeface="FedEx Sans"/>
                <a:cs typeface="FedEx Sans"/>
              </a:rPr>
              <a:t>destination</a:t>
            </a:r>
            <a:r>
              <a:rPr b="0" spc="-10" dirty="0">
                <a:solidFill>
                  <a:srgbClr val="333333"/>
                </a:solidFill>
                <a:latin typeface="FedEx Sans"/>
                <a:cs typeface="FedEx Sans"/>
              </a:rPr>
              <a:t> </a:t>
            </a:r>
            <a:r>
              <a:rPr b="0" spc="-35" dirty="0">
                <a:solidFill>
                  <a:srgbClr val="333333"/>
                </a:solidFill>
                <a:latin typeface="FedEx Sans"/>
                <a:cs typeface="FedEx Sans"/>
              </a:rPr>
              <a:t>country.</a:t>
            </a:r>
            <a:r>
              <a:rPr b="0" spc="-10" dirty="0">
                <a:solidFill>
                  <a:srgbClr val="333333"/>
                </a:solidFill>
                <a:latin typeface="FedEx Sans"/>
                <a:cs typeface="FedEx Sans"/>
              </a:rPr>
              <a:t> </a:t>
            </a:r>
            <a:r>
              <a:rPr b="0" spc="-20" dirty="0">
                <a:solidFill>
                  <a:srgbClr val="333333"/>
                </a:solidFill>
                <a:latin typeface="FedEx Sans"/>
                <a:cs typeface="FedEx Sans"/>
              </a:rPr>
              <a:t>Note</a:t>
            </a:r>
            <a:r>
              <a:rPr b="0" spc="-15" dirty="0">
                <a:solidFill>
                  <a:srgbClr val="333333"/>
                </a:solidFill>
                <a:latin typeface="FedEx Sans"/>
                <a:cs typeface="FedEx Sans"/>
              </a:rPr>
              <a:t> </a:t>
            </a:r>
            <a:r>
              <a:rPr b="0" spc="-20" dirty="0">
                <a:solidFill>
                  <a:srgbClr val="333333"/>
                </a:solidFill>
                <a:latin typeface="FedEx Sans"/>
                <a:cs typeface="FedEx Sans"/>
              </a:rPr>
              <a:t>that </a:t>
            </a:r>
            <a:r>
              <a:rPr b="0" spc="-10" dirty="0">
                <a:solidFill>
                  <a:srgbClr val="333333"/>
                </a:solidFill>
                <a:latin typeface="FedEx Sans"/>
                <a:cs typeface="FedEx Sans"/>
              </a:rPr>
              <a:t>shippers</a:t>
            </a:r>
            <a:r>
              <a:rPr b="0" spc="-15" dirty="0">
                <a:solidFill>
                  <a:srgbClr val="333333"/>
                </a:solidFill>
                <a:latin typeface="FedEx Sans"/>
                <a:cs typeface="FedEx Sans"/>
              </a:rPr>
              <a:t> </a:t>
            </a:r>
            <a:r>
              <a:rPr b="0" spc="-20" dirty="0">
                <a:solidFill>
                  <a:srgbClr val="333333"/>
                </a:solidFill>
                <a:latin typeface="FedEx Sans"/>
                <a:cs typeface="FedEx Sans"/>
              </a:rPr>
              <a:t>are</a:t>
            </a:r>
            <a:r>
              <a:rPr b="0" spc="-10" dirty="0">
                <a:solidFill>
                  <a:srgbClr val="333333"/>
                </a:solidFill>
                <a:latin typeface="FedEx Sans"/>
                <a:cs typeface="FedEx Sans"/>
              </a:rPr>
              <a:t> </a:t>
            </a:r>
            <a:r>
              <a:rPr b="0" spc="-25" dirty="0">
                <a:solidFill>
                  <a:srgbClr val="333333"/>
                </a:solidFill>
                <a:latin typeface="FedEx Sans"/>
                <a:cs typeface="FedEx Sans"/>
              </a:rPr>
              <a:t>responsible</a:t>
            </a:r>
            <a:r>
              <a:rPr b="0" spc="-10" dirty="0">
                <a:solidFill>
                  <a:srgbClr val="333333"/>
                </a:solidFill>
                <a:latin typeface="FedEx Sans"/>
                <a:cs typeface="FedEx Sans"/>
              </a:rPr>
              <a:t> </a:t>
            </a:r>
            <a:r>
              <a:rPr b="0" spc="-20" dirty="0">
                <a:solidFill>
                  <a:srgbClr val="333333"/>
                </a:solidFill>
                <a:latin typeface="FedEx Sans"/>
                <a:cs typeface="FedEx Sans"/>
              </a:rPr>
              <a:t>for</a:t>
            </a:r>
            <a:r>
              <a:rPr b="0" spc="-10" dirty="0">
                <a:solidFill>
                  <a:srgbClr val="333333"/>
                </a:solidFill>
                <a:latin typeface="FedEx Sans"/>
                <a:cs typeface="FedEx Sans"/>
              </a:rPr>
              <a:t> </a:t>
            </a:r>
            <a:r>
              <a:rPr b="0" spc="-20" dirty="0">
                <a:solidFill>
                  <a:srgbClr val="333333"/>
                </a:solidFill>
                <a:latin typeface="FedEx Sans"/>
                <a:cs typeface="FedEx Sans"/>
              </a:rPr>
              <a:t>identifying</a:t>
            </a:r>
            <a:r>
              <a:rPr b="0" spc="-10" dirty="0">
                <a:solidFill>
                  <a:srgbClr val="333333"/>
                </a:solidFill>
                <a:latin typeface="FedEx Sans"/>
                <a:cs typeface="FedEx Sans"/>
              </a:rPr>
              <a:t> </a:t>
            </a:r>
            <a:r>
              <a:rPr b="0" dirty="0">
                <a:solidFill>
                  <a:srgbClr val="333333"/>
                </a:solidFill>
                <a:latin typeface="FedEx Sans"/>
                <a:cs typeface="FedEx Sans"/>
              </a:rPr>
              <a:t>and</a:t>
            </a:r>
            <a:r>
              <a:rPr b="0" spc="-10" dirty="0">
                <a:solidFill>
                  <a:srgbClr val="333333"/>
                </a:solidFill>
                <a:latin typeface="FedEx Sans"/>
                <a:cs typeface="FedEx Sans"/>
              </a:rPr>
              <a:t> </a:t>
            </a:r>
            <a:r>
              <a:rPr b="0" spc="-25" dirty="0">
                <a:solidFill>
                  <a:srgbClr val="333333"/>
                </a:solidFill>
                <a:latin typeface="FedEx Sans"/>
                <a:cs typeface="FedEx Sans"/>
              </a:rPr>
              <a:t>separating</a:t>
            </a:r>
            <a:r>
              <a:rPr b="0" spc="-10" dirty="0">
                <a:solidFill>
                  <a:srgbClr val="333333"/>
                </a:solidFill>
                <a:latin typeface="FedEx Sans"/>
                <a:cs typeface="FedEx Sans"/>
              </a:rPr>
              <a:t> these </a:t>
            </a:r>
            <a:r>
              <a:rPr b="0" spc="-20" dirty="0">
                <a:solidFill>
                  <a:srgbClr val="333333"/>
                </a:solidFill>
                <a:latin typeface="FedEx Sans"/>
                <a:cs typeface="FedEx Sans"/>
              </a:rPr>
              <a:t>shipments</a:t>
            </a:r>
            <a:r>
              <a:rPr b="0" spc="-15" dirty="0">
                <a:solidFill>
                  <a:srgbClr val="333333"/>
                </a:solidFill>
                <a:latin typeface="FedEx Sans"/>
                <a:cs typeface="FedEx Sans"/>
              </a:rPr>
              <a:t> </a:t>
            </a:r>
            <a:r>
              <a:rPr b="0" spc="-25" dirty="0">
                <a:solidFill>
                  <a:srgbClr val="333333"/>
                </a:solidFill>
                <a:latin typeface="FedEx Sans"/>
                <a:cs typeface="FedEx Sans"/>
              </a:rPr>
              <a:t>before</a:t>
            </a:r>
            <a:r>
              <a:rPr b="0" spc="-15" dirty="0">
                <a:solidFill>
                  <a:srgbClr val="333333"/>
                </a:solidFill>
                <a:latin typeface="FedEx Sans"/>
                <a:cs typeface="FedEx Sans"/>
              </a:rPr>
              <a:t> </a:t>
            </a:r>
            <a:r>
              <a:rPr b="0" spc="-25" dirty="0">
                <a:solidFill>
                  <a:srgbClr val="333333"/>
                </a:solidFill>
                <a:latin typeface="FedEx Sans"/>
                <a:cs typeface="FedEx Sans"/>
              </a:rPr>
              <a:t>consolidation.</a:t>
            </a:r>
            <a:r>
              <a:rPr b="0" spc="-15" dirty="0">
                <a:solidFill>
                  <a:srgbClr val="333333"/>
                </a:solidFill>
                <a:latin typeface="FedEx Sans"/>
                <a:cs typeface="FedEx Sans"/>
              </a:rPr>
              <a:t> </a:t>
            </a:r>
            <a:r>
              <a:rPr b="0" dirty="0">
                <a:solidFill>
                  <a:srgbClr val="333333"/>
                </a:solidFill>
                <a:latin typeface="FedEx Sans"/>
                <a:cs typeface="FedEx Sans"/>
              </a:rPr>
              <a:t>If</a:t>
            </a:r>
            <a:r>
              <a:rPr b="0" spc="-15" dirty="0">
                <a:solidFill>
                  <a:srgbClr val="333333"/>
                </a:solidFill>
                <a:latin typeface="FedEx Sans"/>
                <a:cs typeface="FedEx Sans"/>
              </a:rPr>
              <a:t> </a:t>
            </a:r>
            <a:r>
              <a:rPr b="0" spc="-25" dirty="0">
                <a:solidFill>
                  <a:srgbClr val="333333"/>
                </a:solidFill>
                <a:latin typeface="FedEx Sans"/>
                <a:cs typeface="FedEx Sans"/>
              </a:rPr>
              <a:t>FedEx</a:t>
            </a:r>
            <a:r>
              <a:rPr b="0" spc="-15" dirty="0">
                <a:solidFill>
                  <a:srgbClr val="333333"/>
                </a:solidFill>
                <a:latin typeface="FedEx Sans"/>
                <a:cs typeface="FedEx Sans"/>
              </a:rPr>
              <a:t> </a:t>
            </a:r>
            <a:r>
              <a:rPr b="0" spc="-20" dirty="0">
                <a:solidFill>
                  <a:srgbClr val="333333"/>
                </a:solidFill>
                <a:latin typeface="FedEx Sans"/>
                <a:cs typeface="FedEx Sans"/>
              </a:rPr>
              <a:t>detects</a:t>
            </a:r>
            <a:r>
              <a:rPr b="0" spc="-15" dirty="0">
                <a:solidFill>
                  <a:srgbClr val="333333"/>
                </a:solidFill>
                <a:latin typeface="FedEx Sans"/>
                <a:cs typeface="FedEx Sans"/>
              </a:rPr>
              <a:t> </a:t>
            </a:r>
            <a:r>
              <a:rPr b="0" dirty="0">
                <a:solidFill>
                  <a:srgbClr val="333333"/>
                </a:solidFill>
                <a:latin typeface="FedEx Sans"/>
                <a:cs typeface="FedEx Sans"/>
              </a:rPr>
              <a:t>a</a:t>
            </a:r>
            <a:r>
              <a:rPr b="0" spc="-10" dirty="0">
                <a:solidFill>
                  <a:srgbClr val="333333"/>
                </a:solidFill>
                <a:latin typeface="FedEx Sans"/>
                <a:cs typeface="FedEx Sans"/>
              </a:rPr>
              <a:t> </a:t>
            </a:r>
            <a:r>
              <a:rPr b="0" spc="-25" dirty="0">
                <a:solidFill>
                  <a:srgbClr val="333333"/>
                </a:solidFill>
                <a:latin typeface="FedEx Sans"/>
                <a:cs typeface="FedEx Sans"/>
              </a:rPr>
              <a:t>B2C</a:t>
            </a:r>
            <a:r>
              <a:rPr lang="en-US" b="0" spc="-25" dirty="0">
                <a:solidFill>
                  <a:srgbClr val="333333"/>
                </a:solidFill>
                <a:latin typeface="FedEx Sans"/>
                <a:cs typeface="FedEx Sans"/>
              </a:rPr>
              <a:t> </a:t>
            </a:r>
            <a:r>
              <a:rPr b="0" spc="-30" dirty="0">
                <a:solidFill>
                  <a:srgbClr val="333333"/>
                </a:solidFill>
                <a:latin typeface="FedEx Sans"/>
                <a:cs typeface="FedEx Sans"/>
              </a:rPr>
              <a:t>child-</a:t>
            </a:r>
            <a:r>
              <a:rPr b="0" spc="-20" dirty="0">
                <a:solidFill>
                  <a:srgbClr val="333333"/>
                </a:solidFill>
                <a:latin typeface="FedEx Sans"/>
                <a:cs typeface="FedEx Sans"/>
              </a:rPr>
              <a:t>level shipment below</a:t>
            </a:r>
            <a:r>
              <a:rPr b="0" spc="-15" dirty="0">
                <a:solidFill>
                  <a:srgbClr val="333333"/>
                </a:solidFill>
                <a:latin typeface="FedEx Sans"/>
                <a:cs typeface="FedEx Sans"/>
              </a:rPr>
              <a:t> </a:t>
            </a:r>
            <a:r>
              <a:rPr b="0" spc="-20" dirty="0">
                <a:solidFill>
                  <a:srgbClr val="333333"/>
                </a:solidFill>
                <a:latin typeface="FedEx Sans"/>
                <a:cs typeface="FedEx Sans"/>
              </a:rPr>
              <a:t>€150 </a:t>
            </a:r>
            <a:r>
              <a:rPr lang="en-US" b="0" spc="-20" dirty="0">
                <a:solidFill>
                  <a:srgbClr val="333333"/>
                </a:solidFill>
                <a:latin typeface="FedEx Sans"/>
                <a:cs typeface="FedEx Sans"/>
              </a:rPr>
              <a:t>($174.19) </a:t>
            </a:r>
            <a:r>
              <a:rPr b="0" spc="-20" dirty="0">
                <a:solidFill>
                  <a:srgbClr val="333333"/>
                </a:solidFill>
                <a:latin typeface="FedEx Sans"/>
                <a:cs typeface="FedEx Sans"/>
              </a:rPr>
              <a:t>within</a:t>
            </a:r>
            <a:r>
              <a:rPr b="0" spc="-15" dirty="0">
                <a:solidFill>
                  <a:srgbClr val="333333"/>
                </a:solidFill>
                <a:latin typeface="FedEx Sans"/>
                <a:cs typeface="FedEx Sans"/>
              </a:rPr>
              <a:t> </a:t>
            </a:r>
            <a:r>
              <a:rPr b="0" dirty="0">
                <a:solidFill>
                  <a:srgbClr val="333333"/>
                </a:solidFill>
                <a:latin typeface="FedEx Sans"/>
                <a:cs typeface="FedEx Sans"/>
              </a:rPr>
              <a:t>an</a:t>
            </a:r>
            <a:r>
              <a:rPr b="0" spc="-20" dirty="0">
                <a:solidFill>
                  <a:srgbClr val="333333"/>
                </a:solidFill>
                <a:latin typeface="FedEx Sans"/>
                <a:cs typeface="FedEx Sans"/>
              </a:rPr>
              <a:t> </a:t>
            </a:r>
            <a:r>
              <a:rPr b="0" dirty="0">
                <a:solidFill>
                  <a:srgbClr val="333333"/>
                </a:solidFill>
                <a:latin typeface="FedEx Sans"/>
                <a:cs typeface="FedEx Sans"/>
              </a:rPr>
              <a:t>IPD</a:t>
            </a:r>
            <a:r>
              <a:rPr b="0" spc="-20" dirty="0">
                <a:solidFill>
                  <a:srgbClr val="333333"/>
                </a:solidFill>
                <a:latin typeface="FedEx Sans"/>
                <a:cs typeface="FedEx Sans"/>
              </a:rPr>
              <a:t> </a:t>
            </a:r>
            <a:r>
              <a:rPr b="0" spc="-10" dirty="0">
                <a:solidFill>
                  <a:srgbClr val="333333"/>
                </a:solidFill>
                <a:latin typeface="FedEx Sans"/>
                <a:cs typeface="FedEx Sans"/>
              </a:rPr>
              <a:t>consolidation, </a:t>
            </a:r>
            <a:r>
              <a:rPr b="0" dirty="0">
                <a:solidFill>
                  <a:srgbClr val="333333"/>
                </a:solidFill>
                <a:latin typeface="FedEx Sans"/>
                <a:cs typeface="FedEx Sans"/>
              </a:rPr>
              <a:t>the</a:t>
            </a:r>
            <a:r>
              <a:rPr b="0" spc="-35" dirty="0">
                <a:solidFill>
                  <a:srgbClr val="333333"/>
                </a:solidFill>
                <a:latin typeface="FedEx Sans"/>
                <a:cs typeface="FedEx Sans"/>
              </a:rPr>
              <a:t> </a:t>
            </a:r>
            <a:r>
              <a:rPr b="0" spc="-10" dirty="0">
                <a:solidFill>
                  <a:srgbClr val="333333"/>
                </a:solidFill>
                <a:latin typeface="FedEx Sans"/>
                <a:cs typeface="FedEx Sans"/>
              </a:rPr>
              <a:t>full</a:t>
            </a:r>
            <a:r>
              <a:rPr b="0" spc="-35" dirty="0">
                <a:solidFill>
                  <a:srgbClr val="333333"/>
                </a:solidFill>
                <a:latin typeface="FedEx Sans"/>
                <a:cs typeface="FedEx Sans"/>
              </a:rPr>
              <a:t> </a:t>
            </a:r>
            <a:r>
              <a:rPr b="0" spc="-25" dirty="0">
                <a:solidFill>
                  <a:srgbClr val="333333"/>
                </a:solidFill>
                <a:latin typeface="FedEx Sans"/>
                <a:cs typeface="FedEx Sans"/>
              </a:rPr>
              <a:t>consolidation</a:t>
            </a:r>
            <a:r>
              <a:rPr b="0" spc="-35" dirty="0">
                <a:solidFill>
                  <a:srgbClr val="333333"/>
                </a:solidFill>
                <a:latin typeface="FedEx Sans"/>
                <a:cs typeface="FedEx Sans"/>
              </a:rPr>
              <a:t> </a:t>
            </a:r>
            <a:r>
              <a:rPr b="0" spc="-10" dirty="0">
                <a:solidFill>
                  <a:srgbClr val="333333"/>
                </a:solidFill>
                <a:latin typeface="FedEx Sans"/>
                <a:cs typeface="FedEx Sans"/>
              </a:rPr>
              <a:t>will</a:t>
            </a:r>
            <a:r>
              <a:rPr b="0" spc="-35" dirty="0">
                <a:solidFill>
                  <a:srgbClr val="333333"/>
                </a:solidFill>
                <a:latin typeface="FedEx Sans"/>
                <a:cs typeface="FedEx Sans"/>
              </a:rPr>
              <a:t> </a:t>
            </a:r>
            <a:r>
              <a:rPr b="0" dirty="0">
                <a:solidFill>
                  <a:srgbClr val="333333"/>
                </a:solidFill>
                <a:latin typeface="FedEx Sans"/>
                <a:cs typeface="FedEx Sans"/>
              </a:rPr>
              <a:t>be</a:t>
            </a:r>
            <a:r>
              <a:rPr b="0" spc="-35" dirty="0">
                <a:solidFill>
                  <a:srgbClr val="333333"/>
                </a:solidFill>
                <a:latin typeface="FedEx Sans"/>
                <a:cs typeface="FedEx Sans"/>
              </a:rPr>
              <a:t> </a:t>
            </a:r>
            <a:r>
              <a:rPr b="0" spc="-20" dirty="0">
                <a:solidFill>
                  <a:srgbClr val="333333"/>
                </a:solidFill>
                <a:latin typeface="FedEx Sans"/>
                <a:cs typeface="FedEx Sans"/>
              </a:rPr>
              <a:t>returned</a:t>
            </a:r>
            <a:r>
              <a:rPr b="0" spc="-35" dirty="0">
                <a:solidFill>
                  <a:srgbClr val="333333"/>
                </a:solidFill>
                <a:latin typeface="FedEx Sans"/>
                <a:cs typeface="FedEx Sans"/>
              </a:rPr>
              <a:t> </a:t>
            </a:r>
            <a:r>
              <a:rPr b="0" spc="-10" dirty="0">
                <a:solidFill>
                  <a:srgbClr val="333333"/>
                </a:solidFill>
                <a:latin typeface="FedEx Sans"/>
                <a:cs typeface="FedEx Sans"/>
              </a:rPr>
              <a:t>to</a:t>
            </a:r>
            <a:r>
              <a:rPr b="0" spc="-35" dirty="0">
                <a:solidFill>
                  <a:srgbClr val="333333"/>
                </a:solidFill>
                <a:latin typeface="FedEx Sans"/>
                <a:cs typeface="FedEx Sans"/>
              </a:rPr>
              <a:t> </a:t>
            </a:r>
            <a:r>
              <a:rPr b="0" spc="-10" dirty="0">
                <a:solidFill>
                  <a:srgbClr val="333333"/>
                </a:solidFill>
                <a:latin typeface="FedEx Sans"/>
                <a:cs typeface="FedEx Sans"/>
              </a:rPr>
              <a:t>origin.</a:t>
            </a:r>
          </a:p>
          <a:p>
            <a:pPr marL="0" marR="149860" indent="0">
              <a:lnSpc>
                <a:spcPct val="107700"/>
              </a:lnSpc>
              <a:spcBef>
                <a:spcPts val="850"/>
              </a:spcBef>
              <a:buNone/>
            </a:pPr>
            <a:r>
              <a:rPr dirty="0"/>
              <a:t>Why</a:t>
            </a:r>
            <a:r>
              <a:rPr spc="-25" dirty="0"/>
              <a:t> </a:t>
            </a:r>
            <a:r>
              <a:rPr dirty="0"/>
              <a:t>should</a:t>
            </a:r>
            <a:r>
              <a:rPr spc="-20" dirty="0"/>
              <a:t> </a:t>
            </a:r>
            <a:r>
              <a:rPr spc="-10" dirty="0"/>
              <a:t>customers</a:t>
            </a:r>
            <a:r>
              <a:rPr spc="-25" dirty="0"/>
              <a:t> </a:t>
            </a:r>
            <a:r>
              <a:rPr spc="-10" dirty="0"/>
              <a:t>provide</a:t>
            </a:r>
            <a:r>
              <a:rPr spc="-20" dirty="0"/>
              <a:t> </a:t>
            </a:r>
            <a:r>
              <a:rPr dirty="0"/>
              <a:t>Product</a:t>
            </a:r>
            <a:r>
              <a:rPr spc="-20" dirty="0"/>
              <a:t> </a:t>
            </a:r>
            <a:r>
              <a:rPr spc="-10" dirty="0"/>
              <a:t>Identifiers</a:t>
            </a:r>
            <a:r>
              <a:rPr lang="en-US" spc="-10" dirty="0"/>
              <a:t> (PIDs)</a:t>
            </a:r>
            <a:r>
              <a:rPr spc="-25" dirty="0"/>
              <a:t> </a:t>
            </a:r>
            <a:r>
              <a:rPr spc="-10" dirty="0"/>
              <a:t>starting </a:t>
            </a:r>
            <a:r>
              <a:rPr dirty="0"/>
              <a:t>July</a:t>
            </a:r>
            <a:r>
              <a:rPr spc="-25" dirty="0"/>
              <a:t> </a:t>
            </a:r>
            <a:r>
              <a:rPr dirty="0"/>
              <a:t>1,</a:t>
            </a:r>
            <a:r>
              <a:rPr spc="-25" dirty="0"/>
              <a:t> </a:t>
            </a:r>
            <a:r>
              <a:rPr dirty="0"/>
              <a:t>2026</a:t>
            </a:r>
            <a:r>
              <a:rPr lang="en-US" dirty="0"/>
              <a:t>,</a:t>
            </a:r>
            <a:r>
              <a:rPr spc="-20" dirty="0"/>
              <a:t> </a:t>
            </a:r>
            <a:r>
              <a:rPr dirty="0"/>
              <a:t>if</a:t>
            </a:r>
            <a:r>
              <a:rPr spc="-25" dirty="0"/>
              <a:t> </a:t>
            </a:r>
            <a:r>
              <a:rPr dirty="0"/>
              <a:t>the</a:t>
            </a:r>
            <a:r>
              <a:rPr spc="-20" dirty="0"/>
              <a:t> </a:t>
            </a:r>
            <a:r>
              <a:rPr dirty="0"/>
              <a:t>mandate</a:t>
            </a:r>
            <a:r>
              <a:rPr spc="-25" dirty="0"/>
              <a:t> </a:t>
            </a:r>
            <a:r>
              <a:rPr dirty="0"/>
              <a:t>isn’t</a:t>
            </a:r>
            <a:r>
              <a:rPr spc="-20" dirty="0"/>
              <a:t> </a:t>
            </a:r>
            <a:r>
              <a:rPr dirty="0"/>
              <a:t>until</a:t>
            </a:r>
            <a:r>
              <a:rPr spc="-25" dirty="0"/>
              <a:t> </a:t>
            </a:r>
            <a:r>
              <a:rPr spc="-10" dirty="0"/>
              <a:t>November?</a:t>
            </a:r>
          </a:p>
          <a:p>
            <a:pPr marL="0" marR="247015" indent="0">
              <a:lnSpc>
                <a:spcPct val="107700"/>
              </a:lnSpc>
              <a:spcBef>
                <a:spcPts val="280"/>
              </a:spcBef>
              <a:buNone/>
            </a:pPr>
            <a:r>
              <a:rPr b="0" dirty="0">
                <a:solidFill>
                  <a:srgbClr val="333333"/>
                </a:solidFill>
                <a:latin typeface="FedEx Sans"/>
                <a:cs typeface="FedEx Sans"/>
              </a:rPr>
              <a:t>The</a:t>
            </a:r>
            <a:r>
              <a:rPr b="0" spc="-25" dirty="0">
                <a:solidFill>
                  <a:srgbClr val="333333"/>
                </a:solidFill>
                <a:latin typeface="FedEx Sans"/>
                <a:cs typeface="FedEx Sans"/>
              </a:rPr>
              <a:t> </a:t>
            </a:r>
            <a:r>
              <a:rPr b="0" dirty="0">
                <a:solidFill>
                  <a:srgbClr val="333333"/>
                </a:solidFill>
                <a:latin typeface="FedEx Sans"/>
                <a:cs typeface="FedEx Sans"/>
              </a:rPr>
              <a:t>EU</a:t>
            </a:r>
            <a:r>
              <a:rPr b="0" spc="-20" dirty="0">
                <a:solidFill>
                  <a:srgbClr val="333333"/>
                </a:solidFill>
                <a:latin typeface="FedEx Sans"/>
                <a:cs typeface="FedEx Sans"/>
              </a:rPr>
              <a:t> </a:t>
            </a:r>
            <a:r>
              <a:rPr b="0" spc="-10" dirty="0">
                <a:solidFill>
                  <a:srgbClr val="333333"/>
                </a:solidFill>
                <a:latin typeface="FedEx Sans"/>
                <a:cs typeface="FedEx Sans"/>
              </a:rPr>
              <a:t>Commission</a:t>
            </a:r>
            <a:r>
              <a:rPr b="0" spc="-20" dirty="0">
                <a:solidFill>
                  <a:srgbClr val="333333"/>
                </a:solidFill>
                <a:latin typeface="FedEx Sans"/>
                <a:cs typeface="FedEx Sans"/>
              </a:rPr>
              <a:t> </a:t>
            </a:r>
            <a:r>
              <a:rPr b="0" dirty="0">
                <a:solidFill>
                  <a:srgbClr val="333333"/>
                </a:solidFill>
                <a:latin typeface="FedEx Sans"/>
                <a:cs typeface="FedEx Sans"/>
              </a:rPr>
              <a:t>has</a:t>
            </a:r>
            <a:r>
              <a:rPr b="0" spc="-20" dirty="0">
                <a:solidFill>
                  <a:srgbClr val="333333"/>
                </a:solidFill>
                <a:latin typeface="FedEx Sans"/>
                <a:cs typeface="FedEx Sans"/>
              </a:rPr>
              <a:t> </a:t>
            </a:r>
            <a:r>
              <a:rPr b="0" dirty="0">
                <a:solidFill>
                  <a:srgbClr val="333333"/>
                </a:solidFill>
                <a:latin typeface="FedEx Sans"/>
                <a:cs typeface="FedEx Sans"/>
              </a:rPr>
              <a:t>allowed</a:t>
            </a:r>
            <a:r>
              <a:rPr b="0" spc="-20" dirty="0">
                <a:solidFill>
                  <a:srgbClr val="333333"/>
                </a:solidFill>
                <a:latin typeface="FedEx Sans"/>
                <a:cs typeface="FedEx Sans"/>
              </a:rPr>
              <a:t> </a:t>
            </a:r>
            <a:r>
              <a:rPr b="0" dirty="0">
                <a:solidFill>
                  <a:srgbClr val="333333"/>
                </a:solidFill>
                <a:latin typeface="FedEx Sans"/>
                <a:cs typeface="FedEx Sans"/>
              </a:rPr>
              <a:t>for</a:t>
            </a:r>
            <a:r>
              <a:rPr b="0" spc="-20" dirty="0">
                <a:solidFill>
                  <a:srgbClr val="333333"/>
                </a:solidFill>
                <a:latin typeface="FedEx Sans"/>
                <a:cs typeface="FedEx Sans"/>
              </a:rPr>
              <a:t> </a:t>
            </a:r>
            <a:r>
              <a:rPr b="0" spc="-10" dirty="0">
                <a:solidFill>
                  <a:srgbClr val="333333"/>
                </a:solidFill>
                <a:latin typeface="FedEx Sans"/>
                <a:cs typeface="FedEx Sans"/>
              </a:rPr>
              <a:t>Product</a:t>
            </a:r>
            <a:r>
              <a:rPr b="0" spc="-20" dirty="0">
                <a:solidFill>
                  <a:srgbClr val="333333"/>
                </a:solidFill>
                <a:latin typeface="FedEx Sans"/>
                <a:cs typeface="FedEx Sans"/>
              </a:rPr>
              <a:t> </a:t>
            </a:r>
            <a:r>
              <a:rPr b="0" dirty="0">
                <a:solidFill>
                  <a:srgbClr val="333333"/>
                </a:solidFill>
                <a:latin typeface="FedEx Sans"/>
                <a:cs typeface="FedEx Sans"/>
              </a:rPr>
              <a:t>Identifiers</a:t>
            </a:r>
            <a:r>
              <a:rPr lang="en-US" b="0" dirty="0">
                <a:solidFill>
                  <a:srgbClr val="333333"/>
                </a:solidFill>
                <a:latin typeface="FedEx Sans"/>
                <a:cs typeface="FedEx Sans"/>
              </a:rPr>
              <a:t> (PIDs)</a:t>
            </a:r>
            <a:r>
              <a:rPr b="0" spc="-20" dirty="0">
                <a:solidFill>
                  <a:srgbClr val="333333"/>
                </a:solidFill>
                <a:latin typeface="FedEx Sans"/>
                <a:cs typeface="FedEx Sans"/>
              </a:rPr>
              <a:t> </a:t>
            </a:r>
            <a:r>
              <a:rPr b="0" spc="-25" dirty="0">
                <a:solidFill>
                  <a:srgbClr val="333333"/>
                </a:solidFill>
                <a:latin typeface="FedEx Sans"/>
                <a:cs typeface="FedEx Sans"/>
              </a:rPr>
              <a:t>to </a:t>
            </a:r>
            <a:r>
              <a:rPr b="0" dirty="0">
                <a:solidFill>
                  <a:srgbClr val="333333"/>
                </a:solidFill>
                <a:latin typeface="FedEx Sans"/>
                <a:cs typeface="FedEx Sans"/>
              </a:rPr>
              <a:t>be</a:t>
            </a:r>
            <a:r>
              <a:rPr b="0" spc="-25" dirty="0">
                <a:solidFill>
                  <a:srgbClr val="333333"/>
                </a:solidFill>
                <a:latin typeface="FedEx Sans"/>
                <a:cs typeface="FedEx Sans"/>
              </a:rPr>
              <a:t> </a:t>
            </a:r>
            <a:r>
              <a:rPr b="0" dirty="0">
                <a:solidFill>
                  <a:srgbClr val="333333"/>
                </a:solidFill>
                <a:latin typeface="FedEx Sans"/>
                <a:cs typeface="FedEx Sans"/>
              </a:rPr>
              <a:t>provided</a:t>
            </a:r>
            <a:r>
              <a:rPr b="0" spc="-25" dirty="0">
                <a:solidFill>
                  <a:srgbClr val="333333"/>
                </a:solidFill>
                <a:latin typeface="FedEx Sans"/>
                <a:cs typeface="FedEx Sans"/>
              </a:rPr>
              <a:t> </a:t>
            </a:r>
            <a:r>
              <a:rPr b="0" dirty="0">
                <a:solidFill>
                  <a:srgbClr val="333333"/>
                </a:solidFill>
                <a:latin typeface="FedEx Sans"/>
                <a:cs typeface="FedEx Sans"/>
              </a:rPr>
              <a:t>starting</a:t>
            </a:r>
            <a:r>
              <a:rPr b="0" spc="-25" dirty="0">
                <a:solidFill>
                  <a:srgbClr val="333333"/>
                </a:solidFill>
                <a:latin typeface="FedEx Sans"/>
                <a:cs typeface="FedEx Sans"/>
              </a:rPr>
              <a:t> </a:t>
            </a:r>
            <a:r>
              <a:rPr b="0" dirty="0">
                <a:solidFill>
                  <a:srgbClr val="333333"/>
                </a:solidFill>
                <a:latin typeface="FedEx Sans"/>
                <a:cs typeface="FedEx Sans"/>
              </a:rPr>
              <a:t>on</a:t>
            </a:r>
            <a:r>
              <a:rPr b="0" spc="-25" dirty="0">
                <a:solidFill>
                  <a:srgbClr val="333333"/>
                </a:solidFill>
                <a:latin typeface="FedEx Sans"/>
                <a:cs typeface="FedEx Sans"/>
              </a:rPr>
              <a:t> </a:t>
            </a:r>
            <a:r>
              <a:rPr b="0" dirty="0">
                <a:solidFill>
                  <a:srgbClr val="333333"/>
                </a:solidFill>
                <a:latin typeface="FedEx Sans"/>
                <a:cs typeface="FedEx Sans"/>
              </a:rPr>
              <a:t>July</a:t>
            </a:r>
            <a:r>
              <a:rPr b="0" spc="-25" dirty="0">
                <a:solidFill>
                  <a:srgbClr val="333333"/>
                </a:solidFill>
                <a:latin typeface="FedEx Sans"/>
                <a:cs typeface="FedEx Sans"/>
              </a:rPr>
              <a:t> </a:t>
            </a:r>
            <a:r>
              <a:rPr lang="en-US" b="0" spc="-25" dirty="0">
                <a:solidFill>
                  <a:srgbClr val="333333"/>
                </a:solidFill>
              </a:rPr>
              <a:t>1</a:t>
            </a:r>
            <a:r>
              <a:rPr b="0" dirty="0">
                <a:solidFill>
                  <a:srgbClr val="333333"/>
                </a:solidFill>
                <a:latin typeface="FedEx Sans"/>
                <a:cs typeface="FedEx Sans"/>
              </a:rPr>
              <a:t>,</a:t>
            </a:r>
            <a:r>
              <a:rPr b="0" spc="-25" dirty="0">
                <a:solidFill>
                  <a:srgbClr val="333333"/>
                </a:solidFill>
                <a:latin typeface="FedEx Sans"/>
                <a:cs typeface="FedEx Sans"/>
              </a:rPr>
              <a:t> </a:t>
            </a:r>
            <a:r>
              <a:rPr b="0" dirty="0">
                <a:solidFill>
                  <a:srgbClr val="333333"/>
                </a:solidFill>
                <a:latin typeface="FedEx Sans"/>
                <a:cs typeface="FedEx Sans"/>
              </a:rPr>
              <a:t>2026</a:t>
            </a:r>
            <a:r>
              <a:rPr lang="en-US" b="0" dirty="0">
                <a:solidFill>
                  <a:srgbClr val="333333"/>
                </a:solidFill>
                <a:latin typeface="FedEx Sans"/>
                <a:cs typeface="FedEx Sans"/>
              </a:rPr>
              <a:t>,</a:t>
            </a:r>
            <a:r>
              <a:rPr b="0" spc="-25" dirty="0">
                <a:solidFill>
                  <a:srgbClr val="333333"/>
                </a:solidFill>
                <a:latin typeface="FedEx Sans"/>
                <a:cs typeface="FedEx Sans"/>
              </a:rPr>
              <a:t> </a:t>
            </a:r>
            <a:r>
              <a:rPr b="0" dirty="0">
                <a:solidFill>
                  <a:srgbClr val="333333"/>
                </a:solidFill>
                <a:latin typeface="FedEx Sans"/>
                <a:cs typeface="FedEx Sans"/>
              </a:rPr>
              <a:t>to</a:t>
            </a:r>
            <a:r>
              <a:rPr b="0" spc="-25" dirty="0">
                <a:solidFill>
                  <a:srgbClr val="333333"/>
                </a:solidFill>
                <a:latin typeface="FedEx Sans"/>
                <a:cs typeface="FedEx Sans"/>
              </a:rPr>
              <a:t> </a:t>
            </a:r>
            <a:r>
              <a:rPr b="0" dirty="0">
                <a:solidFill>
                  <a:srgbClr val="333333"/>
                </a:solidFill>
                <a:latin typeface="FedEx Sans"/>
                <a:cs typeface="FedEx Sans"/>
              </a:rPr>
              <a:t>help</a:t>
            </a:r>
            <a:r>
              <a:rPr b="0" spc="-25" dirty="0">
                <a:solidFill>
                  <a:srgbClr val="333333"/>
                </a:solidFill>
                <a:latin typeface="FedEx Sans"/>
                <a:cs typeface="FedEx Sans"/>
              </a:rPr>
              <a:t> </a:t>
            </a:r>
            <a:r>
              <a:rPr b="0" spc="-10" dirty="0">
                <a:solidFill>
                  <a:srgbClr val="333333"/>
                </a:solidFill>
                <a:latin typeface="FedEx Sans"/>
                <a:cs typeface="FedEx Sans"/>
              </a:rPr>
              <a:t>prepare</a:t>
            </a:r>
            <a:r>
              <a:rPr b="0" spc="-25" dirty="0">
                <a:solidFill>
                  <a:srgbClr val="333333"/>
                </a:solidFill>
                <a:latin typeface="FedEx Sans"/>
                <a:cs typeface="FedEx Sans"/>
              </a:rPr>
              <a:t> </a:t>
            </a:r>
            <a:r>
              <a:rPr b="0" dirty="0">
                <a:solidFill>
                  <a:srgbClr val="333333"/>
                </a:solidFill>
                <a:latin typeface="FedEx Sans"/>
                <a:cs typeface="FedEx Sans"/>
              </a:rPr>
              <a:t>for</a:t>
            </a:r>
            <a:r>
              <a:rPr b="0" spc="-25" dirty="0">
                <a:solidFill>
                  <a:srgbClr val="333333"/>
                </a:solidFill>
                <a:latin typeface="FedEx Sans"/>
                <a:cs typeface="FedEx Sans"/>
              </a:rPr>
              <a:t> the </a:t>
            </a:r>
            <a:r>
              <a:rPr b="0" dirty="0">
                <a:solidFill>
                  <a:srgbClr val="333333"/>
                </a:solidFill>
                <a:latin typeface="FedEx Sans"/>
                <a:cs typeface="FedEx Sans"/>
              </a:rPr>
              <a:t>change.</a:t>
            </a:r>
            <a:r>
              <a:rPr b="0" spc="-15" dirty="0">
                <a:solidFill>
                  <a:srgbClr val="333333"/>
                </a:solidFill>
                <a:latin typeface="FedEx Sans"/>
                <a:cs typeface="FedEx Sans"/>
              </a:rPr>
              <a:t> </a:t>
            </a:r>
            <a:r>
              <a:rPr b="0" dirty="0">
                <a:solidFill>
                  <a:srgbClr val="333333"/>
                </a:solidFill>
                <a:latin typeface="FedEx Sans"/>
                <a:cs typeface="FedEx Sans"/>
              </a:rPr>
              <a:t>Sharing</a:t>
            </a:r>
            <a:r>
              <a:rPr b="0" spc="-15" dirty="0">
                <a:solidFill>
                  <a:srgbClr val="333333"/>
                </a:solidFill>
                <a:latin typeface="FedEx Sans"/>
                <a:cs typeface="FedEx Sans"/>
              </a:rPr>
              <a:t> </a:t>
            </a:r>
            <a:r>
              <a:rPr b="0" dirty="0">
                <a:solidFill>
                  <a:srgbClr val="333333"/>
                </a:solidFill>
                <a:latin typeface="FedEx Sans"/>
                <a:cs typeface="FedEx Sans"/>
              </a:rPr>
              <a:t>this</a:t>
            </a:r>
            <a:r>
              <a:rPr b="0" spc="-15" dirty="0">
                <a:solidFill>
                  <a:srgbClr val="333333"/>
                </a:solidFill>
                <a:latin typeface="FedEx Sans"/>
                <a:cs typeface="FedEx Sans"/>
              </a:rPr>
              <a:t> </a:t>
            </a:r>
            <a:r>
              <a:rPr b="0" dirty="0">
                <a:solidFill>
                  <a:srgbClr val="333333"/>
                </a:solidFill>
                <a:latin typeface="FedEx Sans"/>
                <a:cs typeface="FedEx Sans"/>
              </a:rPr>
              <a:t>data</a:t>
            </a:r>
            <a:r>
              <a:rPr b="0" spc="-10" dirty="0">
                <a:solidFill>
                  <a:srgbClr val="333333"/>
                </a:solidFill>
                <a:latin typeface="FedEx Sans"/>
                <a:cs typeface="FedEx Sans"/>
              </a:rPr>
              <a:t> </a:t>
            </a:r>
            <a:r>
              <a:rPr b="0" dirty="0">
                <a:solidFill>
                  <a:srgbClr val="333333"/>
                </a:solidFill>
                <a:latin typeface="FedEx Sans"/>
                <a:cs typeface="FedEx Sans"/>
              </a:rPr>
              <a:t>early</a:t>
            </a:r>
            <a:r>
              <a:rPr b="0" spc="-15" dirty="0">
                <a:solidFill>
                  <a:srgbClr val="333333"/>
                </a:solidFill>
                <a:latin typeface="FedEx Sans"/>
                <a:cs typeface="FedEx Sans"/>
              </a:rPr>
              <a:t> </a:t>
            </a:r>
            <a:r>
              <a:rPr b="0" dirty="0">
                <a:solidFill>
                  <a:srgbClr val="333333"/>
                </a:solidFill>
                <a:latin typeface="FedEx Sans"/>
                <a:cs typeface="FedEx Sans"/>
              </a:rPr>
              <a:t>is</a:t>
            </a:r>
            <a:r>
              <a:rPr b="0" spc="-15" dirty="0">
                <a:solidFill>
                  <a:srgbClr val="333333"/>
                </a:solidFill>
                <a:latin typeface="FedEx Sans"/>
                <a:cs typeface="FedEx Sans"/>
              </a:rPr>
              <a:t> </a:t>
            </a:r>
            <a:r>
              <a:rPr b="0" dirty="0">
                <a:solidFill>
                  <a:srgbClr val="333333"/>
                </a:solidFill>
                <a:latin typeface="FedEx Sans"/>
                <a:cs typeface="FedEx Sans"/>
              </a:rPr>
              <a:t>good</a:t>
            </a:r>
            <a:r>
              <a:rPr b="0" spc="-15" dirty="0">
                <a:solidFill>
                  <a:srgbClr val="333333"/>
                </a:solidFill>
                <a:latin typeface="FedEx Sans"/>
                <a:cs typeface="FedEx Sans"/>
              </a:rPr>
              <a:t> </a:t>
            </a:r>
            <a:r>
              <a:rPr b="0" dirty="0">
                <a:solidFill>
                  <a:srgbClr val="333333"/>
                </a:solidFill>
                <a:latin typeface="FedEx Sans"/>
                <a:cs typeface="FedEx Sans"/>
              </a:rPr>
              <a:t>business</a:t>
            </a:r>
            <a:r>
              <a:rPr b="0" spc="-10" dirty="0">
                <a:solidFill>
                  <a:srgbClr val="333333"/>
                </a:solidFill>
                <a:latin typeface="FedEx Sans"/>
                <a:cs typeface="FedEx Sans"/>
              </a:rPr>
              <a:t> practice.</a:t>
            </a:r>
            <a:r>
              <a:rPr b="0" spc="-15" dirty="0">
                <a:solidFill>
                  <a:srgbClr val="333333"/>
                </a:solidFill>
                <a:latin typeface="FedEx Sans"/>
                <a:cs typeface="FedEx Sans"/>
              </a:rPr>
              <a:t> </a:t>
            </a:r>
            <a:r>
              <a:rPr b="0" spc="-25" dirty="0">
                <a:solidFill>
                  <a:srgbClr val="333333"/>
                </a:solidFill>
                <a:latin typeface="FedEx Sans"/>
                <a:cs typeface="FedEx Sans"/>
              </a:rPr>
              <a:t>It</a:t>
            </a:r>
            <a:r>
              <a:rPr lang="en-US" b="0" spc="-25" dirty="0">
                <a:solidFill>
                  <a:srgbClr val="333333"/>
                </a:solidFill>
                <a:latin typeface="FedEx Sans"/>
                <a:cs typeface="FedEx Sans"/>
              </a:rPr>
              <a:t> </a:t>
            </a:r>
            <a:r>
              <a:rPr b="0" dirty="0">
                <a:solidFill>
                  <a:srgbClr val="333333"/>
                </a:solidFill>
                <a:latin typeface="FedEx Sans"/>
                <a:cs typeface="FedEx Sans"/>
              </a:rPr>
              <a:t>helps</a:t>
            </a:r>
            <a:r>
              <a:rPr b="0" spc="-5" dirty="0">
                <a:solidFill>
                  <a:srgbClr val="333333"/>
                </a:solidFill>
                <a:latin typeface="FedEx Sans"/>
                <a:cs typeface="FedEx Sans"/>
              </a:rPr>
              <a:t> </a:t>
            </a:r>
            <a:r>
              <a:rPr b="0" dirty="0">
                <a:solidFill>
                  <a:srgbClr val="333333"/>
                </a:solidFill>
                <a:latin typeface="FedEx Sans"/>
                <a:cs typeface="FedEx Sans"/>
              </a:rPr>
              <a:t>us</a:t>
            </a:r>
            <a:r>
              <a:rPr b="0" spc="-5" dirty="0">
                <a:solidFill>
                  <a:srgbClr val="333333"/>
                </a:solidFill>
                <a:latin typeface="FedEx Sans"/>
                <a:cs typeface="FedEx Sans"/>
              </a:rPr>
              <a:t> </a:t>
            </a:r>
            <a:r>
              <a:rPr b="0" spc="-10" dirty="0">
                <a:solidFill>
                  <a:srgbClr val="333333"/>
                </a:solidFill>
                <a:latin typeface="FedEx Sans"/>
                <a:cs typeface="FedEx Sans"/>
              </a:rPr>
              <a:t>prepare</a:t>
            </a:r>
            <a:r>
              <a:rPr b="0" dirty="0">
                <a:solidFill>
                  <a:srgbClr val="333333"/>
                </a:solidFill>
                <a:latin typeface="FedEx Sans"/>
                <a:cs typeface="FedEx Sans"/>
              </a:rPr>
              <a:t> for</a:t>
            </a:r>
            <a:r>
              <a:rPr b="0" spc="-5" dirty="0">
                <a:solidFill>
                  <a:srgbClr val="333333"/>
                </a:solidFill>
                <a:latin typeface="FedEx Sans"/>
                <a:cs typeface="FedEx Sans"/>
              </a:rPr>
              <a:t> </a:t>
            </a:r>
            <a:r>
              <a:rPr b="0" dirty="0">
                <a:solidFill>
                  <a:srgbClr val="333333"/>
                </a:solidFill>
                <a:latin typeface="FedEx Sans"/>
                <a:cs typeface="FedEx Sans"/>
              </a:rPr>
              <a:t>the </a:t>
            </a:r>
            <a:r>
              <a:rPr b="0" spc="-10" dirty="0">
                <a:solidFill>
                  <a:srgbClr val="333333"/>
                </a:solidFill>
                <a:latin typeface="FedEx Sans"/>
                <a:cs typeface="FedEx Sans"/>
              </a:rPr>
              <a:t>transition</a:t>
            </a:r>
            <a:r>
              <a:rPr b="0" spc="-5" dirty="0">
                <a:solidFill>
                  <a:srgbClr val="333333"/>
                </a:solidFill>
                <a:latin typeface="FedEx Sans"/>
                <a:cs typeface="FedEx Sans"/>
              </a:rPr>
              <a:t> </a:t>
            </a:r>
            <a:r>
              <a:rPr b="0" spc="-20" dirty="0">
                <a:solidFill>
                  <a:srgbClr val="333333"/>
                </a:solidFill>
                <a:latin typeface="FedEx Sans"/>
                <a:cs typeface="FedEx Sans"/>
              </a:rPr>
              <a:t>together.</a:t>
            </a:r>
            <a:r>
              <a:rPr b="0" dirty="0">
                <a:solidFill>
                  <a:srgbClr val="333333"/>
                </a:solidFill>
                <a:latin typeface="FedEx Sans"/>
                <a:cs typeface="FedEx Sans"/>
              </a:rPr>
              <a:t> Using</a:t>
            </a:r>
            <a:r>
              <a:rPr b="0" spc="-5" dirty="0">
                <a:solidFill>
                  <a:srgbClr val="333333"/>
                </a:solidFill>
                <a:latin typeface="FedEx Sans"/>
                <a:cs typeface="FedEx Sans"/>
              </a:rPr>
              <a:t> </a:t>
            </a:r>
            <a:r>
              <a:rPr b="0" dirty="0">
                <a:solidFill>
                  <a:srgbClr val="333333"/>
                </a:solidFill>
                <a:latin typeface="FedEx Sans"/>
                <a:cs typeface="FedEx Sans"/>
              </a:rPr>
              <a:t>the </a:t>
            </a:r>
            <a:r>
              <a:rPr b="0" spc="-10" dirty="0">
                <a:solidFill>
                  <a:srgbClr val="333333"/>
                </a:solidFill>
                <a:latin typeface="FedEx Sans"/>
                <a:cs typeface="FedEx Sans"/>
              </a:rPr>
              <a:t>period </a:t>
            </a:r>
            <a:r>
              <a:rPr b="0" dirty="0">
                <a:solidFill>
                  <a:srgbClr val="333333"/>
                </a:solidFill>
                <a:latin typeface="FedEx Sans"/>
                <a:cs typeface="FedEx Sans"/>
              </a:rPr>
              <a:t>between</a:t>
            </a:r>
            <a:r>
              <a:rPr b="0" spc="-25" dirty="0">
                <a:solidFill>
                  <a:srgbClr val="333333"/>
                </a:solidFill>
                <a:latin typeface="FedEx Sans"/>
                <a:cs typeface="FedEx Sans"/>
              </a:rPr>
              <a:t> </a:t>
            </a:r>
            <a:r>
              <a:rPr b="0" dirty="0">
                <a:solidFill>
                  <a:srgbClr val="333333"/>
                </a:solidFill>
                <a:latin typeface="FedEx Sans"/>
                <a:cs typeface="FedEx Sans"/>
              </a:rPr>
              <a:t>July</a:t>
            </a:r>
            <a:r>
              <a:rPr b="0" spc="-25" dirty="0">
                <a:solidFill>
                  <a:srgbClr val="333333"/>
                </a:solidFill>
                <a:latin typeface="FedEx Sans"/>
                <a:cs typeface="FedEx Sans"/>
              </a:rPr>
              <a:t> </a:t>
            </a:r>
            <a:r>
              <a:rPr b="0" dirty="0">
                <a:solidFill>
                  <a:srgbClr val="333333"/>
                </a:solidFill>
                <a:latin typeface="FedEx Sans"/>
                <a:cs typeface="FedEx Sans"/>
              </a:rPr>
              <a:t>1</a:t>
            </a:r>
            <a:r>
              <a:rPr b="0" spc="-25" dirty="0">
                <a:solidFill>
                  <a:srgbClr val="333333"/>
                </a:solidFill>
                <a:latin typeface="FedEx Sans"/>
                <a:cs typeface="FedEx Sans"/>
              </a:rPr>
              <a:t> </a:t>
            </a:r>
            <a:r>
              <a:rPr b="0" dirty="0">
                <a:solidFill>
                  <a:srgbClr val="333333"/>
                </a:solidFill>
                <a:latin typeface="FedEx Sans"/>
                <a:cs typeface="FedEx Sans"/>
              </a:rPr>
              <a:t>and</a:t>
            </a:r>
            <a:r>
              <a:rPr b="0" spc="-20" dirty="0">
                <a:solidFill>
                  <a:srgbClr val="333333"/>
                </a:solidFill>
                <a:latin typeface="FedEx Sans"/>
                <a:cs typeface="FedEx Sans"/>
              </a:rPr>
              <a:t> </a:t>
            </a:r>
            <a:r>
              <a:rPr b="0" spc="-10" dirty="0">
                <a:solidFill>
                  <a:srgbClr val="333333"/>
                </a:solidFill>
                <a:latin typeface="FedEx Sans"/>
                <a:cs typeface="FedEx Sans"/>
              </a:rPr>
              <a:t>November</a:t>
            </a:r>
            <a:r>
              <a:rPr b="0" spc="-25" dirty="0">
                <a:solidFill>
                  <a:srgbClr val="333333"/>
                </a:solidFill>
                <a:latin typeface="FedEx Sans"/>
                <a:cs typeface="FedEx Sans"/>
              </a:rPr>
              <a:t> </a:t>
            </a:r>
            <a:r>
              <a:rPr b="0" dirty="0">
                <a:solidFill>
                  <a:srgbClr val="333333"/>
                </a:solidFill>
                <a:latin typeface="FedEx Sans"/>
                <a:cs typeface="FedEx Sans"/>
              </a:rPr>
              <a:t>1</a:t>
            </a:r>
            <a:r>
              <a:rPr lang="en-US" b="0" dirty="0">
                <a:solidFill>
                  <a:srgbClr val="333333"/>
                </a:solidFill>
              </a:rPr>
              <a:t> </a:t>
            </a:r>
            <a:r>
              <a:rPr b="0" dirty="0">
                <a:solidFill>
                  <a:srgbClr val="333333"/>
                </a:solidFill>
                <a:latin typeface="FedEx Sans"/>
                <a:cs typeface="FedEx Sans"/>
              </a:rPr>
              <a:t>to</a:t>
            </a:r>
            <a:r>
              <a:rPr b="0" spc="-20" dirty="0">
                <a:solidFill>
                  <a:srgbClr val="333333"/>
                </a:solidFill>
                <a:latin typeface="FedEx Sans"/>
                <a:cs typeface="FedEx Sans"/>
              </a:rPr>
              <a:t> </a:t>
            </a:r>
            <a:r>
              <a:rPr b="0" dirty="0">
                <a:solidFill>
                  <a:srgbClr val="333333"/>
                </a:solidFill>
                <a:latin typeface="FedEx Sans"/>
                <a:cs typeface="FedEx Sans"/>
              </a:rPr>
              <a:t>test</a:t>
            </a:r>
            <a:r>
              <a:rPr b="0" spc="-25" dirty="0">
                <a:solidFill>
                  <a:srgbClr val="333333"/>
                </a:solidFill>
                <a:latin typeface="FedEx Sans"/>
                <a:cs typeface="FedEx Sans"/>
              </a:rPr>
              <a:t> </a:t>
            </a:r>
            <a:r>
              <a:rPr b="0" spc="-10" dirty="0">
                <a:solidFill>
                  <a:srgbClr val="333333"/>
                </a:solidFill>
                <a:latin typeface="FedEx Sans"/>
                <a:cs typeface="FedEx Sans"/>
              </a:rPr>
              <a:t>system</a:t>
            </a:r>
            <a:r>
              <a:rPr b="0" spc="-25" dirty="0">
                <a:solidFill>
                  <a:srgbClr val="333333"/>
                </a:solidFill>
                <a:latin typeface="FedEx Sans"/>
                <a:cs typeface="FedEx Sans"/>
              </a:rPr>
              <a:t> </a:t>
            </a:r>
            <a:r>
              <a:rPr b="0" spc="-10" dirty="0">
                <a:solidFill>
                  <a:srgbClr val="333333"/>
                </a:solidFill>
                <a:latin typeface="FedEx Sans"/>
                <a:cs typeface="FedEx Sans"/>
              </a:rPr>
              <a:t>readiness </a:t>
            </a:r>
            <a:r>
              <a:rPr b="0" dirty="0">
                <a:solidFill>
                  <a:srgbClr val="333333"/>
                </a:solidFill>
                <a:latin typeface="FedEx Sans"/>
                <a:cs typeface="FedEx Sans"/>
              </a:rPr>
              <a:t>ensures</a:t>
            </a:r>
            <a:r>
              <a:rPr b="0" spc="-15" dirty="0">
                <a:solidFill>
                  <a:srgbClr val="333333"/>
                </a:solidFill>
                <a:latin typeface="FedEx Sans"/>
                <a:cs typeface="FedEx Sans"/>
              </a:rPr>
              <a:t> </a:t>
            </a:r>
            <a:r>
              <a:rPr b="0" dirty="0">
                <a:solidFill>
                  <a:srgbClr val="333333"/>
                </a:solidFill>
                <a:latin typeface="FedEx Sans"/>
                <a:cs typeface="FedEx Sans"/>
              </a:rPr>
              <a:t>a</a:t>
            </a:r>
            <a:r>
              <a:rPr b="0" spc="-10" dirty="0">
                <a:solidFill>
                  <a:srgbClr val="333333"/>
                </a:solidFill>
                <a:latin typeface="FedEx Sans"/>
                <a:cs typeface="FedEx Sans"/>
              </a:rPr>
              <a:t> </a:t>
            </a:r>
            <a:r>
              <a:rPr b="0" dirty="0">
                <a:solidFill>
                  <a:srgbClr val="333333"/>
                </a:solidFill>
                <a:latin typeface="FedEx Sans"/>
                <a:cs typeface="FedEx Sans"/>
              </a:rPr>
              <a:t>seamless</a:t>
            </a:r>
            <a:r>
              <a:rPr b="0" spc="-10" dirty="0">
                <a:solidFill>
                  <a:srgbClr val="333333"/>
                </a:solidFill>
                <a:latin typeface="FedEx Sans"/>
                <a:cs typeface="FedEx Sans"/>
              </a:rPr>
              <a:t> transition </a:t>
            </a:r>
            <a:r>
              <a:rPr b="0" dirty="0">
                <a:solidFill>
                  <a:srgbClr val="333333"/>
                </a:solidFill>
                <a:latin typeface="FedEx Sans"/>
                <a:cs typeface="FedEx Sans"/>
              </a:rPr>
              <a:t>when</a:t>
            </a:r>
            <a:r>
              <a:rPr b="0" spc="-10" dirty="0">
                <a:solidFill>
                  <a:srgbClr val="333333"/>
                </a:solidFill>
                <a:latin typeface="FedEx Sans"/>
                <a:cs typeface="FedEx Sans"/>
              </a:rPr>
              <a:t> </a:t>
            </a:r>
            <a:r>
              <a:rPr b="0" dirty="0">
                <a:solidFill>
                  <a:srgbClr val="333333"/>
                </a:solidFill>
                <a:latin typeface="FedEx Sans"/>
                <a:cs typeface="FedEx Sans"/>
              </a:rPr>
              <a:t>the</a:t>
            </a:r>
            <a:r>
              <a:rPr b="0" spc="-15" dirty="0">
                <a:solidFill>
                  <a:srgbClr val="333333"/>
                </a:solidFill>
                <a:latin typeface="FedEx Sans"/>
                <a:cs typeface="FedEx Sans"/>
              </a:rPr>
              <a:t> </a:t>
            </a:r>
            <a:r>
              <a:rPr b="0" spc="-10" dirty="0">
                <a:solidFill>
                  <a:srgbClr val="333333"/>
                </a:solidFill>
                <a:latin typeface="FedEx Sans"/>
                <a:cs typeface="FedEx Sans"/>
              </a:rPr>
              <a:t>regulation </a:t>
            </a:r>
            <a:r>
              <a:rPr b="0" dirty="0">
                <a:solidFill>
                  <a:srgbClr val="333333"/>
                </a:solidFill>
                <a:latin typeface="FedEx Sans"/>
                <a:cs typeface="FedEx Sans"/>
              </a:rPr>
              <a:t>goes</a:t>
            </a:r>
            <a:r>
              <a:rPr b="0" spc="-10" dirty="0">
                <a:solidFill>
                  <a:srgbClr val="333333"/>
                </a:solidFill>
                <a:latin typeface="FedEx Sans"/>
                <a:cs typeface="FedEx Sans"/>
              </a:rPr>
              <a:t> </a:t>
            </a:r>
            <a:r>
              <a:rPr b="0" spc="-20" dirty="0">
                <a:solidFill>
                  <a:srgbClr val="333333"/>
                </a:solidFill>
                <a:latin typeface="FedEx Sans"/>
                <a:cs typeface="FedEx Sans"/>
              </a:rPr>
              <a:t>into </a:t>
            </a:r>
            <a:r>
              <a:rPr b="0" spc="-10" dirty="0">
                <a:solidFill>
                  <a:srgbClr val="333333"/>
                </a:solidFill>
                <a:latin typeface="FedEx Sans"/>
                <a:cs typeface="FedEx Sans"/>
              </a:rPr>
              <a:t>effect.</a:t>
            </a:r>
            <a:r>
              <a:rPr b="0" spc="-20" dirty="0">
                <a:solidFill>
                  <a:srgbClr val="333333"/>
                </a:solidFill>
                <a:latin typeface="FedEx Sans"/>
                <a:cs typeface="FedEx Sans"/>
              </a:rPr>
              <a:t> </a:t>
            </a:r>
            <a:r>
              <a:rPr b="0" spc="-10" dirty="0">
                <a:solidFill>
                  <a:srgbClr val="333333"/>
                </a:solidFill>
                <a:latin typeface="FedEx Sans"/>
                <a:cs typeface="FedEx Sans"/>
              </a:rPr>
              <a:t>Complying</a:t>
            </a:r>
            <a:r>
              <a:rPr b="0" spc="-20" dirty="0">
                <a:solidFill>
                  <a:srgbClr val="333333"/>
                </a:solidFill>
                <a:latin typeface="FedEx Sans"/>
                <a:cs typeface="FedEx Sans"/>
              </a:rPr>
              <a:t> </a:t>
            </a:r>
            <a:r>
              <a:rPr b="0" dirty="0">
                <a:solidFill>
                  <a:srgbClr val="333333"/>
                </a:solidFill>
                <a:latin typeface="FedEx Sans"/>
                <a:cs typeface="FedEx Sans"/>
              </a:rPr>
              <a:t>early</a:t>
            </a:r>
            <a:r>
              <a:rPr b="0" spc="-15" dirty="0">
                <a:solidFill>
                  <a:srgbClr val="333333"/>
                </a:solidFill>
                <a:latin typeface="FedEx Sans"/>
                <a:cs typeface="FedEx Sans"/>
              </a:rPr>
              <a:t> </a:t>
            </a:r>
            <a:r>
              <a:rPr b="0" dirty="0">
                <a:solidFill>
                  <a:srgbClr val="333333"/>
                </a:solidFill>
                <a:latin typeface="FedEx Sans"/>
                <a:cs typeface="FedEx Sans"/>
              </a:rPr>
              <a:t>is</a:t>
            </a:r>
            <a:r>
              <a:rPr b="0" spc="-20" dirty="0">
                <a:solidFill>
                  <a:srgbClr val="333333"/>
                </a:solidFill>
                <a:latin typeface="FedEx Sans"/>
                <a:cs typeface="FedEx Sans"/>
              </a:rPr>
              <a:t> </a:t>
            </a:r>
            <a:r>
              <a:rPr b="0" dirty="0">
                <a:solidFill>
                  <a:srgbClr val="333333"/>
                </a:solidFill>
                <a:latin typeface="FedEx Sans"/>
                <a:cs typeface="FedEx Sans"/>
              </a:rPr>
              <a:t>the</a:t>
            </a:r>
            <a:r>
              <a:rPr b="0" spc="-15" dirty="0">
                <a:solidFill>
                  <a:srgbClr val="333333"/>
                </a:solidFill>
                <a:latin typeface="FedEx Sans"/>
                <a:cs typeface="FedEx Sans"/>
              </a:rPr>
              <a:t> </a:t>
            </a:r>
            <a:r>
              <a:rPr b="0" dirty="0">
                <a:solidFill>
                  <a:srgbClr val="333333"/>
                </a:solidFill>
                <a:latin typeface="FedEx Sans"/>
                <a:cs typeface="FedEx Sans"/>
              </a:rPr>
              <a:t>best</a:t>
            </a:r>
            <a:r>
              <a:rPr b="0" spc="-20" dirty="0">
                <a:solidFill>
                  <a:srgbClr val="333333"/>
                </a:solidFill>
                <a:latin typeface="FedEx Sans"/>
                <a:cs typeface="FedEx Sans"/>
              </a:rPr>
              <a:t> </a:t>
            </a:r>
            <a:r>
              <a:rPr b="0" spc="-10" dirty="0">
                <a:solidFill>
                  <a:srgbClr val="333333"/>
                </a:solidFill>
                <a:latin typeface="FedEx Sans"/>
                <a:cs typeface="FedEx Sans"/>
              </a:rPr>
              <a:t>way</a:t>
            </a:r>
            <a:r>
              <a:rPr b="0" spc="-15" dirty="0">
                <a:solidFill>
                  <a:srgbClr val="333333"/>
                </a:solidFill>
                <a:latin typeface="FedEx Sans"/>
                <a:cs typeface="FedEx Sans"/>
              </a:rPr>
              <a:t> </a:t>
            </a:r>
            <a:r>
              <a:rPr b="0" dirty="0">
                <a:solidFill>
                  <a:srgbClr val="333333"/>
                </a:solidFill>
                <a:latin typeface="FedEx Sans"/>
                <a:cs typeface="FedEx Sans"/>
              </a:rPr>
              <a:t>to</a:t>
            </a:r>
            <a:r>
              <a:rPr b="0" spc="-20" dirty="0">
                <a:solidFill>
                  <a:srgbClr val="333333"/>
                </a:solidFill>
                <a:latin typeface="FedEx Sans"/>
                <a:cs typeface="FedEx Sans"/>
              </a:rPr>
              <a:t> </a:t>
            </a:r>
            <a:r>
              <a:rPr b="0" spc="-10" dirty="0">
                <a:solidFill>
                  <a:srgbClr val="333333"/>
                </a:solidFill>
                <a:latin typeface="FedEx Sans"/>
                <a:cs typeface="FedEx Sans"/>
              </a:rPr>
              <a:t>safeguard</a:t>
            </a:r>
            <a:r>
              <a:rPr b="0" spc="-15" dirty="0">
                <a:solidFill>
                  <a:srgbClr val="333333"/>
                </a:solidFill>
                <a:latin typeface="FedEx Sans"/>
                <a:cs typeface="FedEx Sans"/>
              </a:rPr>
              <a:t> </a:t>
            </a:r>
            <a:r>
              <a:rPr b="0" spc="-20" dirty="0">
                <a:solidFill>
                  <a:srgbClr val="333333"/>
                </a:solidFill>
                <a:latin typeface="FedEx Sans"/>
                <a:cs typeface="FedEx Sans"/>
              </a:rPr>
              <a:t>your </a:t>
            </a:r>
            <a:r>
              <a:rPr b="0" dirty="0">
                <a:solidFill>
                  <a:srgbClr val="333333"/>
                </a:solidFill>
                <a:latin typeface="FedEx Sans"/>
                <a:cs typeface="FedEx Sans"/>
              </a:rPr>
              <a:t>supply</a:t>
            </a:r>
            <a:r>
              <a:rPr b="0" spc="-10" dirty="0">
                <a:solidFill>
                  <a:srgbClr val="333333"/>
                </a:solidFill>
                <a:latin typeface="FedEx Sans"/>
                <a:cs typeface="FedEx Sans"/>
              </a:rPr>
              <a:t> </a:t>
            </a:r>
            <a:r>
              <a:rPr b="0" dirty="0">
                <a:solidFill>
                  <a:srgbClr val="333333"/>
                </a:solidFill>
                <a:latin typeface="FedEx Sans"/>
                <a:cs typeface="FedEx Sans"/>
              </a:rPr>
              <a:t>chain</a:t>
            </a:r>
            <a:r>
              <a:rPr b="0" spc="-5" dirty="0">
                <a:solidFill>
                  <a:srgbClr val="333333"/>
                </a:solidFill>
                <a:latin typeface="FedEx Sans"/>
                <a:cs typeface="FedEx Sans"/>
              </a:rPr>
              <a:t> </a:t>
            </a:r>
            <a:r>
              <a:rPr b="0" dirty="0">
                <a:solidFill>
                  <a:srgbClr val="333333"/>
                </a:solidFill>
                <a:latin typeface="FedEx Sans"/>
                <a:cs typeface="FedEx Sans"/>
              </a:rPr>
              <a:t>and</a:t>
            </a:r>
            <a:r>
              <a:rPr b="0" spc="-10" dirty="0">
                <a:solidFill>
                  <a:srgbClr val="333333"/>
                </a:solidFill>
                <a:latin typeface="FedEx Sans"/>
                <a:cs typeface="FedEx Sans"/>
              </a:rPr>
              <a:t> prevent</a:t>
            </a:r>
            <a:r>
              <a:rPr b="0" spc="-5" dirty="0">
                <a:solidFill>
                  <a:srgbClr val="333333"/>
                </a:solidFill>
                <a:latin typeface="FedEx Sans"/>
                <a:cs typeface="FedEx Sans"/>
              </a:rPr>
              <a:t> </a:t>
            </a:r>
            <a:r>
              <a:rPr b="0" spc="-10" dirty="0">
                <a:solidFill>
                  <a:srgbClr val="333333"/>
                </a:solidFill>
                <a:latin typeface="FedEx Sans"/>
                <a:cs typeface="FedEx Sans"/>
              </a:rPr>
              <a:t>potential</a:t>
            </a:r>
            <a:r>
              <a:rPr b="0" spc="-5" dirty="0">
                <a:solidFill>
                  <a:srgbClr val="333333"/>
                </a:solidFill>
                <a:latin typeface="FedEx Sans"/>
                <a:cs typeface="FedEx Sans"/>
              </a:rPr>
              <a:t> </a:t>
            </a:r>
            <a:r>
              <a:rPr b="0" dirty="0">
                <a:solidFill>
                  <a:srgbClr val="333333"/>
                </a:solidFill>
                <a:latin typeface="FedEx Sans"/>
                <a:cs typeface="FedEx Sans"/>
              </a:rPr>
              <a:t>shipment</a:t>
            </a:r>
            <a:r>
              <a:rPr b="0" spc="-10" dirty="0">
                <a:solidFill>
                  <a:srgbClr val="333333"/>
                </a:solidFill>
                <a:latin typeface="FedEx Sans"/>
                <a:cs typeface="FedEx Sans"/>
              </a:rPr>
              <a:t> delays,</a:t>
            </a:r>
            <a:r>
              <a:rPr b="0" spc="-5" dirty="0">
                <a:solidFill>
                  <a:srgbClr val="333333"/>
                </a:solidFill>
                <a:latin typeface="FedEx Sans"/>
                <a:cs typeface="FedEx Sans"/>
              </a:rPr>
              <a:t> </a:t>
            </a:r>
            <a:r>
              <a:rPr b="0" spc="-25" dirty="0">
                <a:solidFill>
                  <a:srgbClr val="333333"/>
                </a:solidFill>
                <a:latin typeface="FedEx Sans"/>
                <a:cs typeface="FedEx Sans"/>
              </a:rPr>
              <a:t>and </a:t>
            </a:r>
            <a:r>
              <a:rPr b="0" dirty="0">
                <a:solidFill>
                  <a:srgbClr val="333333"/>
                </a:solidFill>
                <a:latin typeface="FedEx Sans"/>
                <a:cs typeface="FedEx Sans"/>
              </a:rPr>
              <a:t>shipments</a:t>
            </a:r>
            <a:r>
              <a:rPr b="0" spc="-30" dirty="0">
                <a:solidFill>
                  <a:srgbClr val="333333"/>
                </a:solidFill>
                <a:latin typeface="FedEx Sans"/>
                <a:cs typeface="FedEx Sans"/>
              </a:rPr>
              <a:t> </a:t>
            </a:r>
            <a:r>
              <a:rPr b="0" dirty="0">
                <a:solidFill>
                  <a:srgbClr val="333333"/>
                </a:solidFill>
                <a:latin typeface="FedEx Sans"/>
                <a:cs typeface="FedEx Sans"/>
              </a:rPr>
              <a:t>held</a:t>
            </a:r>
            <a:r>
              <a:rPr b="0" spc="-25" dirty="0">
                <a:solidFill>
                  <a:srgbClr val="333333"/>
                </a:solidFill>
                <a:latin typeface="FedEx Sans"/>
                <a:cs typeface="FedEx Sans"/>
              </a:rPr>
              <a:t> </a:t>
            </a:r>
            <a:r>
              <a:rPr b="0" dirty="0">
                <a:solidFill>
                  <a:srgbClr val="333333"/>
                </a:solidFill>
                <a:latin typeface="FedEx Sans"/>
                <a:cs typeface="FedEx Sans"/>
              </a:rPr>
              <a:t>by</a:t>
            </a:r>
            <a:r>
              <a:rPr b="0" spc="-25" dirty="0">
                <a:solidFill>
                  <a:srgbClr val="333333"/>
                </a:solidFill>
                <a:latin typeface="FedEx Sans"/>
                <a:cs typeface="FedEx Sans"/>
              </a:rPr>
              <a:t> </a:t>
            </a:r>
            <a:r>
              <a:rPr b="0" spc="-10" dirty="0">
                <a:solidFill>
                  <a:srgbClr val="333333"/>
                </a:solidFill>
                <a:latin typeface="FedEx Sans"/>
                <a:cs typeface="FedEx Sans"/>
              </a:rPr>
              <a:t>customs</a:t>
            </a:r>
            <a:r>
              <a:rPr b="0" spc="-25" dirty="0">
                <a:solidFill>
                  <a:srgbClr val="333333"/>
                </a:solidFill>
                <a:latin typeface="FedEx Sans"/>
                <a:cs typeface="FedEx Sans"/>
              </a:rPr>
              <a:t> </a:t>
            </a:r>
            <a:r>
              <a:rPr b="0" dirty="0">
                <a:solidFill>
                  <a:srgbClr val="333333"/>
                </a:solidFill>
                <a:latin typeface="FedEx Sans"/>
                <a:cs typeface="FedEx Sans"/>
              </a:rPr>
              <a:t>come</a:t>
            </a:r>
            <a:r>
              <a:rPr b="0" spc="-25" dirty="0">
                <a:solidFill>
                  <a:srgbClr val="333333"/>
                </a:solidFill>
                <a:latin typeface="FedEx Sans"/>
                <a:cs typeface="FedEx Sans"/>
              </a:rPr>
              <a:t> </a:t>
            </a:r>
            <a:r>
              <a:rPr b="0" spc="-10" dirty="0">
                <a:solidFill>
                  <a:srgbClr val="333333"/>
                </a:solidFill>
                <a:latin typeface="FedEx Sans"/>
                <a:cs typeface="FedEx Sans"/>
              </a:rPr>
              <a:t>November.</a:t>
            </a:r>
          </a:p>
        </p:txBody>
      </p:sp>
      <p:sp>
        <p:nvSpPr>
          <p:cNvPr id="7" name="object 7"/>
          <p:cNvSpPr txBox="1"/>
          <p:nvPr/>
        </p:nvSpPr>
        <p:spPr>
          <a:xfrm>
            <a:off x="707299" y="1731375"/>
            <a:ext cx="860425" cy="208279"/>
          </a:xfrm>
          <a:prstGeom prst="rect">
            <a:avLst/>
          </a:prstGeom>
        </p:spPr>
        <p:txBody>
          <a:bodyPr vert="horz" wrap="square" lIns="0" tIns="12700" rIns="0" bIns="0" rtlCol="0">
            <a:spAutoFit/>
          </a:bodyPr>
          <a:lstStyle/>
          <a:p>
            <a:pPr marL="12700">
              <a:lnSpc>
                <a:spcPct val="100000"/>
              </a:lnSpc>
              <a:spcBef>
                <a:spcPts val="100"/>
              </a:spcBef>
            </a:pPr>
            <a:r>
              <a:rPr sz="1200" spc="-10">
                <a:solidFill>
                  <a:srgbClr val="FFFFFF"/>
                </a:solidFill>
                <a:latin typeface="FedEx Sans"/>
                <a:cs typeface="FedEx Sans"/>
              </a:rPr>
              <a:t>...continued</a:t>
            </a:r>
            <a:endParaRPr sz="1200">
              <a:latin typeface="FedEx Sans"/>
              <a:cs typeface="FedEx Sans"/>
            </a:endParaRPr>
          </a:p>
        </p:txBody>
      </p:sp>
      <p:grpSp>
        <p:nvGrpSpPr>
          <p:cNvPr id="9" name="object 8">
            <a:extLst>
              <a:ext uri="{FF2B5EF4-FFF2-40B4-BE49-F238E27FC236}">
                <a16:creationId xmlns:a16="http://schemas.microsoft.com/office/drawing/2014/main" id="{76EF7A86-F71E-E28A-4DA8-7DE57D5C051D}"/>
              </a:ext>
            </a:extLst>
          </p:cNvPr>
          <p:cNvGrpSpPr/>
          <p:nvPr/>
        </p:nvGrpSpPr>
        <p:grpSpPr>
          <a:xfrm>
            <a:off x="10060009" y="248613"/>
            <a:ext cx="392430" cy="392430"/>
            <a:chOff x="10060009" y="248613"/>
            <a:chExt cx="392430" cy="392430"/>
          </a:xfrm>
        </p:grpSpPr>
        <p:pic>
          <p:nvPicPr>
            <p:cNvPr id="10" name="object 9">
              <a:extLst>
                <a:ext uri="{FF2B5EF4-FFF2-40B4-BE49-F238E27FC236}">
                  <a16:creationId xmlns:a16="http://schemas.microsoft.com/office/drawing/2014/main" id="{268CC8AD-021C-8AEA-5598-F57A7C45D9E8}"/>
                </a:ext>
              </a:extLst>
            </p:cNvPr>
            <p:cNvPicPr/>
            <p:nvPr/>
          </p:nvPicPr>
          <p:blipFill>
            <a:blip r:embed="rId4" cstate="print"/>
            <a:stretch>
              <a:fillRect/>
            </a:stretch>
          </p:blipFill>
          <p:spPr>
            <a:xfrm>
              <a:off x="10197458" y="365343"/>
              <a:ext cx="119567" cy="159766"/>
            </a:xfrm>
            <a:prstGeom prst="rect">
              <a:avLst/>
            </a:prstGeom>
          </p:spPr>
        </p:pic>
        <p:sp>
          <p:nvSpPr>
            <p:cNvPr id="11" name="object 10">
              <a:extLst>
                <a:ext uri="{FF2B5EF4-FFF2-40B4-BE49-F238E27FC236}">
                  <a16:creationId xmlns:a16="http://schemas.microsoft.com/office/drawing/2014/main" id="{C6D37BA9-0DBC-4F2A-D23A-BEE41B4F5394}"/>
                </a:ext>
              </a:extLst>
            </p:cNvPr>
            <p:cNvSpPr/>
            <p:nvPr/>
          </p:nvSpPr>
          <p:spPr>
            <a:xfrm>
              <a:off x="10060009" y="248613"/>
              <a:ext cx="392430" cy="392430"/>
            </a:xfrm>
            <a:custGeom>
              <a:avLst/>
              <a:gdLst/>
              <a:ahLst/>
              <a:cxnLst/>
              <a:rect l="l" t="t" r="r" b="b"/>
              <a:pathLst>
                <a:path w="392429" h="392430">
                  <a:moveTo>
                    <a:pt x="196189" y="0"/>
                  </a:moveTo>
                  <a:lnTo>
                    <a:pt x="151123" y="5168"/>
                  </a:lnTo>
                  <a:lnTo>
                    <a:pt x="109797" y="19898"/>
                  </a:lnTo>
                  <a:lnTo>
                    <a:pt x="73374" y="43023"/>
                  </a:lnTo>
                  <a:lnTo>
                    <a:pt x="43019" y="73380"/>
                  </a:lnTo>
                  <a:lnTo>
                    <a:pt x="19895" y="109803"/>
                  </a:lnTo>
                  <a:lnTo>
                    <a:pt x="5167" y="151127"/>
                  </a:lnTo>
                  <a:lnTo>
                    <a:pt x="0" y="196189"/>
                  </a:lnTo>
                  <a:lnTo>
                    <a:pt x="5133" y="240956"/>
                  </a:lnTo>
                  <a:lnTo>
                    <a:pt x="19895" y="282584"/>
                  </a:lnTo>
                  <a:lnTo>
                    <a:pt x="43019" y="319009"/>
                  </a:lnTo>
                  <a:lnTo>
                    <a:pt x="73374" y="349367"/>
                  </a:lnTo>
                  <a:lnTo>
                    <a:pt x="109797" y="372493"/>
                  </a:lnTo>
                  <a:lnTo>
                    <a:pt x="151123" y="387223"/>
                  </a:lnTo>
                  <a:lnTo>
                    <a:pt x="196189" y="392391"/>
                  </a:lnTo>
                  <a:lnTo>
                    <a:pt x="241255" y="387223"/>
                  </a:lnTo>
                  <a:lnTo>
                    <a:pt x="282581" y="372493"/>
                  </a:lnTo>
                  <a:lnTo>
                    <a:pt x="295386" y="364363"/>
                  </a:lnTo>
                  <a:lnTo>
                    <a:pt x="196189" y="364363"/>
                  </a:lnTo>
                  <a:lnTo>
                    <a:pt x="151423" y="358367"/>
                  </a:lnTo>
                  <a:lnTo>
                    <a:pt x="111235" y="341440"/>
                  </a:lnTo>
                  <a:lnTo>
                    <a:pt x="77214" y="315171"/>
                  </a:lnTo>
                  <a:lnTo>
                    <a:pt x="50947" y="281146"/>
                  </a:lnTo>
                  <a:lnTo>
                    <a:pt x="34149" y="241255"/>
                  </a:lnTo>
                  <a:lnTo>
                    <a:pt x="28028" y="196189"/>
                  </a:lnTo>
                  <a:lnTo>
                    <a:pt x="34023" y="151423"/>
                  </a:lnTo>
                  <a:lnTo>
                    <a:pt x="50947" y="111235"/>
                  </a:lnTo>
                  <a:lnTo>
                    <a:pt x="77214" y="77214"/>
                  </a:lnTo>
                  <a:lnTo>
                    <a:pt x="111235" y="50947"/>
                  </a:lnTo>
                  <a:lnTo>
                    <a:pt x="151423" y="34023"/>
                  </a:lnTo>
                  <a:lnTo>
                    <a:pt x="196189" y="28028"/>
                  </a:lnTo>
                  <a:lnTo>
                    <a:pt x="295387" y="28028"/>
                  </a:lnTo>
                  <a:lnTo>
                    <a:pt x="282581" y="19898"/>
                  </a:lnTo>
                  <a:lnTo>
                    <a:pt x="241255" y="5168"/>
                  </a:lnTo>
                  <a:lnTo>
                    <a:pt x="196189" y="0"/>
                  </a:lnTo>
                  <a:close/>
                </a:path>
                <a:path w="392429" h="392430">
                  <a:moveTo>
                    <a:pt x="295387" y="28028"/>
                  </a:moveTo>
                  <a:lnTo>
                    <a:pt x="196189" y="28028"/>
                  </a:lnTo>
                  <a:lnTo>
                    <a:pt x="240955" y="34023"/>
                  </a:lnTo>
                  <a:lnTo>
                    <a:pt x="281143" y="50947"/>
                  </a:lnTo>
                  <a:lnTo>
                    <a:pt x="315164" y="77214"/>
                  </a:lnTo>
                  <a:lnTo>
                    <a:pt x="341431" y="111235"/>
                  </a:lnTo>
                  <a:lnTo>
                    <a:pt x="358231" y="151127"/>
                  </a:lnTo>
                  <a:lnTo>
                    <a:pt x="358355" y="151423"/>
                  </a:lnTo>
                  <a:lnTo>
                    <a:pt x="364350" y="196189"/>
                  </a:lnTo>
                  <a:lnTo>
                    <a:pt x="358355" y="240956"/>
                  </a:lnTo>
                  <a:lnTo>
                    <a:pt x="341431" y="281146"/>
                  </a:lnTo>
                  <a:lnTo>
                    <a:pt x="315164" y="315171"/>
                  </a:lnTo>
                  <a:lnTo>
                    <a:pt x="281143" y="341440"/>
                  </a:lnTo>
                  <a:lnTo>
                    <a:pt x="240955" y="358367"/>
                  </a:lnTo>
                  <a:lnTo>
                    <a:pt x="196189" y="364363"/>
                  </a:lnTo>
                  <a:lnTo>
                    <a:pt x="295386" y="364363"/>
                  </a:lnTo>
                  <a:lnTo>
                    <a:pt x="349359" y="319009"/>
                  </a:lnTo>
                  <a:lnTo>
                    <a:pt x="372483" y="282584"/>
                  </a:lnTo>
                  <a:lnTo>
                    <a:pt x="387211" y="241255"/>
                  </a:lnTo>
                  <a:lnTo>
                    <a:pt x="392379" y="196189"/>
                  </a:lnTo>
                  <a:lnTo>
                    <a:pt x="387245" y="151423"/>
                  </a:lnTo>
                  <a:lnTo>
                    <a:pt x="387211" y="151127"/>
                  </a:lnTo>
                  <a:lnTo>
                    <a:pt x="372483" y="109803"/>
                  </a:lnTo>
                  <a:lnTo>
                    <a:pt x="349359" y="73380"/>
                  </a:lnTo>
                  <a:lnTo>
                    <a:pt x="319004" y="43023"/>
                  </a:lnTo>
                  <a:lnTo>
                    <a:pt x="295387" y="28028"/>
                  </a:lnTo>
                  <a:close/>
                </a:path>
              </a:pathLst>
            </a:custGeom>
            <a:solidFill>
              <a:srgbClr val="FFFFFF"/>
            </a:solidFill>
          </p:spPr>
          <p:txBody>
            <a:bodyPr wrap="square" lIns="0" tIns="0" rIns="0" bIns="0" rtlCol="0"/>
            <a:lstStyle/>
            <a:p>
              <a:endParaRPr/>
            </a:p>
          </p:txBody>
        </p:sp>
      </p:grpSp>
    </p:spTree>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07299" y="4009335"/>
            <a:ext cx="1666239" cy="528320"/>
          </a:xfrm>
          <a:prstGeom prst="rect">
            <a:avLst/>
          </a:prstGeom>
        </p:spPr>
        <p:txBody>
          <a:bodyPr vert="horz" wrap="square" lIns="0" tIns="12700" rIns="0" bIns="0" rtlCol="0">
            <a:spAutoFit/>
          </a:bodyPr>
          <a:lstStyle/>
          <a:p>
            <a:pPr marL="12700">
              <a:lnSpc>
                <a:spcPct val="100000"/>
              </a:lnSpc>
              <a:spcBef>
                <a:spcPts val="100"/>
              </a:spcBef>
            </a:pPr>
            <a:r>
              <a:rPr sz="3300" b="0" spc="-30">
                <a:solidFill>
                  <a:srgbClr val="4D148C"/>
                </a:solidFill>
                <a:latin typeface="FedEx Sans Light"/>
                <a:cs typeface="FedEx Sans Light"/>
              </a:rPr>
              <a:t>Glossary</a:t>
            </a:r>
            <a:endParaRPr sz="3300">
              <a:latin typeface="FedEx Sans Light"/>
              <a:cs typeface="FedEx Sans Light"/>
            </a:endParaRPr>
          </a:p>
        </p:txBody>
      </p:sp>
      <p:sp>
        <p:nvSpPr>
          <p:cNvPr id="3" name="object 3"/>
          <p:cNvSpPr txBox="1"/>
          <p:nvPr/>
        </p:nvSpPr>
        <p:spPr>
          <a:xfrm>
            <a:off x="707299" y="4663588"/>
            <a:ext cx="4527550" cy="2535555"/>
          </a:xfrm>
          <a:prstGeom prst="rect">
            <a:avLst/>
          </a:prstGeom>
        </p:spPr>
        <p:txBody>
          <a:bodyPr vert="horz" wrap="square" lIns="0" tIns="12700" rIns="0" bIns="0" rtlCol="0">
            <a:spAutoFit/>
          </a:bodyPr>
          <a:lstStyle/>
          <a:p>
            <a:pPr marL="12700" marR="332740">
              <a:lnSpc>
                <a:spcPct val="111100"/>
              </a:lnSpc>
              <a:spcBef>
                <a:spcPts val="100"/>
              </a:spcBef>
            </a:pPr>
            <a:r>
              <a:rPr sz="1200" b="1">
                <a:solidFill>
                  <a:srgbClr val="4D148C"/>
                </a:solidFill>
                <a:latin typeface="FedEx Sans"/>
                <a:cs typeface="FedEx Sans"/>
              </a:rPr>
              <a:t>B2C</a:t>
            </a:r>
            <a:r>
              <a:rPr sz="1200" b="1" spc="-25">
                <a:solidFill>
                  <a:srgbClr val="4D148C"/>
                </a:solidFill>
                <a:latin typeface="FedEx Sans"/>
                <a:cs typeface="FedEx Sans"/>
              </a:rPr>
              <a:t> </a:t>
            </a:r>
            <a:r>
              <a:rPr sz="1200" b="1">
                <a:solidFill>
                  <a:srgbClr val="4D148C"/>
                </a:solidFill>
                <a:latin typeface="FedEx Sans"/>
                <a:cs typeface="FedEx Sans"/>
              </a:rPr>
              <a:t>shipments:</a:t>
            </a:r>
            <a:r>
              <a:rPr sz="1200" b="1" spc="-10">
                <a:solidFill>
                  <a:srgbClr val="4D148C"/>
                </a:solidFill>
                <a:latin typeface="FedEx Sans"/>
                <a:cs typeface="FedEx Sans"/>
              </a:rPr>
              <a:t> </a:t>
            </a:r>
            <a:r>
              <a:rPr sz="1200">
                <a:solidFill>
                  <a:srgbClr val="333333"/>
                </a:solidFill>
                <a:latin typeface="FedEx Sans"/>
                <a:cs typeface="FedEx Sans"/>
              </a:rPr>
              <a:t>Where</a:t>
            </a:r>
            <a:r>
              <a:rPr sz="1200" spc="-10">
                <a:solidFill>
                  <a:srgbClr val="333333"/>
                </a:solidFill>
                <a:latin typeface="FedEx Sans"/>
                <a:cs typeface="FedEx Sans"/>
              </a:rPr>
              <a:t> </a:t>
            </a:r>
            <a:r>
              <a:rPr sz="1200">
                <a:solidFill>
                  <a:srgbClr val="333333"/>
                </a:solidFill>
                <a:latin typeface="FedEx Sans"/>
                <a:cs typeface="FedEx Sans"/>
              </a:rPr>
              <a:t>the</a:t>
            </a:r>
            <a:r>
              <a:rPr sz="1200" spc="-15">
                <a:solidFill>
                  <a:srgbClr val="333333"/>
                </a:solidFill>
                <a:latin typeface="FedEx Sans"/>
                <a:cs typeface="FedEx Sans"/>
              </a:rPr>
              <a:t> </a:t>
            </a:r>
            <a:r>
              <a:rPr sz="1200" spc="-10">
                <a:solidFill>
                  <a:srgbClr val="333333"/>
                </a:solidFill>
                <a:latin typeface="FedEx Sans"/>
                <a:cs typeface="FedEx Sans"/>
              </a:rPr>
              <a:t>customer </a:t>
            </a:r>
            <a:r>
              <a:rPr sz="1200">
                <a:solidFill>
                  <a:srgbClr val="333333"/>
                </a:solidFill>
                <a:latin typeface="FedEx Sans"/>
                <a:cs typeface="FedEx Sans"/>
              </a:rPr>
              <a:t>is</a:t>
            </a:r>
            <a:r>
              <a:rPr sz="1200" spc="-10">
                <a:solidFill>
                  <a:srgbClr val="333333"/>
                </a:solidFill>
                <a:latin typeface="FedEx Sans"/>
                <a:cs typeface="FedEx Sans"/>
              </a:rPr>
              <a:t> </a:t>
            </a:r>
            <a:r>
              <a:rPr sz="1200">
                <a:solidFill>
                  <a:srgbClr val="333333"/>
                </a:solidFill>
                <a:latin typeface="FedEx Sans"/>
                <a:cs typeface="FedEx Sans"/>
              </a:rPr>
              <a:t>not</a:t>
            </a:r>
            <a:r>
              <a:rPr sz="1200" spc="-15">
                <a:solidFill>
                  <a:srgbClr val="333333"/>
                </a:solidFill>
                <a:latin typeface="FedEx Sans"/>
                <a:cs typeface="FedEx Sans"/>
              </a:rPr>
              <a:t> </a:t>
            </a:r>
            <a:r>
              <a:rPr sz="1200" spc="-80">
                <a:solidFill>
                  <a:srgbClr val="333333"/>
                </a:solidFill>
                <a:latin typeface="FedEx Sans"/>
                <a:cs typeface="FedEx Sans"/>
              </a:rPr>
              <a:t>VAT</a:t>
            </a:r>
            <a:r>
              <a:rPr sz="1200">
                <a:solidFill>
                  <a:srgbClr val="333333"/>
                </a:solidFill>
                <a:latin typeface="FedEx Sans"/>
                <a:cs typeface="FedEx Sans"/>
              </a:rPr>
              <a:t> </a:t>
            </a:r>
            <a:r>
              <a:rPr sz="1200" spc="-10">
                <a:solidFill>
                  <a:srgbClr val="333333"/>
                </a:solidFill>
                <a:latin typeface="FedEx Sans"/>
                <a:cs typeface="FedEx Sans"/>
              </a:rPr>
              <a:t>registered </a:t>
            </a:r>
            <a:r>
              <a:rPr sz="1200">
                <a:solidFill>
                  <a:srgbClr val="333333"/>
                </a:solidFill>
                <a:latin typeface="FedEx Sans"/>
                <a:cs typeface="FedEx Sans"/>
              </a:rPr>
              <a:t>in</a:t>
            </a:r>
            <a:r>
              <a:rPr sz="1200" spc="-20">
                <a:solidFill>
                  <a:srgbClr val="333333"/>
                </a:solidFill>
                <a:latin typeface="FedEx Sans"/>
                <a:cs typeface="FedEx Sans"/>
              </a:rPr>
              <a:t> </a:t>
            </a:r>
            <a:r>
              <a:rPr sz="1200">
                <a:solidFill>
                  <a:srgbClr val="333333"/>
                </a:solidFill>
                <a:latin typeface="FedEx Sans"/>
                <a:cs typeface="FedEx Sans"/>
              </a:rPr>
              <a:t>the</a:t>
            </a:r>
            <a:r>
              <a:rPr sz="1200" spc="-20">
                <a:solidFill>
                  <a:srgbClr val="333333"/>
                </a:solidFill>
                <a:latin typeface="FedEx Sans"/>
                <a:cs typeface="FedEx Sans"/>
              </a:rPr>
              <a:t> </a:t>
            </a:r>
            <a:r>
              <a:rPr sz="1200">
                <a:solidFill>
                  <a:srgbClr val="333333"/>
                </a:solidFill>
                <a:latin typeface="FedEx Sans"/>
                <a:cs typeface="FedEx Sans"/>
              </a:rPr>
              <a:t>destination</a:t>
            </a:r>
            <a:r>
              <a:rPr sz="1200" spc="-20">
                <a:solidFill>
                  <a:srgbClr val="333333"/>
                </a:solidFill>
                <a:latin typeface="FedEx Sans"/>
                <a:cs typeface="FedEx Sans"/>
              </a:rPr>
              <a:t> </a:t>
            </a:r>
            <a:r>
              <a:rPr sz="1200" spc="-10">
                <a:solidFill>
                  <a:srgbClr val="333333"/>
                </a:solidFill>
                <a:latin typeface="FedEx Sans"/>
                <a:cs typeface="FedEx Sans"/>
              </a:rPr>
              <a:t>country.</a:t>
            </a:r>
            <a:endParaRPr sz="1200">
              <a:latin typeface="FedEx Sans"/>
              <a:cs typeface="FedEx Sans"/>
            </a:endParaRPr>
          </a:p>
          <a:p>
            <a:pPr marL="12700" marR="5080">
              <a:lnSpc>
                <a:spcPct val="111100"/>
              </a:lnSpc>
              <a:spcBef>
                <a:spcPts val="280"/>
              </a:spcBef>
            </a:pPr>
            <a:r>
              <a:rPr sz="1200" b="1">
                <a:solidFill>
                  <a:srgbClr val="4D148C"/>
                </a:solidFill>
                <a:latin typeface="FedEx Sans"/>
                <a:cs typeface="FedEx Sans"/>
              </a:rPr>
              <a:t>EU</a:t>
            </a:r>
            <a:r>
              <a:rPr sz="1200" b="1" spc="-20">
                <a:solidFill>
                  <a:srgbClr val="4D148C"/>
                </a:solidFill>
                <a:latin typeface="FedEx Sans"/>
                <a:cs typeface="FedEx Sans"/>
              </a:rPr>
              <a:t> </a:t>
            </a:r>
            <a:r>
              <a:rPr sz="1200" b="1">
                <a:solidFill>
                  <a:srgbClr val="4D148C"/>
                </a:solidFill>
                <a:latin typeface="FedEx Sans"/>
                <a:cs typeface="FedEx Sans"/>
              </a:rPr>
              <a:t>De</a:t>
            </a:r>
            <a:r>
              <a:rPr sz="1200" b="1" spc="-20">
                <a:solidFill>
                  <a:srgbClr val="4D148C"/>
                </a:solidFill>
                <a:latin typeface="FedEx Sans"/>
                <a:cs typeface="FedEx Sans"/>
              </a:rPr>
              <a:t> </a:t>
            </a:r>
            <a:r>
              <a:rPr sz="1200" b="1">
                <a:solidFill>
                  <a:srgbClr val="4D148C"/>
                </a:solidFill>
                <a:latin typeface="FedEx Sans"/>
                <a:cs typeface="FedEx Sans"/>
              </a:rPr>
              <a:t>minimis:</a:t>
            </a:r>
            <a:r>
              <a:rPr sz="1200" b="1" spc="-15">
                <a:solidFill>
                  <a:srgbClr val="4D148C"/>
                </a:solidFill>
                <a:latin typeface="FedEx Sans"/>
                <a:cs typeface="FedEx Sans"/>
              </a:rPr>
              <a:t> </a:t>
            </a:r>
            <a:r>
              <a:rPr sz="1200">
                <a:solidFill>
                  <a:srgbClr val="333333"/>
                </a:solidFill>
                <a:latin typeface="FedEx Sans"/>
                <a:cs typeface="FedEx Sans"/>
              </a:rPr>
              <a:t>An</a:t>
            </a:r>
            <a:r>
              <a:rPr sz="1200" spc="-20">
                <a:solidFill>
                  <a:srgbClr val="333333"/>
                </a:solidFill>
                <a:latin typeface="FedEx Sans"/>
                <a:cs typeface="FedEx Sans"/>
              </a:rPr>
              <a:t> </a:t>
            </a:r>
            <a:r>
              <a:rPr sz="1200" spc="-10">
                <a:solidFill>
                  <a:srgbClr val="333333"/>
                </a:solidFill>
                <a:latin typeface="FedEx Sans"/>
                <a:cs typeface="FedEx Sans"/>
              </a:rPr>
              <a:t>exemption</a:t>
            </a:r>
            <a:r>
              <a:rPr sz="1200" spc="-20">
                <a:solidFill>
                  <a:srgbClr val="333333"/>
                </a:solidFill>
                <a:latin typeface="FedEx Sans"/>
                <a:cs typeface="FedEx Sans"/>
              </a:rPr>
              <a:t> </a:t>
            </a:r>
            <a:r>
              <a:rPr sz="1200">
                <a:solidFill>
                  <a:srgbClr val="333333"/>
                </a:solidFill>
                <a:latin typeface="FedEx Sans"/>
                <a:cs typeface="FedEx Sans"/>
              </a:rPr>
              <a:t>from</a:t>
            </a:r>
            <a:r>
              <a:rPr sz="1200" spc="-20">
                <a:solidFill>
                  <a:srgbClr val="333333"/>
                </a:solidFill>
                <a:latin typeface="FedEx Sans"/>
                <a:cs typeface="FedEx Sans"/>
              </a:rPr>
              <a:t> </a:t>
            </a:r>
            <a:r>
              <a:rPr sz="1200">
                <a:solidFill>
                  <a:srgbClr val="333333"/>
                </a:solidFill>
                <a:latin typeface="FedEx Sans"/>
                <a:cs typeface="FedEx Sans"/>
              </a:rPr>
              <a:t>import</a:t>
            </a:r>
            <a:r>
              <a:rPr sz="1200" spc="-20">
                <a:solidFill>
                  <a:srgbClr val="333333"/>
                </a:solidFill>
                <a:latin typeface="FedEx Sans"/>
                <a:cs typeface="FedEx Sans"/>
              </a:rPr>
              <a:t> </a:t>
            </a:r>
            <a:r>
              <a:rPr sz="1200">
                <a:solidFill>
                  <a:srgbClr val="333333"/>
                </a:solidFill>
                <a:latin typeface="FedEx Sans"/>
                <a:cs typeface="FedEx Sans"/>
              </a:rPr>
              <a:t>duties</a:t>
            </a:r>
            <a:r>
              <a:rPr sz="1200" spc="-20">
                <a:solidFill>
                  <a:srgbClr val="333333"/>
                </a:solidFill>
                <a:latin typeface="FedEx Sans"/>
                <a:cs typeface="FedEx Sans"/>
              </a:rPr>
              <a:t> </a:t>
            </a:r>
            <a:r>
              <a:rPr sz="1200">
                <a:solidFill>
                  <a:srgbClr val="333333"/>
                </a:solidFill>
                <a:latin typeface="FedEx Sans"/>
                <a:cs typeface="FedEx Sans"/>
              </a:rPr>
              <a:t>for</a:t>
            </a:r>
            <a:r>
              <a:rPr sz="1200" spc="-20">
                <a:solidFill>
                  <a:srgbClr val="333333"/>
                </a:solidFill>
                <a:latin typeface="FedEx Sans"/>
                <a:cs typeface="FedEx Sans"/>
              </a:rPr>
              <a:t> </a:t>
            </a:r>
            <a:r>
              <a:rPr sz="1200" spc="-25">
                <a:solidFill>
                  <a:srgbClr val="333333"/>
                </a:solidFill>
                <a:latin typeface="FedEx Sans"/>
                <a:cs typeface="FedEx Sans"/>
              </a:rPr>
              <a:t>low-</a:t>
            </a:r>
            <a:r>
              <a:rPr sz="1200" spc="-10">
                <a:solidFill>
                  <a:srgbClr val="333333"/>
                </a:solidFill>
                <a:latin typeface="FedEx Sans"/>
                <a:cs typeface="FedEx Sans"/>
              </a:rPr>
              <a:t>value goods—removed</a:t>
            </a:r>
            <a:r>
              <a:rPr sz="1200" spc="-30">
                <a:solidFill>
                  <a:srgbClr val="333333"/>
                </a:solidFill>
                <a:latin typeface="FedEx Sans"/>
                <a:cs typeface="FedEx Sans"/>
              </a:rPr>
              <a:t> </a:t>
            </a:r>
            <a:r>
              <a:rPr sz="1200">
                <a:solidFill>
                  <a:srgbClr val="333333"/>
                </a:solidFill>
                <a:latin typeface="FedEx Sans"/>
                <a:cs typeface="FedEx Sans"/>
              </a:rPr>
              <a:t>from</a:t>
            </a:r>
            <a:r>
              <a:rPr sz="1200" spc="-30">
                <a:solidFill>
                  <a:srgbClr val="333333"/>
                </a:solidFill>
                <a:latin typeface="FedEx Sans"/>
                <a:cs typeface="FedEx Sans"/>
              </a:rPr>
              <a:t> </a:t>
            </a:r>
            <a:r>
              <a:rPr sz="1200">
                <a:solidFill>
                  <a:srgbClr val="333333"/>
                </a:solidFill>
                <a:latin typeface="FedEx Sans"/>
                <a:cs typeface="FedEx Sans"/>
              </a:rPr>
              <a:t>July</a:t>
            </a:r>
            <a:r>
              <a:rPr sz="1200" spc="-30">
                <a:solidFill>
                  <a:srgbClr val="333333"/>
                </a:solidFill>
                <a:latin typeface="FedEx Sans"/>
                <a:cs typeface="FedEx Sans"/>
              </a:rPr>
              <a:t> </a:t>
            </a:r>
            <a:r>
              <a:rPr sz="1200">
                <a:solidFill>
                  <a:srgbClr val="333333"/>
                </a:solidFill>
                <a:latin typeface="FedEx Sans"/>
                <a:cs typeface="FedEx Sans"/>
              </a:rPr>
              <a:t>1,</a:t>
            </a:r>
            <a:r>
              <a:rPr sz="1200" spc="-25">
                <a:solidFill>
                  <a:srgbClr val="333333"/>
                </a:solidFill>
                <a:latin typeface="FedEx Sans"/>
                <a:cs typeface="FedEx Sans"/>
              </a:rPr>
              <a:t> </a:t>
            </a:r>
            <a:r>
              <a:rPr sz="1200" spc="-10">
                <a:solidFill>
                  <a:srgbClr val="333333"/>
                </a:solidFill>
                <a:latin typeface="FedEx Sans"/>
                <a:cs typeface="FedEx Sans"/>
              </a:rPr>
              <a:t>2026.</a:t>
            </a:r>
            <a:endParaRPr sz="1200">
              <a:latin typeface="FedEx Sans"/>
              <a:cs typeface="FedEx Sans"/>
            </a:endParaRPr>
          </a:p>
          <a:p>
            <a:pPr marL="12700" marR="630555" algn="just">
              <a:lnSpc>
                <a:spcPct val="111100"/>
              </a:lnSpc>
              <a:spcBef>
                <a:spcPts val="285"/>
              </a:spcBef>
            </a:pPr>
            <a:r>
              <a:rPr sz="1200" b="1">
                <a:solidFill>
                  <a:srgbClr val="4D148C"/>
                </a:solidFill>
                <a:latin typeface="FedEx Sans"/>
                <a:cs typeface="FedEx Sans"/>
              </a:rPr>
              <a:t>Distance</a:t>
            </a:r>
            <a:r>
              <a:rPr sz="1200" b="1" spc="-20">
                <a:solidFill>
                  <a:srgbClr val="4D148C"/>
                </a:solidFill>
                <a:latin typeface="FedEx Sans"/>
                <a:cs typeface="FedEx Sans"/>
              </a:rPr>
              <a:t> </a:t>
            </a:r>
            <a:r>
              <a:rPr sz="1200" b="1">
                <a:solidFill>
                  <a:srgbClr val="4D148C"/>
                </a:solidFill>
                <a:latin typeface="FedEx Sans"/>
                <a:cs typeface="FedEx Sans"/>
              </a:rPr>
              <a:t>sale:</a:t>
            </a:r>
            <a:r>
              <a:rPr sz="1200" b="1" spc="-20">
                <a:solidFill>
                  <a:srgbClr val="4D148C"/>
                </a:solidFill>
                <a:latin typeface="FedEx Sans"/>
                <a:cs typeface="FedEx Sans"/>
              </a:rPr>
              <a:t> </a:t>
            </a:r>
            <a:r>
              <a:rPr sz="1200">
                <a:solidFill>
                  <a:srgbClr val="333333"/>
                </a:solidFill>
                <a:latin typeface="FedEx Sans"/>
                <a:cs typeface="FedEx Sans"/>
              </a:rPr>
              <a:t>A</a:t>
            </a:r>
            <a:r>
              <a:rPr sz="1200" spc="-20">
                <a:solidFill>
                  <a:srgbClr val="333333"/>
                </a:solidFill>
                <a:latin typeface="FedEx Sans"/>
                <a:cs typeface="FedEx Sans"/>
              </a:rPr>
              <a:t> </a:t>
            </a:r>
            <a:r>
              <a:rPr sz="1200">
                <a:solidFill>
                  <a:srgbClr val="333333"/>
                </a:solidFill>
                <a:latin typeface="FedEx Sans"/>
                <a:cs typeface="FedEx Sans"/>
              </a:rPr>
              <a:t>distance</a:t>
            </a:r>
            <a:r>
              <a:rPr sz="1200" spc="-25">
                <a:solidFill>
                  <a:srgbClr val="333333"/>
                </a:solidFill>
                <a:latin typeface="FedEx Sans"/>
                <a:cs typeface="FedEx Sans"/>
              </a:rPr>
              <a:t> </a:t>
            </a:r>
            <a:r>
              <a:rPr sz="1200">
                <a:solidFill>
                  <a:srgbClr val="333333"/>
                </a:solidFill>
                <a:latin typeface="FedEx Sans"/>
                <a:cs typeface="FedEx Sans"/>
              </a:rPr>
              <a:t>sale</a:t>
            </a:r>
            <a:r>
              <a:rPr sz="1200" spc="-20">
                <a:solidFill>
                  <a:srgbClr val="333333"/>
                </a:solidFill>
                <a:latin typeface="FedEx Sans"/>
                <a:cs typeface="FedEx Sans"/>
              </a:rPr>
              <a:t> </a:t>
            </a:r>
            <a:r>
              <a:rPr sz="1200" spc="-10">
                <a:solidFill>
                  <a:srgbClr val="333333"/>
                </a:solidFill>
                <a:latin typeface="FedEx Sans"/>
                <a:cs typeface="FedEx Sans"/>
              </a:rPr>
              <a:t>occurs</a:t>
            </a:r>
            <a:r>
              <a:rPr sz="1200" spc="-20">
                <a:solidFill>
                  <a:srgbClr val="333333"/>
                </a:solidFill>
                <a:latin typeface="FedEx Sans"/>
                <a:cs typeface="FedEx Sans"/>
              </a:rPr>
              <a:t> </a:t>
            </a:r>
            <a:r>
              <a:rPr sz="1200">
                <a:solidFill>
                  <a:srgbClr val="333333"/>
                </a:solidFill>
                <a:latin typeface="FedEx Sans"/>
                <a:cs typeface="FedEx Sans"/>
              </a:rPr>
              <a:t>when</a:t>
            </a:r>
            <a:r>
              <a:rPr sz="1200" spc="-20">
                <a:solidFill>
                  <a:srgbClr val="333333"/>
                </a:solidFill>
                <a:latin typeface="FedEx Sans"/>
                <a:cs typeface="FedEx Sans"/>
              </a:rPr>
              <a:t> </a:t>
            </a:r>
            <a:r>
              <a:rPr sz="1200">
                <a:solidFill>
                  <a:srgbClr val="333333"/>
                </a:solidFill>
                <a:latin typeface="FedEx Sans"/>
                <a:cs typeface="FedEx Sans"/>
              </a:rPr>
              <a:t>goods</a:t>
            </a:r>
            <a:r>
              <a:rPr sz="1200" spc="-20">
                <a:solidFill>
                  <a:srgbClr val="333333"/>
                </a:solidFill>
                <a:latin typeface="FedEx Sans"/>
                <a:cs typeface="FedEx Sans"/>
              </a:rPr>
              <a:t> </a:t>
            </a:r>
            <a:r>
              <a:rPr sz="1200" spc="-25">
                <a:solidFill>
                  <a:srgbClr val="333333"/>
                </a:solidFill>
                <a:latin typeface="FedEx Sans"/>
                <a:cs typeface="FedEx Sans"/>
              </a:rPr>
              <a:t>are </a:t>
            </a:r>
            <a:r>
              <a:rPr sz="1200">
                <a:solidFill>
                  <a:srgbClr val="333333"/>
                </a:solidFill>
                <a:latin typeface="FedEx Sans"/>
                <a:cs typeface="FedEx Sans"/>
              </a:rPr>
              <a:t>shipped</a:t>
            </a:r>
            <a:r>
              <a:rPr sz="1200" spc="-20">
                <a:solidFill>
                  <a:srgbClr val="333333"/>
                </a:solidFill>
                <a:latin typeface="FedEx Sans"/>
                <a:cs typeface="FedEx Sans"/>
              </a:rPr>
              <a:t> </a:t>
            </a:r>
            <a:r>
              <a:rPr sz="1200">
                <a:solidFill>
                  <a:srgbClr val="333333"/>
                </a:solidFill>
                <a:latin typeface="FedEx Sans"/>
                <a:cs typeface="FedEx Sans"/>
              </a:rPr>
              <a:t>from</a:t>
            </a:r>
            <a:r>
              <a:rPr sz="1200" spc="-15">
                <a:solidFill>
                  <a:srgbClr val="333333"/>
                </a:solidFill>
                <a:latin typeface="FedEx Sans"/>
                <a:cs typeface="FedEx Sans"/>
              </a:rPr>
              <a:t> </a:t>
            </a:r>
            <a:r>
              <a:rPr sz="1200">
                <a:solidFill>
                  <a:srgbClr val="333333"/>
                </a:solidFill>
                <a:latin typeface="FedEx Sans"/>
                <a:cs typeface="FedEx Sans"/>
              </a:rPr>
              <a:t>outside</a:t>
            </a:r>
            <a:r>
              <a:rPr sz="1200" spc="-20">
                <a:solidFill>
                  <a:srgbClr val="333333"/>
                </a:solidFill>
                <a:latin typeface="FedEx Sans"/>
                <a:cs typeface="FedEx Sans"/>
              </a:rPr>
              <a:t> </a:t>
            </a:r>
            <a:r>
              <a:rPr sz="1200">
                <a:solidFill>
                  <a:srgbClr val="333333"/>
                </a:solidFill>
                <a:latin typeface="FedEx Sans"/>
                <a:cs typeface="FedEx Sans"/>
              </a:rPr>
              <a:t>the</a:t>
            </a:r>
            <a:r>
              <a:rPr sz="1200" spc="-15">
                <a:solidFill>
                  <a:srgbClr val="333333"/>
                </a:solidFill>
                <a:latin typeface="FedEx Sans"/>
                <a:cs typeface="FedEx Sans"/>
              </a:rPr>
              <a:t> </a:t>
            </a:r>
            <a:r>
              <a:rPr sz="1200">
                <a:solidFill>
                  <a:srgbClr val="333333"/>
                </a:solidFill>
                <a:latin typeface="FedEx Sans"/>
                <a:cs typeface="FedEx Sans"/>
              </a:rPr>
              <a:t>EU</a:t>
            </a:r>
            <a:r>
              <a:rPr sz="1200" spc="-20">
                <a:solidFill>
                  <a:srgbClr val="333333"/>
                </a:solidFill>
                <a:latin typeface="FedEx Sans"/>
                <a:cs typeface="FedEx Sans"/>
              </a:rPr>
              <a:t> </a:t>
            </a:r>
            <a:r>
              <a:rPr sz="1200" spc="-10">
                <a:solidFill>
                  <a:srgbClr val="333333"/>
                </a:solidFill>
                <a:latin typeface="FedEx Sans"/>
                <a:cs typeface="FedEx Sans"/>
              </a:rPr>
              <a:t>directly</a:t>
            </a:r>
            <a:r>
              <a:rPr sz="1200" spc="-15">
                <a:solidFill>
                  <a:srgbClr val="333333"/>
                </a:solidFill>
                <a:latin typeface="FedEx Sans"/>
                <a:cs typeface="FedEx Sans"/>
              </a:rPr>
              <a:t> </a:t>
            </a:r>
            <a:r>
              <a:rPr sz="1200">
                <a:solidFill>
                  <a:srgbClr val="333333"/>
                </a:solidFill>
                <a:latin typeface="FedEx Sans"/>
                <a:cs typeface="FedEx Sans"/>
              </a:rPr>
              <a:t>to</a:t>
            </a:r>
            <a:r>
              <a:rPr sz="1200" spc="-15">
                <a:solidFill>
                  <a:srgbClr val="333333"/>
                </a:solidFill>
                <a:latin typeface="FedEx Sans"/>
                <a:cs typeface="FedEx Sans"/>
              </a:rPr>
              <a:t> </a:t>
            </a:r>
            <a:r>
              <a:rPr sz="1200">
                <a:solidFill>
                  <a:srgbClr val="333333"/>
                </a:solidFill>
                <a:latin typeface="FedEx Sans"/>
                <a:cs typeface="FedEx Sans"/>
              </a:rPr>
              <a:t>a</a:t>
            </a:r>
            <a:r>
              <a:rPr sz="1200" spc="-20">
                <a:solidFill>
                  <a:srgbClr val="333333"/>
                </a:solidFill>
                <a:latin typeface="FedEx Sans"/>
                <a:cs typeface="FedEx Sans"/>
              </a:rPr>
              <a:t> </a:t>
            </a:r>
            <a:r>
              <a:rPr sz="1200" spc="-10">
                <a:solidFill>
                  <a:srgbClr val="333333"/>
                </a:solidFill>
                <a:latin typeface="FedEx Sans"/>
                <a:cs typeface="FedEx Sans"/>
              </a:rPr>
              <a:t>customer</a:t>
            </a:r>
            <a:r>
              <a:rPr sz="1200" spc="-15">
                <a:solidFill>
                  <a:srgbClr val="333333"/>
                </a:solidFill>
                <a:latin typeface="FedEx Sans"/>
                <a:cs typeface="FedEx Sans"/>
              </a:rPr>
              <a:t> </a:t>
            </a:r>
            <a:r>
              <a:rPr sz="1200" spc="-25">
                <a:solidFill>
                  <a:srgbClr val="333333"/>
                </a:solidFill>
                <a:latin typeface="FedEx Sans"/>
                <a:cs typeface="FedEx Sans"/>
              </a:rPr>
              <a:t>in </a:t>
            </a:r>
            <a:r>
              <a:rPr sz="1200">
                <a:solidFill>
                  <a:srgbClr val="333333"/>
                </a:solidFill>
                <a:latin typeface="FedEx Sans"/>
                <a:cs typeface="FedEx Sans"/>
              </a:rPr>
              <a:t>an</a:t>
            </a:r>
            <a:r>
              <a:rPr sz="1200" spc="-35">
                <a:solidFill>
                  <a:srgbClr val="333333"/>
                </a:solidFill>
                <a:latin typeface="FedEx Sans"/>
                <a:cs typeface="FedEx Sans"/>
              </a:rPr>
              <a:t> </a:t>
            </a:r>
            <a:r>
              <a:rPr sz="1200">
                <a:solidFill>
                  <a:srgbClr val="333333"/>
                </a:solidFill>
                <a:latin typeface="FedEx Sans"/>
                <a:cs typeface="FedEx Sans"/>
              </a:rPr>
              <a:t>EU</a:t>
            </a:r>
            <a:r>
              <a:rPr sz="1200" spc="-15">
                <a:solidFill>
                  <a:srgbClr val="333333"/>
                </a:solidFill>
                <a:latin typeface="FedEx Sans"/>
                <a:cs typeface="FedEx Sans"/>
              </a:rPr>
              <a:t> </a:t>
            </a:r>
            <a:r>
              <a:rPr sz="1200">
                <a:solidFill>
                  <a:srgbClr val="333333"/>
                </a:solidFill>
                <a:latin typeface="FedEx Sans"/>
                <a:cs typeface="FedEx Sans"/>
              </a:rPr>
              <a:t>member</a:t>
            </a:r>
            <a:r>
              <a:rPr sz="1200" spc="-20">
                <a:solidFill>
                  <a:srgbClr val="333333"/>
                </a:solidFill>
                <a:latin typeface="FedEx Sans"/>
                <a:cs typeface="FedEx Sans"/>
              </a:rPr>
              <a:t> </a:t>
            </a:r>
            <a:r>
              <a:rPr sz="1200">
                <a:solidFill>
                  <a:srgbClr val="333333"/>
                </a:solidFill>
                <a:latin typeface="FedEx Sans"/>
                <a:cs typeface="FedEx Sans"/>
              </a:rPr>
              <a:t>state</a:t>
            </a:r>
            <a:r>
              <a:rPr sz="1200" spc="-15">
                <a:solidFill>
                  <a:srgbClr val="333333"/>
                </a:solidFill>
                <a:latin typeface="FedEx Sans"/>
                <a:cs typeface="FedEx Sans"/>
              </a:rPr>
              <a:t> </a:t>
            </a:r>
            <a:r>
              <a:rPr sz="1200">
                <a:solidFill>
                  <a:srgbClr val="333333"/>
                </a:solidFill>
                <a:latin typeface="FedEx Sans"/>
                <a:cs typeface="FedEx Sans"/>
              </a:rPr>
              <a:t>which</a:t>
            </a:r>
            <a:r>
              <a:rPr sz="1200" spc="-15">
                <a:solidFill>
                  <a:srgbClr val="333333"/>
                </a:solidFill>
                <a:latin typeface="FedEx Sans"/>
                <a:cs typeface="FedEx Sans"/>
              </a:rPr>
              <a:t> </a:t>
            </a:r>
            <a:r>
              <a:rPr sz="1200">
                <a:solidFill>
                  <a:srgbClr val="333333"/>
                </a:solidFill>
                <a:latin typeface="FedEx Sans"/>
                <a:cs typeface="FedEx Sans"/>
              </a:rPr>
              <a:t>is</a:t>
            </a:r>
            <a:r>
              <a:rPr sz="1200" spc="-20">
                <a:solidFill>
                  <a:srgbClr val="333333"/>
                </a:solidFill>
                <a:latin typeface="FedEx Sans"/>
                <a:cs typeface="FedEx Sans"/>
              </a:rPr>
              <a:t> </a:t>
            </a:r>
            <a:r>
              <a:rPr sz="1200">
                <a:solidFill>
                  <a:srgbClr val="333333"/>
                </a:solidFill>
                <a:latin typeface="FedEx Sans"/>
                <a:cs typeface="FedEx Sans"/>
              </a:rPr>
              <a:t>not</a:t>
            </a:r>
            <a:r>
              <a:rPr sz="1200" spc="-15">
                <a:solidFill>
                  <a:srgbClr val="333333"/>
                </a:solidFill>
                <a:latin typeface="FedEx Sans"/>
                <a:cs typeface="FedEx Sans"/>
              </a:rPr>
              <a:t> </a:t>
            </a:r>
            <a:r>
              <a:rPr sz="1200" spc="-80">
                <a:solidFill>
                  <a:srgbClr val="333333"/>
                </a:solidFill>
                <a:latin typeface="FedEx Sans"/>
                <a:cs typeface="FedEx Sans"/>
              </a:rPr>
              <a:t>VAT</a:t>
            </a:r>
            <a:r>
              <a:rPr sz="1200">
                <a:solidFill>
                  <a:srgbClr val="333333"/>
                </a:solidFill>
                <a:latin typeface="FedEx Sans"/>
                <a:cs typeface="FedEx Sans"/>
              </a:rPr>
              <a:t> </a:t>
            </a:r>
            <a:r>
              <a:rPr sz="1200" spc="-10">
                <a:solidFill>
                  <a:srgbClr val="333333"/>
                </a:solidFill>
                <a:latin typeface="FedEx Sans"/>
                <a:cs typeface="FedEx Sans"/>
              </a:rPr>
              <a:t>registered</a:t>
            </a:r>
            <a:r>
              <a:rPr sz="1200" spc="-15">
                <a:solidFill>
                  <a:srgbClr val="333333"/>
                </a:solidFill>
                <a:latin typeface="FedEx Sans"/>
                <a:cs typeface="FedEx Sans"/>
              </a:rPr>
              <a:t> </a:t>
            </a:r>
            <a:r>
              <a:rPr sz="1200">
                <a:solidFill>
                  <a:srgbClr val="333333"/>
                </a:solidFill>
                <a:latin typeface="FedEx Sans"/>
                <a:cs typeface="FedEx Sans"/>
              </a:rPr>
              <a:t>in</a:t>
            </a:r>
            <a:r>
              <a:rPr sz="1200" spc="-20">
                <a:solidFill>
                  <a:srgbClr val="333333"/>
                </a:solidFill>
                <a:latin typeface="FedEx Sans"/>
                <a:cs typeface="FedEx Sans"/>
              </a:rPr>
              <a:t> </a:t>
            </a:r>
            <a:r>
              <a:rPr sz="1200" spc="-25">
                <a:solidFill>
                  <a:srgbClr val="333333"/>
                </a:solidFill>
                <a:latin typeface="FedEx Sans"/>
                <a:cs typeface="FedEx Sans"/>
              </a:rPr>
              <a:t>the</a:t>
            </a:r>
            <a:endParaRPr sz="1200">
              <a:latin typeface="FedEx Sans"/>
              <a:cs typeface="FedEx Sans"/>
            </a:endParaRPr>
          </a:p>
          <a:p>
            <a:pPr marL="12700" marR="429259">
              <a:lnSpc>
                <a:spcPct val="111100"/>
              </a:lnSpc>
            </a:pPr>
            <a:r>
              <a:rPr sz="1200">
                <a:solidFill>
                  <a:srgbClr val="333333"/>
                </a:solidFill>
                <a:latin typeface="FedEx Sans"/>
                <a:cs typeface="FedEx Sans"/>
              </a:rPr>
              <a:t>destination</a:t>
            </a:r>
            <a:r>
              <a:rPr sz="1200" spc="-20">
                <a:solidFill>
                  <a:srgbClr val="333333"/>
                </a:solidFill>
                <a:latin typeface="FedEx Sans"/>
                <a:cs typeface="FedEx Sans"/>
              </a:rPr>
              <a:t> country, </a:t>
            </a:r>
            <a:r>
              <a:rPr sz="1200">
                <a:solidFill>
                  <a:srgbClr val="333333"/>
                </a:solidFill>
                <a:latin typeface="FedEx Sans"/>
                <a:cs typeface="FedEx Sans"/>
              </a:rPr>
              <a:t>with</a:t>
            </a:r>
            <a:r>
              <a:rPr sz="1200" spc="-20">
                <a:solidFill>
                  <a:srgbClr val="333333"/>
                </a:solidFill>
                <a:latin typeface="FedEx Sans"/>
                <a:cs typeface="FedEx Sans"/>
              </a:rPr>
              <a:t> </a:t>
            </a:r>
            <a:r>
              <a:rPr sz="1200">
                <a:solidFill>
                  <a:srgbClr val="333333"/>
                </a:solidFill>
                <a:latin typeface="FedEx Sans"/>
                <a:cs typeface="FedEx Sans"/>
              </a:rPr>
              <a:t>the</a:t>
            </a:r>
            <a:r>
              <a:rPr sz="1200" spc="-20">
                <a:solidFill>
                  <a:srgbClr val="333333"/>
                </a:solidFill>
                <a:latin typeface="FedEx Sans"/>
                <a:cs typeface="FedEx Sans"/>
              </a:rPr>
              <a:t> </a:t>
            </a:r>
            <a:r>
              <a:rPr sz="1200">
                <a:solidFill>
                  <a:srgbClr val="333333"/>
                </a:solidFill>
                <a:latin typeface="FedEx Sans"/>
                <a:cs typeface="FedEx Sans"/>
              </a:rPr>
              <a:t>seller</a:t>
            </a:r>
            <a:r>
              <a:rPr sz="1200" spc="-20">
                <a:solidFill>
                  <a:srgbClr val="333333"/>
                </a:solidFill>
                <a:latin typeface="FedEx Sans"/>
                <a:cs typeface="FedEx Sans"/>
              </a:rPr>
              <a:t> </a:t>
            </a:r>
            <a:r>
              <a:rPr sz="1200">
                <a:solidFill>
                  <a:srgbClr val="333333"/>
                </a:solidFill>
                <a:latin typeface="FedEx Sans"/>
                <a:cs typeface="FedEx Sans"/>
              </a:rPr>
              <a:t>or</a:t>
            </a:r>
            <a:r>
              <a:rPr sz="1200" spc="-20">
                <a:solidFill>
                  <a:srgbClr val="333333"/>
                </a:solidFill>
                <a:latin typeface="FedEx Sans"/>
                <a:cs typeface="FedEx Sans"/>
              </a:rPr>
              <a:t> </a:t>
            </a:r>
            <a:r>
              <a:rPr sz="1200" spc="-10">
                <a:solidFill>
                  <a:srgbClr val="333333"/>
                </a:solidFill>
                <a:latin typeface="FedEx Sans"/>
                <a:cs typeface="FedEx Sans"/>
              </a:rPr>
              <a:t>platform</a:t>
            </a:r>
            <a:r>
              <a:rPr sz="1200" spc="-20">
                <a:solidFill>
                  <a:srgbClr val="333333"/>
                </a:solidFill>
                <a:latin typeface="FedEx Sans"/>
                <a:cs typeface="FedEx Sans"/>
              </a:rPr>
              <a:t> </a:t>
            </a:r>
            <a:r>
              <a:rPr sz="1200" spc="-10">
                <a:solidFill>
                  <a:srgbClr val="333333"/>
                </a:solidFill>
                <a:latin typeface="FedEx Sans"/>
                <a:cs typeface="FedEx Sans"/>
              </a:rPr>
              <a:t>arranging </a:t>
            </a:r>
            <a:r>
              <a:rPr sz="1200">
                <a:solidFill>
                  <a:srgbClr val="333333"/>
                </a:solidFill>
                <a:latin typeface="FedEx Sans"/>
                <a:cs typeface="FedEx Sans"/>
              </a:rPr>
              <a:t>or</a:t>
            </a:r>
            <a:r>
              <a:rPr sz="1200" spc="-35">
                <a:solidFill>
                  <a:srgbClr val="333333"/>
                </a:solidFill>
                <a:latin typeface="FedEx Sans"/>
                <a:cs typeface="FedEx Sans"/>
              </a:rPr>
              <a:t> </a:t>
            </a:r>
            <a:r>
              <a:rPr sz="1200">
                <a:solidFill>
                  <a:srgbClr val="333333"/>
                </a:solidFill>
                <a:latin typeface="FedEx Sans"/>
                <a:cs typeface="FedEx Sans"/>
              </a:rPr>
              <a:t>facilitating</a:t>
            </a:r>
            <a:r>
              <a:rPr sz="1200" spc="-30">
                <a:solidFill>
                  <a:srgbClr val="333333"/>
                </a:solidFill>
                <a:latin typeface="FedEx Sans"/>
                <a:cs typeface="FedEx Sans"/>
              </a:rPr>
              <a:t> </a:t>
            </a:r>
            <a:r>
              <a:rPr sz="1200">
                <a:solidFill>
                  <a:srgbClr val="333333"/>
                </a:solidFill>
                <a:latin typeface="FedEx Sans"/>
                <a:cs typeface="FedEx Sans"/>
              </a:rPr>
              <a:t>the</a:t>
            </a:r>
            <a:r>
              <a:rPr sz="1200" spc="-35">
                <a:solidFill>
                  <a:srgbClr val="333333"/>
                </a:solidFill>
                <a:latin typeface="FedEx Sans"/>
                <a:cs typeface="FedEx Sans"/>
              </a:rPr>
              <a:t> </a:t>
            </a:r>
            <a:r>
              <a:rPr sz="1200">
                <a:solidFill>
                  <a:srgbClr val="333333"/>
                </a:solidFill>
                <a:latin typeface="FedEx Sans"/>
                <a:cs typeface="FedEx Sans"/>
              </a:rPr>
              <a:t>transport.</a:t>
            </a:r>
            <a:r>
              <a:rPr sz="1200" spc="-30">
                <a:solidFill>
                  <a:srgbClr val="333333"/>
                </a:solidFill>
                <a:latin typeface="FedEx Sans"/>
                <a:cs typeface="FedEx Sans"/>
              </a:rPr>
              <a:t> </a:t>
            </a:r>
            <a:r>
              <a:rPr sz="1200">
                <a:solidFill>
                  <a:srgbClr val="333333"/>
                </a:solidFill>
                <a:latin typeface="FedEx Sans"/>
                <a:cs typeface="FedEx Sans"/>
              </a:rPr>
              <a:t>The</a:t>
            </a:r>
            <a:r>
              <a:rPr sz="1200" spc="-30">
                <a:solidFill>
                  <a:srgbClr val="333333"/>
                </a:solidFill>
                <a:latin typeface="FedEx Sans"/>
                <a:cs typeface="FedEx Sans"/>
              </a:rPr>
              <a:t> </a:t>
            </a:r>
            <a:r>
              <a:rPr sz="1200">
                <a:solidFill>
                  <a:srgbClr val="333333"/>
                </a:solidFill>
                <a:latin typeface="FedEx Sans"/>
                <a:cs typeface="FedEx Sans"/>
              </a:rPr>
              <a:t>key</a:t>
            </a:r>
            <a:r>
              <a:rPr sz="1200" spc="-35">
                <a:solidFill>
                  <a:srgbClr val="333333"/>
                </a:solidFill>
                <a:latin typeface="FedEx Sans"/>
                <a:cs typeface="FedEx Sans"/>
              </a:rPr>
              <a:t> </a:t>
            </a:r>
            <a:r>
              <a:rPr sz="1200">
                <a:solidFill>
                  <a:srgbClr val="333333"/>
                </a:solidFill>
                <a:latin typeface="FedEx Sans"/>
                <a:cs typeface="FedEx Sans"/>
              </a:rPr>
              <a:t>criteria</a:t>
            </a:r>
            <a:r>
              <a:rPr sz="1200" spc="-30">
                <a:solidFill>
                  <a:srgbClr val="333333"/>
                </a:solidFill>
                <a:latin typeface="FedEx Sans"/>
                <a:cs typeface="FedEx Sans"/>
              </a:rPr>
              <a:t> </a:t>
            </a:r>
            <a:r>
              <a:rPr sz="1200">
                <a:solidFill>
                  <a:srgbClr val="333333"/>
                </a:solidFill>
                <a:latin typeface="FedEx Sans"/>
                <a:cs typeface="FedEx Sans"/>
              </a:rPr>
              <a:t>are</a:t>
            </a:r>
            <a:r>
              <a:rPr sz="1200" spc="-30">
                <a:solidFill>
                  <a:srgbClr val="333333"/>
                </a:solidFill>
                <a:latin typeface="FedEx Sans"/>
                <a:cs typeface="FedEx Sans"/>
              </a:rPr>
              <a:t> </a:t>
            </a:r>
            <a:r>
              <a:rPr sz="1200" spc="-10">
                <a:solidFill>
                  <a:srgbClr val="333333"/>
                </a:solidFill>
                <a:latin typeface="FedEx Sans"/>
                <a:cs typeface="FedEx Sans"/>
              </a:rPr>
              <a:t>simple:</a:t>
            </a:r>
            <a:endParaRPr sz="1200">
              <a:latin typeface="FedEx Sans"/>
              <a:cs typeface="FedEx Sans"/>
            </a:endParaRPr>
          </a:p>
          <a:p>
            <a:pPr marL="12700" marR="145415">
              <a:lnSpc>
                <a:spcPct val="111100"/>
              </a:lnSpc>
            </a:pPr>
            <a:r>
              <a:rPr sz="1200">
                <a:solidFill>
                  <a:srgbClr val="333333"/>
                </a:solidFill>
                <a:latin typeface="FedEx Sans"/>
                <a:cs typeface="FedEx Sans"/>
              </a:rPr>
              <a:t>The</a:t>
            </a:r>
            <a:r>
              <a:rPr sz="1200" spc="-25">
                <a:solidFill>
                  <a:srgbClr val="333333"/>
                </a:solidFill>
                <a:latin typeface="FedEx Sans"/>
                <a:cs typeface="FedEx Sans"/>
              </a:rPr>
              <a:t> </a:t>
            </a:r>
            <a:r>
              <a:rPr sz="1200" spc="-10">
                <a:solidFill>
                  <a:srgbClr val="333333"/>
                </a:solidFill>
                <a:latin typeface="FedEx Sans"/>
                <a:cs typeface="FedEx Sans"/>
              </a:rPr>
              <a:t>transaction</a:t>
            </a:r>
            <a:r>
              <a:rPr sz="1200" spc="-20">
                <a:solidFill>
                  <a:srgbClr val="333333"/>
                </a:solidFill>
                <a:latin typeface="FedEx Sans"/>
                <a:cs typeface="FedEx Sans"/>
              </a:rPr>
              <a:t> </a:t>
            </a:r>
            <a:r>
              <a:rPr sz="1200">
                <a:solidFill>
                  <a:srgbClr val="333333"/>
                </a:solidFill>
                <a:latin typeface="FedEx Sans"/>
                <a:cs typeface="FedEx Sans"/>
              </a:rPr>
              <a:t>(payment)</a:t>
            </a:r>
            <a:r>
              <a:rPr sz="1200" spc="-20">
                <a:solidFill>
                  <a:srgbClr val="333333"/>
                </a:solidFill>
                <a:latin typeface="FedEx Sans"/>
                <a:cs typeface="FedEx Sans"/>
              </a:rPr>
              <a:t> </a:t>
            </a:r>
            <a:r>
              <a:rPr sz="1200">
                <a:solidFill>
                  <a:srgbClr val="333333"/>
                </a:solidFill>
                <a:latin typeface="FedEx Sans"/>
                <a:cs typeface="FedEx Sans"/>
              </a:rPr>
              <a:t>and</a:t>
            </a:r>
            <a:r>
              <a:rPr sz="1200" spc="-20">
                <a:solidFill>
                  <a:srgbClr val="333333"/>
                </a:solidFill>
                <a:latin typeface="FedEx Sans"/>
                <a:cs typeface="FedEx Sans"/>
              </a:rPr>
              <a:t> </a:t>
            </a:r>
            <a:r>
              <a:rPr sz="1200">
                <a:solidFill>
                  <a:srgbClr val="333333"/>
                </a:solidFill>
                <a:latin typeface="FedEx Sans"/>
                <a:cs typeface="FedEx Sans"/>
              </a:rPr>
              <a:t>the</a:t>
            </a:r>
            <a:r>
              <a:rPr sz="1200" spc="-20">
                <a:solidFill>
                  <a:srgbClr val="333333"/>
                </a:solidFill>
                <a:latin typeface="FedEx Sans"/>
                <a:cs typeface="FedEx Sans"/>
              </a:rPr>
              <a:t> </a:t>
            </a:r>
            <a:r>
              <a:rPr sz="1200">
                <a:solidFill>
                  <a:srgbClr val="333333"/>
                </a:solidFill>
                <a:latin typeface="FedEx Sans"/>
                <a:cs typeface="FedEx Sans"/>
              </a:rPr>
              <a:t>delivery</a:t>
            </a:r>
            <a:r>
              <a:rPr sz="1200" spc="-25">
                <a:solidFill>
                  <a:srgbClr val="333333"/>
                </a:solidFill>
                <a:latin typeface="FedEx Sans"/>
                <a:cs typeface="FedEx Sans"/>
              </a:rPr>
              <a:t> </a:t>
            </a:r>
            <a:r>
              <a:rPr sz="1200">
                <a:solidFill>
                  <a:srgbClr val="333333"/>
                </a:solidFill>
                <a:latin typeface="FedEx Sans"/>
                <a:cs typeface="FedEx Sans"/>
              </a:rPr>
              <a:t>are</a:t>
            </a:r>
            <a:r>
              <a:rPr sz="1200" spc="-20">
                <a:solidFill>
                  <a:srgbClr val="333333"/>
                </a:solidFill>
                <a:latin typeface="FedEx Sans"/>
                <a:cs typeface="FedEx Sans"/>
              </a:rPr>
              <a:t> </a:t>
            </a:r>
            <a:r>
              <a:rPr sz="1200">
                <a:solidFill>
                  <a:srgbClr val="333333"/>
                </a:solidFill>
                <a:latin typeface="FedEx Sans"/>
                <a:cs typeface="FedEx Sans"/>
              </a:rPr>
              <a:t>both</a:t>
            </a:r>
            <a:r>
              <a:rPr sz="1200" spc="-20">
                <a:solidFill>
                  <a:srgbClr val="333333"/>
                </a:solidFill>
                <a:latin typeface="FedEx Sans"/>
                <a:cs typeface="FedEx Sans"/>
              </a:rPr>
              <a:t> </a:t>
            </a:r>
            <a:r>
              <a:rPr sz="1200" spc="-10">
                <a:solidFill>
                  <a:srgbClr val="333333"/>
                </a:solidFill>
                <a:latin typeface="FedEx Sans"/>
                <a:cs typeface="FedEx Sans"/>
              </a:rPr>
              <a:t>handled </a:t>
            </a:r>
            <a:r>
              <a:rPr sz="1200">
                <a:solidFill>
                  <a:srgbClr val="333333"/>
                </a:solidFill>
                <a:latin typeface="FedEx Sans"/>
                <a:cs typeface="FedEx Sans"/>
              </a:rPr>
              <a:t>through</a:t>
            </a:r>
            <a:r>
              <a:rPr sz="1200" spc="-25">
                <a:solidFill>
                  <a:srgbClr val="333333"/>
                </a:solidFill>
                <a:latin typeface="FedEx Sans"/>
                <a:cs typeface="FedEx Sans"/>
              </a:rPr>
              <a:t> </a:t>
            </a:r>
            <a:r>
              <a:rPr sz="1200">
                <a:solidFill>
                  <a:srgbClr val="333333"/>
                </a:solidFill>
                <a:latin typeface="FedEx Sans"/>
                <a:cs typeface="FedEx Sans"/>
              </a:rPr>
              <a:t>the</a:t>
            </a:r>
            <a:r>
              <a:rPr sz="1200" spc="-25">
                <a:solidFill>
                  <a:srgbClr val="333333"/>
                </a:solidFill>
                <a:latin typeface="FedEx Sans"/>
                <a:cs typeface="FedEx Sans"/>
              </a:rPr>
              <a:t> </a:t>
            </a:r>
            <a:r>
              <a:rPr sz="1200">
                <a:solidFill>
                  <a:srgbClr val="333333"/>
                </a:solidFill>
                <a:latin typeface="FedEx Sans"/>
                <a:cs typeface="FedEx Sans"/>
              </a:rPr>
              <a:t>selling</a:t>
            </a:r>
            <a:r>
              <a:rPr sz="1200" spc="-25">
                <a:solidFill>
                  <a:srgbClr val="333333"/>
                </a:solidFill>
                <a:latin typeface="FedEx Sans"/>
                <a:cs typeface="FedEx Sans"/>
              </a:rPr>
              <a:t> </a:t>
            </a:r>
            <a:r>
              <a:rPr sz="1200" spc="-10">
                <a:solidFill>
                  <a:srgbClr val="333333"/>
                </a:solidFill>
                <a:latin typeface="FedEx Sans"/>
                <a:cs typeface="FedEx Sans"/>
              </a:rPr>
              <a:t>platform</a:t>
            </a:r>
            <a:r>
              <a:rPr sz="1200" spc="-25">
                <a:solidFill>
                  <a:srgbClr val="333333"/>
                </a:solidFill>
                <a:latin typeface="FedEx Sans"/>
                <a:cs typeface="FedEx Sans"/>
              </a:rPr>
              <a:t> </a:t>
            </a:r>
            <a:r>
              <a:rPr sz="1200">
                <a:solidFill>
                  <a:srgbClr val="333333"/>
                </a:solidFill>
                <a:latin typeface="FedEx Sans"/>
                <a:cs typeface="FedEx Sans"/>
              </a:rPr>
              <a:t>(e.g.</a:t>
            </a:r>
            <a:r>
              <a:rPr sz="1200" spc="-25">
                <a:solidFill>
                  <a:srgbClr val="333333"/>
                </a:solidFill>
                <a:latin typeface="FedEx Sans"/>
                <a:cs typeface="FedEx Sans"/>
              </a:rPr>
              <a:t> </a:t>
            </a:r>
            <a:r>
              <a:rPr sz="1200">
                <a:solidFill>
                  <a:srgbClr val="333333"/>
                </a:solidFill>
                <a:latin typeface="FedEx Sans"/>
                <a:cs typeface="FedEx Sans"/>
              </a:rPr>
              <a:t>an</a:t>
            </a:r>
            <a:r>
              <a:rPr sz="1200" spc="-25">
                <a:solidFill>
                  <a:srgbClr val="333333"/>
                </a:solidFill>
                <a:latin typeface="FedEx Sans"/>
                <a:cs typeface="FedEx Sans"/>
              </a:rPr>
              <a:t> </a:t>
            </a:r>
            <a:r>
              <a:rPr sz="1200">
                <a:solidFill>
                  <a:srgbClr val="333333"/>
                </a:solidFill>
                <a:latin typeface="FedEx Sans"/>
                <a:cs typeface="FedEx Sans"/>
              </a:rPr>
              <a:t>online</a:t>
            </a:r>
            <a:r>
              <a:rPr sz="1200" spc="-25">
                <a:solidFill>
                  <a:srgbClr val="333333"/>
                </a:solidFill>
                <a:latin typeface="FedEx Sans"/>
                <a:cs typeface="FedEx Sans"/>
              </a:rPr>
              <a:t> </a:t>
            </a:r>
            <a:r>
              <a:rPr sz="1200" spc="-10">
                <a:solidFill>
                  <a:srgbClr val="333333"/>
                </a:solidFill>
                <a:latin typeface="FedEx Sans"/>
                <a:cs typeface="FedEx Sans"/>
              </a:rPr>
              <a:t>marketplace</a:t>
            </a:r>
            <a:endParaRPr sz="1200">
              <a:latin typeface="FedEx Sans"/>
              <a:cs typeface="FedEx Sans"/>
            </a:endParaRPr>
          </a:p>
          <a:p>
            <a:pPr marL="12700">
              <a:lnSpc>
                <a:spcPct val="100000"/>
              </a:lnSpc>
              <a:spcBef>
                <a:spcPts val="160"/>
              </a:spcBef>
            </a:pPr>
            <a:r>
              <a:rPr sz="1200">
                <a:solidFill>
                  <a:srgbClr val="333333"/>
                </a:solidFill>
                <a:latin typeface="FedEx Sans"/>
                <a:cs typeface="FedEx Sans"/>
              </a:rPr>
              <a:t>or</a:t>
            </a:r>
            <a:r>
              <a:rPr sz="1200" spc="15">
                <a:solidFill>
                  <a:srgbClr val="333333"/>
                </a:solidFill>
                <a:latin typeface="FedEx Sans"/>
                <a:cs typeface="FedEx Sans"/>
              </a:rPr>
              <a:t> </a:t>
            </a:r>
            <a:r>
              <a:rPr sz="1200">
                <a:solidFill>
                  <a:srgbClr val="333333"/>
                </a:solidFill>
                <a:latin typeface="FedEx Sans"/>
                <a:cs typeface="FedEx Sans"/>
              </a:rPr>
              <a:t>e-</a:t>
            </a:r>
            <a:r>
              <a:rPr sz="1200" spc="-20">
                <a:solidFill>
                  <a:srgbClr val="333333"/>
                </a:solidFill>
                <a:latin typeface="FedEx Sans"/>
                <a:cs typeface="FedEx Sans"/>
              </a:rPr>
              <a:t>commerce</a:t>
            </a:r>
            <a:r>
              <a:rPr sz="1200" spc="15">
                <a:solidFill>
                  <a:srgbClr val="333333"/>
                </a:solidFill>
                <a:latin typeface="FedEx Sans"/>
                <a:cs typeface="FedEx Sans"/>
              </a:rPr>
              <a:t> </a:t>
            </a:r>
            <a:r>
              <a:rPr sz="1200" spc="-10">
                <a:solidFill>
                  <a:srgbClr val="333333"/>
                </a:solidFill>
                <a:latin typeface="FedEx Sans"/>
                <a:cs typeface="FedEx Sans"/>
              </a:rPr>
              <a:t>store).</a:t>
            </a:r>
            <a:endParaRPr sz="1200">
              <a:latin typeface="FedEx Sans"/>
              <a:cs typeface="FedEx Sans"/>
            </a:endParaRPr>
          </a:p>
        </p:txBody>
      </p:sp>
      <p:sp>
        <p:nvSpPr>
          <p:cNvPr id="4" name="object 4"/>
          <p:cNvSpPr txBox="1"/>
          <p:nvPr/>
        </p:nvSpPr>
        <p:spPr>
          <a:xfrm>
            <a:off x="5423299" y="4663588"/>
            <a:ext cx="4324350" cy="2566023"/>
          </a:xfrm>
          <a:prstGeom prst="rect">
            <a:avLst/>
          </a:prstGeom>
        </p:spPr>
        <p:txBody>
          <a:bodyPr vert="horz" wrap="square" lIns="0" tIns="12700" rIns="0" bIns="0" rtlCol="0">
            <a:spAutoFit/>
          </a:bodyPr>
          <a:lstStyle/>
          <a:p>
            <a:pPr marL="12700" marR="119380" algn="just">
              <a:lnSpc>
                <a:spcPct val="111100"/>
              </a:lnSpc>
              <a:spcBef>
                <a:spcPts val="100"/>
              </a:spcBef>
            </a:pPr>
            <a:r>
              <a:rPr sz="1200" b="1" dirty="0">
                <a:solidFill>
                  <a:srgbClr val="4D148C"/>
                </a:solidFill>
                <a:latin typeface="FedEx Sans"/>
                <a:cs typeface="FedEx Sans"/>
              </a:rPr>
              <a:t>Free</a:t>
            </a:r>
            <a:r>
              <a:rPr sz="1200" b="1" spc="-15" dirty="0">
                <a:solidFill>
                  <a:srgbClr val="4D148C"/>
                </a:solidFill>
                <a:latin typeface="FedEx Sans"/>
                <a:cs typeface="FedEx Sans"/>
              </a:rPr>
              <a:t> </a:t>
            </a:r>
            <a:r>
              <a:rPr sz="1200" b="1" dirty="0">
                <a:solidFill>
                  <a:srgbClr val="4D148C"/>
                </a:solidFill>
                <a:latin typeface="FedEx Sans"/>
                <a:cs typeface="FedEx Sans"/>
              </a:rPr>
              <a:t>trade</a:t>
            </a:r>
            <a:r>
              <a:rPr sz="1200" b="1" spc="-15" dirty="0">
                <a:solidFill>
                  <a:srgbClr val="4D148C"/>
                </a:solidFill>
                <a:latin typeface="FedEx Sans"/>
                <a:cs typeface="FedEx Sans"/>
              </a:rPr>
              <a:t> </a:t>
            </a:r>
            <a:r>
              <a:rPr sz="1200" b="1" dirty="0">
                <a:solidFill>
                  <a:srgbClr val="4D148C"/>
                </a:solidFill>
                <a:latin typeface="FedEx Sans"/>
                <a:cs typeface="FedEx Sans"/>
              </a:rPr>
              <a:t>agreement:</a:t>
            </a:r>
            <a:r>
              <a:rPr sz="1200" b="1" spc="-15" dirty="0">
                <a:solidFill>
                  <a:srgbClr val="4D148C"/>
                </a:solidFill>
                <a:latin typeface="FedEx Sans"/>
                <a:cs typeface="FedEx Sans"/>
              </a:rPr>
              <a:t> </a:t>
            </a:r>
            <a:r>
              <a:rPr sz="1200" spc="-10" dirty="0">
                <a:solidFill>
                  <a:srgbClr val="333333"/>
                </a:solidFill>
                <a:latin typeface="FedEx Sans"/>
                <a:cs typeface="FedEx Sans"/>
              </a:rPr>
              <a:t>International</a:t>
            </a:r>
            <a:r>
              <a:rPr sz="1200" spc="-15" dirty="0">
                <a:solidFill>
                  <a:srgbClr val="333333"/>
                </a:solidFill>
                <a:latin typeface="FedEx Sans"/>
                <a:cs typeface="FedEx Sans"/>
              </a:rPr>
              <a:t> </a:t>
            </a:r>
            <a:r>
              <a:rPr sz="1200" spc="-10" dirty="0">
                <a:solidFill>
                  <a:srgbClr val="333333"/>
                </a:solidFill>
                <a:latin typeface="FedEx Sans"/>
                <a:cs typeface="FedEx Sans"/>
              </a:rPr>
              <a:t>treaties</a:t>
            </a:r>
            <a:r>
              <a:rPr sz="1200" spc="-15" dirty="0">
                <a:solidFill>
                  <a:srgbClr val="333333"/>
                </a:solidFill>
                <a:latin typeface="FedEx Sans"/>
                <a:cs typeface="FedEx Sans"/>
              </a:rPr>
              <a:t> </a:t>
            </a:r>
            <a:r>
              <a:rPr sz="1200" dirty="0">
                <a:solidFill>
                  <a:srgbClr val="333333"/>
                </a:solidFill>
                <a:latin typeface="FedEx Sans"/>
                <a:cs typeface="FedEx Sans"/>
              </a:rPr>
              <a:t>between</a:t>
            </a:r>
            <a:r>
              <a:rPr sz="1200" spc="-15" dirty="0">
                <a:solidFill>
                  <a:srgbClr val="333333"/>
                </a:solidFill>
                <a:latin typeface="FedEx Sans"/>
                <a:cs typeface="FedEx Sans"/>
              </a:rPr>
              <a:t> </a:t>
            </a:r>
            <a:r>
              <a:rPr sz="1200" spc="-25" dirty="0">
                <a:solidFill>
                  <a:srgbClr val="333333"/>
                </a:solidFill>
                <a:latin typeface="FedEx Sans"/>
                <a:cs typeface="FedEx Sans"/>
              </a:rPr>
              <a:t>two </a:t>
            </a:r>
            <a:r>
              <a:rPr sz="1200" dirty="0">
                <a:solidFill>
                  <a:srgbClr val="333333"/>
                </a:solidFill>
                <a:latin typeface="FedEx Sans"/>
                <a:cs typeface="FedEx Sans"/>
              </a:rPr>
              <a:t>or</a:t>
            </a:r>
            <a:r>
              <a:rPr sz="1200" spc="-10" dirty="0">
                <a:solidFill>
                  <a:srgbClr val="333333"/>
                </a:solidFill>
                <a:latin typeface="FedEx Sans"/>
                <a:cs typeface="FedEx Sans"/>
              </a:rPr>
              <a:t> </a:t>
            </a:r>
            <a:r>
              <a:rPr sz="1200" dirty="0">
                <a:solidFill>
                  <a:srgbClr val="333333"/>
                </a:solidFill>
                <a:latin typeface="FedEx Sans"/>
                <a:cs typeface="FedEx Sans"/>
              </a:rPr>
              <a:t>more</a:t>
            </a:r>
            <a:r>
              <a:rPr sz="1200" spc="-5" dirty="0">
                <a:solidFill>
                  <a:srgbClr val="333333"/>
                </a:solidFill>
                <a:latin typeface="FedEx Sans"/>
                <a:cs typeface="FedEx Sans"/>
              </a:rPr>
              <a:t> </a:t>
            </a:r>
            <a:r>
              <a:rPr sz="1200" spc="-10" dirty="0">
                <a:solidFill>
                  <a:srgbClr val="333333"/>
                </a:solidFill>
                <a:latin typeface="FedEx Sans"/>
                <a:cs typeface="FedEx Sans"/>
              </a:rPr>
              <a:t>countries/unions, </a:t>
            </a:r>
            <a:r>
              <a:rPr sz="1200" dirty="0">
                <a:solidFill>
                  <a:srgbClr val="333333"/>
                </a:solidFill>
                <a:latin typeface="FedEx Sans"/>
                <a:cs typeface="FedEx Sans"/>
              </a:rPr>
              <a:t>designed</a:t>
            </a:r>
            <a:r>
              <a:rPr sz="1200" spc="-5" dirty="0">
                <a:solidFill>
                  <a:srgbClr val="333333"/>
                </a:solidFill>
                <a:latin typeface="FedEx Sans"/>
                <a:cs typeface="FedEx Sans"/>
              </a:rPr>
              <a:t> </a:t>
            </a:r>
            <a:r>
              <a:rPr sz="1200" dirty="0">
                <a:solidFill>
                  <a:srgbClr val="333333"/>
                </a:solidFill>
                <a:latin typeface="FedEx Sans"/>
                <a:cs typeface="FedEx Sans"/>
              </a:rPr>
              <a:t>to</a:t>
            </a:r>
            <a:r>
              <a:rPr sz="1200" spc="-5" dirty="0">
                <a:solidFill>
                  <a:srgbClr val="333333"/>
                </a:solidFill>
                <a:latin typeface="FedEx Sans"/>
                <a:cs typeface="FedEx Sans"/>
              </a:rPr>
              <a:t> </a:t>
            </a:r>
            <a:r>
              <a:rPr sz="1200" spc="-10" dirty="0">
                <a:solidFill>
                  <a:srgbClr val="333333"/>
                </a:solidFill>
                <a:latin typeface="FedEx Sans"/>
                <a:cs typeface="FedEx Sans"/>
              </a:rPr>
              <a:t>reduce </a:t>
            </a:r>
            <a:r>
              <a:rPr sz="1200" dirty="0">
                <a:solidFill>
                  <a:srgbClr val="333333"/>
                </a:solidFill>
                <a:latin typeface="FedEx Sans"/>
                <a:cs typeface="FedEx Sans"/>
              </a:rPr>
              <a:t>or</a:t>
            </a:r>
            <a:r>
              <a:rPr sz="1200" spc="-5" dirty="0">
                <a:solidFill>
                  <a:srgbClr val="333333"/>
                </a:solidFill>
                <a:latin typeface="FedEx Sans"/>
                <a:cs typeface="FedEx Sans"/>
              </a:rPr>
              <a:t> </a:t>
            </a:r>
            <a:r>
              <a:rPr sz="1200" spc="-10" dirty="0">
                <a:solidFill>
                  <a:srgbClr val="333333"/>
                </a:solidFill>
                <a:latin typeface="FedEx Sans"/>
                <a:cs typeface="FedEx Sans"/>
              </a:rPr>
              <a:t>eliminate </a:t>
            </a:r>
            <a:r>
              <a:rPr sz="1200" dirty="0">
                <a:solidFill>
                  <a:srgbClr val="333333"/>
                </a:solidFill>
                <a:latin typeface="FedEx Sans"/>
                <a:cs typeface="FedEx Sans"/>
              </a:rPr>
              <a:t>barriers</a:t>
            </a:r>
            <a:r>
              <a:rPr sz="1200" spc="-45" dirty="0">
                <a:solidFill>
                  <a:srgbClr val="333333"/>
                </a:solidFill>
                <a:latin typeface="FedEx Sans"/>
                <a:cs typeface="FedEx Sans"/>
              </a:rPr>
              <a:t> </a:t>
            </a:r>
            <a:r>
              <a:rPr sz="1200" dirty="0">
                <a:solidFill>
                  <a:srgbClr val="333333"/>
                </a:solidFill>
                <a:latin typeface="FedEx Sans"/>
                <a:cs typeface="FedEx Sans"/>
              </a:rPr>
              <a:t>to</a:t>
            </a:r>
            <a:r>
              <a:rPr sz="1200" spc="-40" dirty="0">
                <a:solidFill>
                  <a:srgbClr val="333333"/>
                </a:solidFill>
                <a:latin typeface="FedEx Sans"/>
                <a:cs typeface="FedEx Sans"/>
              </a:rPr>
              <a:t> </a:t>
            </a:r>
            <a:r>
              <a:rPr sz="1200" spc="-10" dirty="0">
                <a:solidFill>
                  <a:srgbClr val="333333"/>
                </a:solidFill>
                <a:latin typeface="FedEx Sans"/>
                <a:cs typeface="FedEx Sans"/>
              </a:rPr>
              <a:t>trade.</a:t>
            </a:r>
            <a:endParaRPr sz="1200" dirty="0">
              <a:latin typeface="FedEx Sans"/>
              <a:cs typeface="FedEx Sans"/>
            </a:endParaRPr>
          </a:p>
          <a:p>
            <a:pPr marL="12700" marR="151765" algn="just">
              <a:lnSpc>
                <a:spcPct val="111100"/>
              </a:lnSpc>
              <a:spcBef>
                <a:spcPts val="280"/>
              </a:spcBef>
            </a:pPr>
            <a:r>
              <a:rPr sz="1200" b="1" spc="-10" dirty="0">
                <a:solidFill>
                  <a:srgbClr val="4D148C"/>
                </a:solidFill>
                <a:latin typeface="FedEx Sans"/>
                <a:cs typeface="FedEx Sans"/>
              </a:rPr>
              <a:t>Incoterms®:</a:t>
            </a:r>
            <a:r>
              <a:rPr sz="1200" b="1" dirty="0">
                <a:solidFill>
                  <a:srgbClr val="4D148C"/>
                </a:solidFill>
                <a:latin typeface="FedEx Sans"/>
                <a:cs typeface="FedEx Sans"/>
              </a:rPr>
              <a:t> </a:t>
            </a:r>
            <a:r>
              <a:rPr sz="1200" dirty="0">
                <a:solidFill>
                  <a:srgbClr val="333333"/>
                </a:solidFill>
                <a:latin typeface="FedEx Sans"/>
                <a:cs typeface="FedEx Sans"/>
              </a:rPr>
              <a:t>A series of 11 </a:t>
            </a:r>
            <a:r>
              <a:rPr sz="1200" spc="-10" dirty="0">
                <a:solidFill>
                  <a:srgbClr val="333333"/>
                </a:solidFill>
                <a:latin typeface="FedEx Sans"/>
                <a:cs typeface="FedEx Sans"/>
              </a:rPr>
              <a:t>internationally</a:t>
            </a:r>
            <a:r>
              <a:rPr sz="1200" dirty="0">
                <a:solidFill>
                  <a:srgbClr val="333333"/>
                </a:solidFill>
                <a:latin typeface="FedEx Sans"/>
                <a:cs typeface="FedEx Sans"/>
              </a:rPr>
              <a:t> </a:t>
            </a:r>
            <a:r>
              <a:rPr sz="1200" spc="-10" dirty="0">
                <a:solidFill>
                  <a:srgbClr val="333333"/>
                </a:solidFill>
                <a:latin typeface="FedEx Sans"/>
                <a:cs typeface="FedEx Sans"/>
              </a:rPr>
              <a:t>recognized, three-</a:t>
            </a:r>
            <a:r>
              <a:rPr sz="1200" dirty="0">
                <a:solidFill>
                  <a:srgbClr val="333333"/>
                </a:solidFill>
                <a:latin typeface="FedEx Sans"/>
                <a:cs typeface="FedEx Sans"/>
              </a:rPr>
              <a:t>letter</a:t>
            </a:r>
            <a:r>
              <a:rPr sz="1200" spc="-5" dirty="0">
                <a:solidFill>
                  <a:srgbClr val="333333"/>
                </a:solidFill>
                <a:latin typeface="FedEx Sans"/>
                <a:cs typeface="FedEx Sans"/>
              </a:rPr>
              <a:t> </a:t>
            </a:r>
            <a:r>
              <a:rPr sz="1200" dirty="0">
                <a:solidFill>
                  <a:srgbClr val="333333"/>
                </a:solidFill>
                <a:latin typeface="FedEx Sans"/>
                <a:cs typeface="FedEx Sans"/>
              </a:rPr>
              <a:t>rules published</a:t>
            </a:r>
            <a:r>
              <a:rPr sz="1200" spc="-5" dirty="0">
                <a:solidFill>
                  <a:srgbClr val="333333"/>
                </a:solidFill>
                <a:latin typeface="FedEx Sans"/>
                <a:cs typeface="FedEx Sans"/>
              </a:rPr>
              <a:t> </a:t>
            </a:r>
            <a:r>
              <a:rPr sz="1200" dirty="0">
                <a:solidFill>
                  <a:srgbClr val="333333"/>
                </a:solidFill>
                <a:latin typeface="FedEx Sans"/>
                <a:cs typeface="FedEx Sans"/>
              </a:rPr>
              <a:t>by the</a:t>
            </a:r>
            <a:r>
              <a:rPr sz="1200" spc="-5" dirty="0">
                <a:solidFill>
                  <a:srgbClr val="333333"/>
                </a:solidFill>
                <a:latin typeface="FedEx Sans"/>
                <a:cs typeface="FedEx Sans"/>
              </a:rPr>
              <a:t> </a:t>
            </a:r>
            <a:r>
              <a:rPr sz="1200" u="sng" spc="-10" dirty="0">
                <a:solidFill>
                  <a:srgbClr val="333333"/>
                </a:solidFill>
                <a:uFill>
                  <a:solidFill>
                    <a:srgbClr val="333333"/>
                  </a:solidFill>
                </a:uFill>
                <a:latin typeface="FedEx Sans"/>
                <a:cs typeface="FedEx Sans"/>
                <a:hlinkClick r:id="rId3"/>
              </a:rPr>
              <a:t>International</a:t>
            </a:r>
            <a:r>
              <a:rPr sz="1200" u="sng" dirty="0">
                <a:solidFill>
                  <a:srgbClr val="333333"/>
                </a:solidFill>
                <a:uFill>
                  <a:solidFill>
                    <a:srgbClr val="333333"/>
                  </a:solidFill>
                </a:uFill>
                <a:latin typeface="FedEx Sans"/>
                <a:cs typeface="FedEx Sans"/>
                <a:hlinkClick r:id="rId3"/>
              </a:rPr>
              <a:t> </a:t>
            </a:r>
            <a:r>
              <a:rPr sz="1200" u="sng" spc="-10" dirty="0">
                <a:solidFill>
                  <a:srgbClr val="333333"/>
                </a:solidFill>
                <a:uFill>
                  <a:solidFill>
                    <a:srgbClr val="333333"/>
                  </a:solidFill>
                </a:uFill>
                <a:latin typeface="FedEx Sans"/>
                <a:cs typeface="FedEx Sans"/>
                <a:hlinkClick r:id="rId3"/>
              </a:rPr>
              <a:t>Chamber</a:t>
            </a:r>
            <a:r>
              <a:rPr sz="1200" u="sng" spc="500" dirty="0">
                <a:solidFill>
                  <a:srgbClr val="333333"/>
                </a:solidFill>
                <a:uFill>
                  <a:solidFill>
                    <a:srgbClr val="333333"/>
                  </a:solidFill>
                </a:uFill>
                <a:latin typeface="FedEx Sans"/>
                <a:cs typeface="FedEx Sans"/>
                <a:hlinkClick r:id="rId3"/>
              </a:rPr>
              <a:t> </a:t>
            </a:r>
            <a:endParaRPr sz="1200" dirty="0">
              <a:latin typeface="FedEx Sans"/>
              <a:cs typeface="FedEx Sans"/>
            </a:endParaRPr>
          </a:p>
          <a:p>
            <a:pPr marL="12700" marR="5080">
              <a:lnSpc>
                <a:spcPct val="111100"/>
              </a:lnSpc>
            </a:pPr>
            <a:r>
              <a:rPr sz="1200" u="sng" dirty="0">
                <a:solidFill>
                  <a:srgbClr val="333333"/>
                </a:solidFill>
                <a:uFill>
                  <a:solidFill>
                    <a:srgbClr val="333333"/>
                  </a:solidFill>
                </a:uFill>
                <a:latin typeface="FedEx Sans"/>
                <a:cs typeface="FedEx Sans"/>
                <a:hlinkClick r:id="rId3"/>
              </a:rPr>
              <a:t>of </a:t>
            </a:r>
            <a:r>
              <a:rPr sz="1200" u="sng" spc="-20" dirty="0">
                <a:solidFill>
                  <a:srgbClr val="333333"/>
                </a:solidFill>
                <a:uFill>
                  <a:solidFill>
                    <a:srgbClr val="333333"/>
                  </a:solidFill>
                </a:uFill>
                <a:latin typeface="FedEx Sans"/>
                <a:cs typeface="FedEx Sans"/>
                <a:hlinkClick r:id="rId3"/>
              </a:rPr>
              <a:t>Commerce</a:t>
            </a:r>
            <a:r>
              <a:rPr sz="1200" u="sng" dirty="0">
                <a:solidFill>
                  <a:srgbClr val="333333"/>
                </a:solidFill>
                <a:uFill>
                  <a:solidFill>
                    <a:srgbClr val="333333"/>
                  </a:solidFill>
                </a:uFill>
                <a:latin typeface="FedEx Sans"/>
                <a:cs typeface="FedEx Sans"/>
                <a:hlinkClick r:id="rId3"/>
              </a:rPr>
              <a:t> (ICC)</a:t>
            </a:r>
            <a:r>
              <a:rPr sz="1200" u="none" spc="5" dirty="0">
                <a:solidFill>
                  <a:srgbClr val="333333"/>
                </a:solidFill>
                <a:latin typeface="FedEx Sans"/>
                <a:cs typeface="FedEx Sans"/>
              </a:rPr>
              <a:t> </a:t>
            </a:r>
            <a:r>
              <a:rPr sz="1200" u="none" dirty="0">
                <a:solidFill>
                  <a:srgbClr val="333333"/>
                </a:solidFill>
                <a:latin typeface="FedEx Sans"/>
                <a:cs typeface="FedEx Sans"/>
              </a:rPr>
              <a:t>that define the</a:t>
            </a:r>
            <a:r>
              <a:rPr sz="1200" u="none" spc="5" dirty="0">
                <a:solidFill>
                  <a:srgbClr val="333333"/>
                </a:solidFill>
                <a:latin typeface="FedEx Sans"/>
                <a:cs typeface="FedEx Sans"/>
              </a:rPr>
              <a:t> </a:t>
            </a:r>
            <a:r>
              <a:rPr sz="1200" u="none" spc="-10" dirty="0">
                <a:solidFill>
                  <a:srgbClr val="333333"/>
                </a:solidFill>
                <a:latin typeface="FedEx Sans"/>
                <a:cs typeface="FedEx Sans"/>
              </a:rPr>
              <a:t>responsibilities</a:t>
            </a:r>
            <a:r>
              <a:rPr sz="1200" u="none" dirty="0">
                <a:solidFill>
                  <a:srgbClr val="333333"/>
                </a:solidFill>
                <a:latin typeface="FedEx Sans"/>
                <a:cs typeface="FedEx Sans"/>
              </a:rPr>
              <a:t> of </a:t>
            </a:r>
            <a:r>
              <a:rPr sz="1200" u="none" spc="-10" dirty="0">
                <a:solidFill>
                  <a:srgbClr val="333333"/>
                </a:solidFill>
                <a:latin typeface="FedEx Sans"/>
                <a:cs typeface="FedEx Sans"/>
              </a:rPr>
              <a:t>buyers </a:t>
            </a:r>
            <a:r>
              <a:rPr sz="1200" u="none" dirty="0">
                <a:solidFill>
                  <a:srgbClr val="333333"/>
                </a:solidFill>
                <a:latin typeface="FedEx Sans"/>
                <a:cs typeface="FedEx Sans"/>
              </a:rPr>
              <a:t>and </a:t>
            </a:r>
            <a:r>
              <a:rPr sz="1200" u="none" spc="-10" dirty="0">
                <a:solidFill>
                  <a:srgbClr val="333333"/>
                </a:solidFill>
                <a:latin typeface="FedEx Sans"/>
                <a:cs typeface="FedEx Sans"/>
              </a:rPr>
              <a:t>sellers.</a:t>
            </a:r>
            <a:endParaRPr sz="1200" dirty="0">
              <a:latin typeface="FedEx Sans"/>
              <a:cs typeface="FedEx Sans"/>
            </a:endParaRPr>
          </a:p>
          <a:p>
            <a:pPr marL="12700">
              <a:lnSpc>
                <a:spcPct val="100000"/>
              </a:lnSpc>
              <a:spcBef>
                <a:spcPts val="445"/>
              </a:spcBef>
            </a:pPr>
            <a:r>
              <a:rPr sz="1200" b="1" dirty="0">
                <a:solidFill>
                  <a:srgbClr val="4D148C"/>
                </a:solidFill>
                <a:latin typeface="FedEx Sans"/>
                <a:cs typeface="FedEx Sans"/>
              </a:rPr>
              <a:t>IOSS:</a:t>
            </a:r>
            <a:r>
              <a:rPr sz="1200" b="1" spc="-20" dirty="0">
                <a:solidFill>
                  <a:srgbClr val="4D148C"/>
                </a:solidFill>
                <a:latin typeface="FedEx Sans"/>
                <a:cs typeface="FedEx Sans"/>
              </a:rPr>
              <a:t> </a:t>
            </a:r>
            <a:r>
              <a:rPr sz="1200" dirty="0">
                <a:solidFill>
                  <a:srgbClr val="333333"/>
                </a:solidFill>
                <a:latin typeface="FedEx Sans"/>
                <a:cs typeface="FedEx Sans"/>
              </a:rPr>
              <a:t>Import</a:t>
            </a:r>
            <a:r>
              <a:rPr sz="1200" spc="-15" dirty="0">
                <a:solidFill>
                  <a:srgbClr val="333333"/>
                </a:solidFill>
                <a:latin typeface="FedEx Sans"/>
                <a:cs typeface="FedEx Sans"/>
              </a:rPr>
              <a:t> </a:t>
            </a:r>
            <a:r>
              <a:rPr sz="1200" dirty="0">
                <a:solidFill>
                  <a:srgbClr val="333333"/>
                </a:solidFill>
                <a:latin typeface="FedEx Sans"/>
                <a:cs typeface="FedEx Sans"/>
              </a:rPr>
              <a:t>One-Stop</a:t>
            </a:r>
            <a:r>
              <a:rPr sz="1200" spc="-15" dirty="0">
                <a:solidFill>
                  <a:srgbClr val="333333"/>
                </a:solidFill>
                <a:latin typeface="FedEx Sans"/>
                <a:cs typeface="FedEx Sans"/>
              </a:rPr>
              <a:t> </a:t>
            </a:r>
            <a:r>
              <a:rPr sz="1200" dirty="0">
                <a:solidFill>
                  <a:srgbClr val="333333"/>
                </a:solidFill>
                <a:latin typeface="FedEx Sans"/>
                <a:cs typeface="FedEx Sans"/>
              </a:rPr>
              <a:t>Shop—an</a:t>
            </a:r>
            <a:r>
              <a:rPr sz="1200" spc="-20" dirty="0">
                <a:solidFill>
                  <a:srgbClr val="333333"/>
                </a:solidFill>
                <a:latin typeface="FedEx Sans"/>
                <a:cs typeface="FedEx Sans"/>
              </a:rPr>
              <a:t> </a:t>
            </a:r>
            <a:r>
              <a:rPr sz="1200" dirty="0">
                <a:solidFill>
                  <a:srgbClr val="333333"/>
                </a:solidFill>
                <a:latin typeface="FedEx Sans"/>
                <a:cs typeface="FedEx Sans"/>
              </a:rPr>
              <a:t>EU</a:t>
            </a:r>
            <a:r>
              <a:rPr sz="1200" spc="-15" dirty="0">
                <a:solidFill>
                  <a:srgbClr val="333333"/>
                </a:solidFill>
                <a:latin typeface="FedEx Sans"/>
                <a:cs typeface="FedEx Sans"/>
              </a:rPr>
              <a:t> </a:t>
            </a:r>
            <a:r>
              <a:rPr sz="1200" spc="-10" dirty="0">
                <a:solidFill>
                  <a:srgbClr val="333333"/>
                </a:solidFill>
                <a:latin typeface="FedEx Sans"/>
                <a:cs typeface="FedEx Sans"/>
              </a:rPr>
              <a:t>electronic</a:t>
            </a:r>
            <a:r>
              <a:rPr sz="1200" spc="-20" dirty="0">
                <a:solidFill>
                  <a:srgbClr val="333333"/>
                </a:solidFill>
                <a:latin typeface="FedEx Sans"/>
                <a:cs typeface="FedEx Sans"/>
              </a:rPr>
              <a:t> </a:t>
            </a:r>
            <a:r>
              <a:rPr sz="1200" spc="-10" dirty="0">
                <a:solidFill>
                  <a:srgbClr val="333333"/>
                </a:solidFill>
                <a:latin typeface="FedEx Sans"/>
                <a:cs typeface="FedEx Sans"/>
              </a:rPr>
              <a:t>portal</a:t>
            </a:r>
            <a:endParaRPr sz="1200" dirty="0">
              <a:latin typeface="FedEx Sans"/>
              <a:cs typeface="FedEx Sans"/>
            </a:endParaRPr>
          </a:p>
          <a:p>
            <a:pPr marL="12700" marR="165100">
              <a:lnSpc>
                <a:spcPct val="111100"/>
              </a:lnSpc>
            </a:pPr>
            <a:r>
              <a:rPr sz="1200" dirty="0">
                <a:solidFill>
                  <a:srgbClr val="333333"/>
                </a:solidFill>
                <a:latin typeface="FedEx Sans"/>
                <a:cs typeface="FedEx Sans"/>
              </a:rPr>
              <a:t>to</a:t>
            </a:r>
            <a:r>
              <a:rPr sz="1200" spc="-40" dirty="0">
                <a:solidFill>
                  <a:srgbClr val="333333"/>
                </a:solidFill>
                <a:latin typeface="FedEx Sans"/>
                <a:cs typeface="FedEx Sans"/>
              </a:rPr>
              <a:t> </a:t>
            </a:r>
            <a:r>
              <a:rPr sz="1200" dirty="0">
                <a:solidFill>
                  <a:srgbClr val="333333"/>
                </a:solidFill>
                <a:latin typeface="FedEx Sans"/>
                <a:cs typeface="FedEx Sans"/>
              </a:rPr>
              <a:t>simplify</a:t>
            </a:r>
            <a:r>
              <a:rPr sz="1200" spc="-20" dirty="0">
                <a:solidFill>
                  <a:srgbClr val="333333"/>
                </a:solidFill>
                <a:latin typeface="FedEx Sans"/>
                <a:cs typeface="FedEx Sans"/>
              </a:rPr>
              <a:t> </a:t>
            </a:r>
            <a:r>
              <a:rPr sz="1200" spc="-80" dirty="0">
                <a:solidFill>
                  <a:srgbClr val="333333"/>
                </a:solidFill>
                <a:latin typeface="FedEx Sans"/>
                <a:cs typeface="FedEx Sans"/>
              </a:rPr>
              <a:t>VAT</a:t>
            </a:r>
            <a:r>
              <a:rPr sz="1200" dirty="0">
                <a:solidFill>
                  <a:srgbClr val="333333"/>
                </a:solidFill>
                <a:latin typeface="FedEx Sans"/>
                <a:cs typeface="FedEx Sans"/>
              </a:rPr>
              <a:t> </a:t>
            </a:r>
            <a:r>
              <a:rPr sz="1200" spc="-10" dirty="0">
                <a:solidFill>
                  <a:srgbClr val="333333"/>
                </a:solidFill>
                <a:latin typeface="FedEx Sans"/>
                <a:cs typeface="FedEx Sans"/>
              </a:rPr>
              <a:t>collection</a:t>
            </a:r>
            <a:r>
              <a:rPr sz="1200" spc="-20" dirty="0">
                <a:solidFill>
                  <a:srgbClr val="333333"/>
                </a:solidFill>
                <a:latin typeface="FedEx Sans"/>
                <a:cs typeface="FedEx Sans"/>
              </a:rPr>
              <a:t> </a:t>
            </a:r>
            <a:r>
              <a:rPr sz="1200" dirty="0">
                <a:solidFill>
                  <a:srgbClr val="333333"/>
                </a:solidFill>
                <a:latin typeface="FedEx Sans"/>
                <a:cs typeface="FedEx Sans"/>
              </a:rPr>
              <a:t>on</a:t>
            </a:r>
            <a:r>
              <a:rPr sz="1200" spc="-20" dirty="0">
                <a:solidFill>
                  <a:srgbClr val="333333"/>
                </a:solidFill>
                <a:latin typeface="FedEx Sans"/>
                <a:cs typeface="FedEx Sans"/>
              </a:rPr>
              <a:t> </a:t>
            </a:r>
            <a:r>
              <a:rPr sz="1200" dirty="0">
                <a:solidFill>
                  <a:srgbClr val="333333"/>
                </a:solidFill>
                <a:latin typeface="FedEx Sans"/>
                <a:cs typeface="FedEx Sans"/>
              </a:rPr>
              <a:t>B2C</a:t>
            </a:r>
            <a:r>
              <a:rPr sz="1200" spc="-20" dirty="0">
                <a:solidFill>
                  <a:srgbClr val="333333"/>
                </a:solidFill>
                <a:latin typeface="FedEx Sans"/>
                <a:cs typeface="FedEx Sans"/>
              </a:rPr>
              <a:t> </a:t>
            </a:r>
            <a:r>
              <a:rPr sz="1200" dirty="0">
                <a:solidFill>
                  <a:srgbClr val="333333"/>
                </a:solidFill>
                <a:latin typeface="FedEx Sans"/>
                <a:cs typeface="FedEx Sans"/>
              </a:rPr>
              <a:t>sales</a:t>
            </a:r>
            <a:r>
              <a:rPr sz="1200" spc="-20" dirty="0">
                <a:solidFill>
                  <a:srgbClr val="333333"/>
                </a:solidFill>
                <a:latin typeface="FedEx Sans"/>
                <a:cs typeface="FedEx Sans"/>
              </a:rPr>
              <a:t> </a:t>
            </a:r>
            <a:r>
              <a:rPr sz="1200" dirty="0">
                <a:solidFill>
                  <a:srgbClr val="333333"/>
                </a:solidFill>
                <a:latin typeface="FedEx Sans"/>
                <a:cs typeface="FedEx Sans"/>
              </a:rPr>
              <a:t>of</a:t>
            </a:r>
            <a:r>
              <a:rPr sz="1200" spc="-20" dirty="0">
                <a:solidFill>
                  <a:srgbClr val="333333"/>
                </a:solidFill>
                <a:latin typeface="FedEx Sans"/>
                <a:cs typeface="FedEx Sans"/>
              </a:rPr>
              <a:t> </a:t>
            </a:r>
            <a:r>
              <a:rPr sz="1200" dirty="0">
                <a:solidFill>
                  <a:srgbClr val="333333"/>
                </a:solidFill>
                <a:latin typeface="FedEx Sans"/>
                <a:cs typeface="FedEx Sans"/>
              </a:rPr>
              <a:t>imported</a:t>
            </a:r>
            <a:r>
              <a:rPr sz="1200" spc="-20" dirty="0">
                <a:solidFill>
                  <a:srgbClr val="333333"/>
                </a:solidFill>
                <a:latin typeface="FedEx Sans"/>
                <a:cs typeface="FedEx Sans"/>
              </a:rPr>
              <a:t> </a:t>
            </a:r>
            <a:r>
              <a:rPr sz="1200" spc="-10" dirty="0">
                <a:solidFill>
                  <a:srgbClr val="333333"/>
                </a:solidFill>
                <a:latin typeface="FedEx Sans"/>
                <a:cs typeface="FedEx Sans"/>
              </a:rPr>
              <a:t>goods </a:t>
            </a:r>
            <a:r>
              <a:rPr sz="1200" dirty="0">
                <a:solidFill>
                  <a:srgbClr val="333333"/>
                </a:solidFill>
                <a:latin typeface="FedEx Sans"/>
                <a:cs typeface="FedEx Sans"/>
              </a:rPr>
              <a:t>not</a:t>
            </a:r>
            <a:r>
              <a:rPr sz="1200" spc="-30" dirty="0">
                <a:solidFill>
                  <a:srgbClr val="333333"/>
                </a:solidFill>
                <a:latin typeface="FedEx Sans"/>
                <a:cs typeface="FedEx Sans"/>
              </a:rPr>
              <a:t> </a:t>
            </a:r>
            <a:r>
              <a:rPr sz="1200" spc="-10" dirty="0">
                <a:solidFill>
                  <a:srgbClr val="333333"/>
                </a:solidFill>
                <a:latin typeface="FedEx Sans"/>
                <a:cs typeface="FedEx Sans"/>
              </a:rPr>
              <a:t>exceeding</a:t>
            </a:r>
            <a:r>
              <a:rPr sz="1200" spc="-30" dirty="0">
                <a:solidFill>
                  <a:srgbClr val="333333"/>
                </a:solidFill>
                <a:latin typeface="FedEx Sans"/>
                <a:cs typeface="FedEx Sans"/>
              </a:rPr>
              <a:t> </a:t>
            </a:r>
            <a:r>
              <a:rPr sz="1200" spc="-10" dirty="0">
                <a:solidFill>
                  <a:srgbClr val="333333"/>
                </a:solidFill>
                <a:latin typeface="FedEx Sans"/>
                <a:cs typeface="FedEx Sans"/>
              </a:rPr>
              <a:t>€150</a:t>
            </a:r>
            <a:r>
              <a:rPr lang="en-US" sz="1200" spc="-10" dirty="0">
                <a:solidFill>
                  <a:srgbClr val="333333"/>
                </a:solidFill>
                <a:latin typeface="FedEx Sans"/>
                <a:cs typeface="FedEx Sans"/>
              </a:rPr>
              <a:t> </a:t>
            </a:r>
            <a:r>
              <a:rPr lang="en-US" sz="1200" dirty="0"/>
              <a:t>($174.19)</a:t>
            </a:r>
            <a:r>
              <a:rPr sz="1200" spc="-10" dirty="0">
                <a:solidFill>
                  <a:srgbClr val="333333"/>
                </a:solidFill>
                <a:latin typeface="FedEx Sans"/>
                <a:cs typeface="FedEx Sans"/>
              </a:rPr>
              <a:t>.</a:t>
            </a:r>
            <a:endParaRPr sz="1200" dirty="0">
              <a:latin typeface="FedEx Sans"/>
              <a:cs typeface="FedEx Sans"/>
            </a:endParaRPr>
          </a:p>
          <a:p>
            <a:pPr marL="12700" marR="17780">
              <a:lnSpc>
                <a:spcPct val="111100"/>
              </a:lnSpc>
              <a:spcBef>
                <a:spcPts val="285"/>
              </a:spcBef>
            </a:pPr>
            <a:r>
              <a:rPr sz="1200" b="1" dirty="0">
                <a:solidFill>
                  <a:srgbClr val="4D148C"/>
                </a:solidFill>
                <a:latin typeface="FedEx Sans"/>
                <a:cs typeface="FedEx Sans"/>
              </a:rPr>
              <a:t>PIDs:</a:t>
            </a:r>
            <a:r>
              <a:rPr sz="1200" b="1" spc="-10" dirty="0">
                <a:solidFill>
                  <a:srgbClr val="4D148C"/>
                </a:solidFill>
                <a:latin typeface="FedEx Sans"/>
                <a:cs typeface="FedEx Sans"/>
              </a:rPr>
              <a:t> </a:t>
            </a:r>
            <a:r>
              <a:rPr sz="1200" spc="-10" dirty="0">
                <a:solidFill>
                  <a:srgbClr val="333333"/>
                </a:solidFill>
                <a:latin typeface="FedEx Sans"/>
                <a:cs typeface="FedEx Sans"/>
              </a:rPr>
              <a:t>Product </a:t>
            </a:r>
            <a:r>
              <a:rPr lang="en-US" sz="1200" spc="-10" dirty="0">
                <a:solidFill>
                  <a:srgbClr val="333333"/>
                </a:solidFill>
                <a:latin typeface="FedEx Sans"/>
                <a:cs typeface="FedEx Sans"/>
              </a:rPr>
              <a:t>I</a:t>
            </a:r>
            <a:r>
              <a:rPr sz="1200" spc="-10" dirty="0">
                <a:solidFill>
                  <a:srgbClr val="333333"/>
                </a:solidFill>
                <a:latin typeface="FedEx Sans"/>
                <a:cs typeface="FedEx Sans"/>
              </a:rPr>
              <a:t>dentifiers—</a:t>
            </a:r>
            <a:r>
              <a:rPr sz="1200" dirty="0">
                <a:solidFill>
                  <a:srgbClr val="333333"/>
                </a:solidFill>
                <a:latin typeface="FedEx Sans"/>
                <a:cs typeface="FedEx Sans"/>
              </a:rPr>
              <a:t>codes</a:t>
            </a:r>
            <a:r>
              <a:rPr sz="1200" spc="-5" dirty="0">
                <a:solidFill>
                  <a:srgbClr val="333333"/>
                </a:solidFill>
                <a:latin typeface="FedEx Sans"/>
                <a:cs typeface="FedEx Sans"/>
              </a:rPr>
              <a:t> </a:t>
            </a:r>
            <a:r>
              <a:rPr sz="1200" dirty="0">
                <a:solidFill>
                  <a:srgbClr val="333333"/>
                </a:solidFill>
                <a:latin typeface="FedEx Sans"/>
                <a:cs typeface="FedEx Sans"/>
              </a:rPr>
              <a:t>used</a:t>
            </a:r>
            <a:r>
              <a:rPr sz="1200" spc="-10" dirty="0">
                <a:solidFill>
                  <a:srgbClr val="333333"/>
                </a:solidFill>
                <a:latin typeface="FedEx Sans"/>
                <a:cs typeface="FedEx Sans"/>
              </a:rPr>
              <a:t> </a:t>
            </a:r>
            <a:r>
              <a:rPr sz="1200" dirty="0">
                <a:solidFill>
                  <a:srgbClr val="333333"/>
                </a:solidFill>
                <a:latin typeface="FedEx Sans"/>
                <a:cs typeface="FedEx Sans"/>
              </a:rPr>
              <a:t>to</a:t>
            </a:r>
            <a:r>
              <a:rPr sz="1200" spc="-5" dirty="0">
                <a:solidFill>
                  <a:srgbClr val="333333"/>
                </a:solidFill>
                <a:latin typeface="FedEx Sans"/>
                <a:cs typeface="FedEx Sans"/>
              </a:rPr>
              <a:t> </a:t>
            </a:r>
            <a:r>
              <a:rPr sz="1200" dirty="0">
                <a:solidFill>
                  <a:srgbClr val="333333"/>
                </a:solidFill>
                <a:latin typeface="FedEx Sans"/>
                <a:cs typeface="FedEx Sans"/>
              </a:rPr>
              <a:t>identify</a:t>
            </a:r>
            <a:r>
              <a:rPr sz="1200" spc="-10" dirty="0">
                <a:solidFill>
                  <a:srgbClr val="333333"/>
                </a:solidFill>
                <a:latin typeface="FedEx Sans"/>
                <a:cs typeface="FedEx Sans"/>
              </a:rPr>
              <a:t> individual </a:t>
            </a:r>
            <a:r>
              <a:rPr sz="1200" dirty="0">
                <a:solidFill>
                  <a:srgbClr val="333333"/>
                </a:solidFill>
                <a:latin typeface="FedEx Sans"/>
                <a:cs typeface="FedEx Sans"/>
              </a:rPr>
              <a:t>products,</a:t>
            </a:r>
            <a:r>
              <a:rPr sz="1200" spc="-40" dirty="0">
                <a:solidFill>
                  <a:srgbClr val="333333"/>
                </a:solidFill>
                <a:latin typeface="FedEx Sans"/>
                <a:cs typeface="FedEx Sans"/>
              </a:rPr>
              <a:t> </a:t>
            </a:r>
            <a:r>
              <a:rPr sz="1200" dirty="0">
                <a:solidFill>
                  <a:srgbClr val="333333"/>
                </a:solidFill>
                <a:latin typeface="FedEx Sans"/>
                <a:cs typeface="FedEx Sans"/>
              </a:rPr>
              <a:t>provided</a:t>
            </a:r>
            <a:r>
              <a:rPr sz="1200" spc="-40" dirty="0">
                <a:solidFill>
                  <a:srgbClr val="333333"/>
                </a:solidFill>
                <a:latin typeface="FedEx Sans"/>
                <a:cs typeface="FedEx Sans"/>
              </a:rPr>
              <a:t> </a:t>
            </a:r>
            <a:r>
              <a:rPr sz="1200" dirty="0">
                <a:solidFill>
                  <a:srgbClr val="333333"/>
                </a:solidFill>
                <a:latin typeface="FedEx Sans"/>
                <a:cs typeface="FedEx Sans"/>
              </a:rPr>
              <a:t>by</a:t>
            </a:r>
            <a:r>
              <a:rPr sz="1200" spc="-35" dirty="0">
                <a:solidFill>
                  <a:srgbClr val="333333"/>
                </a:solidFill>
                <a:latin typeface="FedEx Sans"/>
                <a:cs typeface="FedEx Sans"/>
              </a:rPr>
              <a:t> </a:t>
            </a:r>
            <a:r>
              <a:rPr sz="1200" dirty="0">
                <a:solidFill>
                  <a:srgbClr val="333333"/>
                </a:solidFill>
                <a:latin typeface="FedEx Sans"/>
                <a:cs typeface="FedEx Sans"/>
              </a:rPr>
              <a:t>either</a:t>
            </a:r>
            <a:r>
              <a:rPr sz="1200" spc="-40" dirty="0">
                <a:solidFill>
                  <a:srgbClr val="333333"/>
                </a:solidFill>
                <a:latin typeface="FedEx Sans"/>
                <a:cs typeface="FedEx Sans"/>
              </a:rPr>
              <a:t> </a:t>
            </a:r>
            <a:r>
              <a:rPr sz="1200" dirty="0">
                <a:solidFill>
                  <a:srgbClr val="333333"/>
                </a:solidFill>
                <a:latin typeface="FedEx Sans"/>
                <a:cs typeface="FedEx Sans"/>
              </a:rPr>
              <a:t>the</a:t>
            </a:r>
            <a:r>
              <a:rPr sz="1200" spc="-35" dirty="0">
                <a:solidFill>
                  <a:srgbClr val="333333"/>
                </a:solidFill>
                <a:latin typeface="FedEx Sans"/>
                <a:cs typeface="FedEx Sans"/>
              </a:rPr>
              <a:t> </a:t>
            </a:r>
            <a:r>
              <a:rPr sz="1200" dirty="0">
                <a:solidFill>
                  <a:srgbClr val="333333"/>
                </a:solidFill>
                <a:latin typeface="FedEx Sans"/>
                <a:cs typeface="FedEx Sans"/>
              </a:rPr>
              <a:t>merchant</a:t>
            </a:r>
            <a:r>
              <a:rPr sz="1200" spc="-40" dirty="0">
                <a:solidFill>
                  <a:srgbClr val="333333"/>
                </a:solidFill>
                <a:latin typeface="FedEx Sans"/>
                <a:cs typeface="FedEx Sans"/>
              </a:rPr>
              <a:t> </a:t>
            </a:r>
            <a:r>
              <a:rPr sz="1200" dirty="0">
                <a:solidFill>
                  <a:srgbClr val="333333"/>
                </a:solidFill>
                <a:latin typeface="FedEx Sans"/>
                <a:cs typeface="FedEx Sans"/>
              </a:rPr>
              <a:t>or</a:t>
            </a:r>
            <a:r>
              <a:rPr sz="1200" spc="-35" dirty="0">
                <a:solidFill>
                  <a:srgbClr val="333333"/>
                </a:solidFill>
                <a:latin typeface="FedEx Sans"/>
                <a:cs typeface="FedEx Sans"/>
              </a:rPr>
              <a:t> </a:t>
            </a:r>
            <a:r>
              <a:rPr sz="1200" spc="-10" dirty="0">
                <a:solidFill>
                  <a:srgbClr val="333333"/>
                </a:solidFill>
                <a:latin typeface="FedEx Sans"/>
                <a:cs typeface="FedEx Sans"/>
              </a:rPr>
              <a:t>manufacturer.</a:t>
            </a:r>
            <a:endParaRPr sz="1200" dirty="0">
              <a:latin typeface="FedEx Sans"/>
              <a:cs typeface="FedEx Sans"/>
            </a:endParaRPr>
          </a:p>
        </p:txBody>
      </p:sp>
      <p:grpSp>
        <p:nvGrpSpPr>
          <p:cNvPr id="5" name="object 5"/>
          <p:cNvGrpSpPr/>
          <p:nvPr/>
        </p:nvGrpSpPr>
        <p:grpSpPr>
          <a:xfrm>
            <a:off x="0" y="12"/>
            <a:ext cx="10692130" cy="4548505"/>
            <a:chOff x="0" y="12"/>
            <a:chExt cx="10692130" cy="4548505"/>
          </a:xfrm>
        </p:grpSpPr>
        <p:pic>
          <p:nvPicPr>
            <p:cNvPr id="6" name="object 6"/>
            <p:cNvPicPr/>
            <p:nvPr/>
          </p:nvPicPr>
          <p:blipFill>
            <a:blip r:embed="rId4" cstate="print"/>
            <a:stretch>
              <a:fillRect/>
            </a:stretch>
          </p:blipFill>
          <p:spPr>
            <a:xfrm>
              <a:off x="0" y="12"/>
              <a:ext cx="10692003" cy="3878999"/>
            </a:xfrm>
            <a:prstGeom prst="rect">
              <a:avLst/>
            </a:prstGeom>
          </p:spPr>
        </p:pic>
        <p:sp>
          <p:nvSpPr>
            <p:cNvPr id="7" name="object 7"/>
            <p:cNvSpPr/>
            <p:nvPr/>
          </p:nvSpPr>
          <p:spPr>
            <a:xfrm>
              <a:off x="4872768" y="3879008"/>
              <a:ext cx="595630" cy="669290"/>
            </a:xfrm>
            <a:custGeom>
              <a:avLst/>
              <a:gdLst/>
              <a:ahLst/>
              <a:cxnLst/>
              <a:rect l="l" t="t" r="r" b="b"/>
              <a:pathLst>
                <a:path w="595629" h="669289">
                  <a:moveTo>
                    <a:pt x="595414" y="0"/>
                  </a:moveTo>
                  <a:lnTo>
                    <a:pt x="394335" y="0"/>
                  </a:lnTo>
                  <a:lnTo>
                    <a:pt x="150139" y="274383"/>
                  </a:lnTo>
                  <a:lnTo>
                    <a:pt x="150139" y="0"/>
                  </a:lnTo>
                  <a:lnTo>
                    <a:pt x="0" y="0"/>
                  </a:lnTo>
                  <a:lnTo>
                    <a:pt x="0" y="669048"/>
                  </a:lnTo>
                  <a:lnTo>
                    <a:pt x="595414" y="0"/>
                  </a:lnTo>
                  <a:close/>
                </a:path>
              </a:pathLst>
            </a:custGeom>
            <a:solidFill>
              <a:srgbClr val="F2F2F2"/>
            </a:solidFill>
          </p:spPr>
          <p:txBody>
            <a:bodyPr wrap="square" lIns="0" tIns="0" rIns="0" bIns="0" rtlCol="0"/>
            <a:lstStyle/>
            <a:p>
              <a:endParaRPr/>
            </a:p>
          </p:txBody>
        </p:sp>
        <p:pic>
          <p:nvPicPr>
            <p:cNvPr id="8" name="object 8"/>
            <p:cNvPicPr/>
            <p:nvPr/>
          </p:nvPicPr>
          <p:blipFill>
            <a:blip r:embed="rId5" cstate="print"/>
            <a:stretch>
              <a:fillRect/>
            </a:stretch>
          </p:blipFill>
          <p:spPr>
            <a:xfrm>
              <a:off x="10203099" y="375666"/>
              <a:ext cx="105867" cy="138988"/>
            </a:xfrm>
            <a:prstGeom prst="rect">
              <a:avLst/>
            </a:prstGeom>
          </p:spPr>
        </p:pic>
        <p:sp>
          <p:nvSpPr>
            <p:cNvPr id="9" name="object 9"/>
            <p:cNvSpPr/>
            <p:nvPr/>
          </p:nvSpPr>
          <p:spPr>
            <a:xfrm>
              <a:off x="10078400" y="267004"/>
              <a:ext cx="355600" cy="355600"/>
            </a:xfrm>
            <a:custGeom>
              <a:avLst/>
              <a:gdLst/>
              <a:ahLst/>
              <a:cxnLst/>
              <a:rect l="l" t="t" r="r" b="b"/>
              <a:pathLst>
                <a:path w="355600" h="355600">
                  <a:moveTo>
                    <a:pt x="177800" y="0"/>
                  </a:moveTo>
                  <a:lnTo>
                    <a:pt x="130471" y="6338"/>
                  </a:lnTo>
                  <a:lnTo>
                    <a:pt x="87981" y="24235"/>
                  </a:lnTo>
                  <a:lnTo>
                    <a:pt x="52009" y="52009"/>
                  </a:lnTo>
                  <a:lnTo>
                    <a:pt x="24235" y="87981"/>
                  </a:lnTo>
                  <a:lnTo>
                    <a:pt x="6338" y="130471"/>
                  </a:lnTo>
                  <a:lnTo>
                    <a:pt x="0" y="177800"/>
                  </a:lnTo>
                  <a:lnTo>
                    <a:pt x="6338" y="225128"/>
                  </a:lnTo>
                  <a:lnTo>
                    <a:pt x="24235" y="267618"/>
                  </a:lnTo>
                  <a:lnTo>
                    <a:pt x="52009" y="303590"/>
                  </a:lnTo>
                  <a:lnTo>
                    <a:pt x="87981" y="331364"/>
                  </a:lnTo>
                  <a:lnTo>
                    <a:pt x="130471" y="349261"/>
                  </a:lnTo>
                  <a:lnTo>
                    <a:pt x="177800" y="355600"/>
                  </a:lnTo>
                  <a:lnTo>
                    <a:pt x="225128" y="349261"/>
                  </a:lnTo>
                  <a:lnTo>
                    <a:pt x="267618" y="331364"/>
                  </a:lnTo>
                  <a:lnTo>
                    <a:pt x="269126" y="330200"/>
                  </a:lnTo>
                  <a:lnTo>
                    <a:pt x="177800" y="330200"/>
                  </a:lnTo>
                  <a:lnTo>
                    <a:pt x="129563" y="322447"/>
                  </a:lnTo>
                  <a:lnTo>
                    <a:pt x="87720" y="300845"/>
                  </a:lnTo>
                  <a:lnTo>
                    <a:pt x="54754" y="267879"/>
                  </a:lnTo>
                  <a:lnTo>
                    <a:pt x="33152" y="226036"/>
                  </a:lnTo>
                  <a:lnTo>
                    <a:pt x="25400" y="177800"/>
                  </a:lnTo>
                  <a:lnTo>
                    <a:pt x="33152" y="129563"/>
                  </a:lnTo>
                  <a:lnTo>
                    <a:pt x="54754" y="87720"/>
                  </a:lnTo>
                  <a:lnTo>
                    <a:pt x="87720" y="54754"/>
                  </a:lnTo>
                  <a:lnTo>
                    <a:pt x="129563" y="33152"/>
                  </a:lnTo>
                  <a:lnTo>
                    <a:pt x="177800" y="25400"/>
                  </a:lnTo>
                  <a:lnTo>
                    <a:pt x="269126" y="25400"/>
                  </a:lnTo>
                  <a:lnTo>
                    <a:pt x="267618" y="24235"/>
                  </a:lnTo>
                  <a:lnTo>
                    <a:pt x="225128" y="6338"/>
                  </a:lnTo>
                  <a:lnTo>
                    <a:pt x="177800" y="0"/>
                  </a:lnTo>
                  <a:close/>
                </a:path>
                <a:path w="355600" h="355600">
                  <a:moveTo>
                    <a:pt x="269126" y="25400"/>
                  </a:moveTo>
                  <a:lnTo>
                    <a:pt x="177800" y="25400"/>
                  </a:lnTo>
                  <a:lnTo>
                    <a:pt x="226036" y="33152"/>
                  </a:lnTo>
                  <a:lnTo>
                    <a:pt x="267879" y="54754"/>
                  </a:lnTo>
                  <a:lnTo>
                    <a:pt x="300845" y="87720"/>
                  </a:lnTo>
                  <a:lnTo>
                    <a:pt x="322447" y="129563"/>
                  </a:lnTo>
                  <a:lnTo>
                    <a:pt x="330200" y="177800"/>
                  </a:lnTo>
                  <a:lnTo>
                    <a:pt x="322447" y="226036"/>
                  </a:lnTo>
                  <a:lnTo>
                    <a:pt x="300845" y="267879"/>
                  </a:lnTo>
                  <a:lnTo>
                    <a:pt x="267879" y="300845"/>
                  </a:lnTo>
                  <a:lnTo>
                    <a:pt x="226036" y="322447"/>
                  </a:lnTo>
                  <a:lnTo>
                    <a:pt x="177800" y="330200"/>
                  </a:lnTo>
                  <a:lnTo>
                    <a:pt x="269126" y="330200"/>
                  </a:lnTo>
                  <a:lnTo>
                    <a:pt x="303590" y="303590"/>
                  </a:lnTo>
                  <a:lnTo>
                    <a:pt x="331364" y="267618"/>
                  </a:lnTo>
                  <a:lnTo>
                    <a:pt x="349261" y="225128"/>
                  </a:lnTo>
                  <a:lnTo>
                    <a:pt x="355600" y="177800"/>
                  </a:lnTo>
                  <a:lnTo>
                    <a:pt x="349261" y="130471"/>
                  </a:lnTo>
                  <a:lnTo>
                    <a:pt x="331364" y="87981"/>
                  </a:lnTo>
                  <a:lnTo>
                    <a:pt x="303590" y="52009"/>
                  </a:lnTo>
                  <a:lnTo>
                    <a:pt x="269126" y="25400"/>
                  </a:lnTo>
                  <a:close/>
                </a:path>
              </a:pathLst>
            </a:custGeom>
            <a:solidFill>
              <a:srgbClr val="4D148C"/>
            </a:solidFill>
          </p:spPr>
          <p:txBody>
            <a:bodyPr wrap="square" lIns="0" tIns="0" rIns="0" bIns="0" rtlCol="0"/>
            <a:lstStyle/>
            <a:p>
              <a:endParaRPr/>
            </a:p>
          </p:txBody>
        </p:sp>
      </p:grpSp>
    </p:spTree>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1544299" y="555687"/>
            <a:ext cx="5755640" cy="927305"/>
          </a:xfrm>
          <a:prstGeom prst="rect">
            <a:avLst/>
          </a:prstGeom>
        </p:spPr>
        <p:txBody>
          <a:bodyPr vert="horz" wrap="square" lIns="0" tIns="12700" rIns="0" bIns="0" rtlCol="0">
            <a:spAutoFit/>
          </a:bodyPr>
          <a:lstStyle/>
          <a:p>
            <a:pPr marL="12700">
              <a:lnSpc>
                <a:spcPct val="100000"/>
              </a:lnSpc>
              <a:spcBef>
                <a:spcPts val="100"/>
              </a:spcBef>
            </a:pPr>
            <a:r>
              <a:rPr spc="-10">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Appendix</a:t>
            </a:r>
          </a:p>
          <a:p>
            <a:pPr marL="12700">
              <a:lnSpc>
                <a:spcPct val="100000"/>
              </a:lnSpc>
              <a:spcBef>
                <a:spcPts val="65"/>
              </a:spcBef>
            </a:pPr>
            <a:r>
              <a:rPr sz="2000" b="1" spc="-25">
                <a:solidFill>
                  <a:srgbClr val="FF6200"/>
                </a:solidFill>
                <a:latin typeface="FedEx Sans"/>
                <a:cs typeface="FedEx Sans"/>
              </a:rPr>
              <a:t>Updates</a:t>
            </a:r>
            <a:r>
              <a:rPr sz="2000" b="1" spc="-75">
                <a:solidFill>
                  <a:srgbClr val="FF6200"/>
                </a:solidFill>
                <a:latin typeface="FedEx Sans"/>
                <a:cs typeface="FedEx Sans"/>
              </a:rPr>
              <a:t> </a:t>
            </a:r>
            <a:r>
              <a:rPr sz="2000" b="1">
                <a:solidFill>
                  <a:srgbClr val="FF6200"/>
                </a:solidFill>
                <a:latin typeface="FedEx Sans"/>
                <a:cs typeface="FedEx Sans"/>
              </a:rPr>
              <a:t>to</a:t>
            </a:r>
            <a:r>
              <a:rPr sz="2000" b="1" spc="-75">
                <a:solidFill>
                  <a:srgbClr val="FF6200"/>
                </a:solidFill>
                <a:latin typeface="FedEx Sans"/>
                <a:cs typeface="FedEx Sans"/>
              </a:rPr>
              <a:t> </a:t>
            </a:r>
            <a:r>
              <a:rPr sz="2000" b="1" spc="-20">
                <a:solidFill>
                  <a:srgbClr val="FF6200"/>
                </a:solidFill>
                <a:latin typeface="FedEx Sans"/>
                <a:cs typeface="FedEx Sans"/>
              </a:rPr>
              <a:t>FedEx</a:t>
            </a:r>
            <a:r>
              <a:rPr sz="2000" b="1" spc="-70">
                <a:solidFill>
                  <a:srgbClr val="FF6200"/>
                </a:solidFill>
                <a:latin typeface="FedEx Sans"/>
                <a:cs typeface="FedEx Sans"/>
              </a:rPr>
              <a:t> </a:t>
            </a:r>
            <a:r>
              <a:rPr sz="2000" b="1" spc="-10">
                <a:solidFill>
                  <a:srgbClr val="FF6200"/>
                </a:solidFill>
                <a:latin typeface="FedEx Sans"/>
                <a:cs typeface="FedEx Sans"/>
              </a:rPr>
              <a:t>fees</a:t>
            </a:r>
            <a:r>
              <a:rPr sz="2000" b="1" spc="-75">
                <a:solidFill>
                  <a:srgbClr val="FF6200"/>
                </a:solidFill>
                <a:latin typeface="FedEx Sans"/>
                <a:cs typeface="FedEx Sans"/>
              </a:rPr>
              <a:t> </a:t>
            </a:r>
            <a:r>
              <a:rPr sz="2000" b="1" spc="-20">
                <a:solidFill>
                  <a:srgbClr val="FF6200"/>
                </a:solidFill>
                <a:latin typeface="FedEx Sans"/>
                <a:cs typeface="FedEx Sans"/>
              </a:rPr>
              <a:t>for</a:t>
            </a:r>
            <a:r>
              <a:rPr sz="2000" b="1" spc="-70">
                <a:solidFill>
                  <a:srgbClr val="FF6200"/>
                </a:solidFill>
                <a:latin typeface="FedEx Sans"/>
                <a:cs typeface="FedEx Sans"/>
              </a:rPr>
              <a:t> </a:t>
            </a:r>
            <a:r>
              <a:rPr sz="2000" b="1" spc="-20">
                <a:solidFill>
                  <a:srgbClr val="FF6200"/>
                </a:solidFill>
                <a:latin typeface="FedEx Sans"/>
                <a:cs typeface="FedEx Sans"/>
              </a:rPr>
              <a:t>EU-</a:t>
            </a:r>
            <a:r>
              <a:rPr sz="2000" b="1" spc="-10">
                <a:solidFill>
                  <a:srgbClr val="FF6200"/>
                </a:solidFill>
                <a:latin typeface="FedEx Sans"/>
                <a:cs typeface="FedEx Sans"/>
              </a:rPr>
              <a:t>bound</a:t>
            </a:r>
            <a:r>
              <a:rPr sz="2000" b="1" spc="-75">
                <a:solidFill>
                  <a:srgbClr val="FF6200"/>
                </a:solidFill>
                <a:latin typeface="FedEx Sans"/>
                <a:cs typeface="FedEx Sans"/>
              </a:rPr>
              <a:t> </a:t>
            </a:r>
            <a:r>
              <a:rPr sz="2000" b="1" spc="-10">
                <a:solidFill>
                  <a:srgbClr val="FF6200"/>
                </a:solidFill>
                <a:latin typeface="FedEx Sans"/>
                <a:cs typeface="FedEx Sans"/>
              </a:rPr>
              <a:t>shipments</a:t>
            </a:r>
            <a:endParaRPr sz="2000">
              <a:latin typeface="FedEx Sans"/>
              <a:cs typeface="FedEx Sans"/>
            </a:endParaRPr>
          </a:p>
        </p:txBody>
      </p:sp>
      <p:graphicFrame>
        <p:nvGraphicFramePr>
          <p:cNvPr id="3" name="object 3"/>
          <p:cNvGraphicFramePr>
            <a:graphicFrameLocks noGrp="1"/>
          </p:cNvGraphicFramePr>
          <p:nvPr>
            <p:extLst>
              <p:ext uri="{D42A27DB-BD31-4B8C-83A1-F6EECF244321}">
                <p14:modId xmlns:p14="http://schemas.microsoft.com/office/powerpoint/2010/main" val="4212344635"/>
              </p:ext>
            </p:extLst>
          </p:nvPr>
        </p:nvGraphicFramePr>
        <p:xfrm>
          <a:off x="719999" y="3096004"/>
          <a:ext cx="9248140" cy="2123440"/>
        </p:xfrm>
        <a:graphic>
          <a:graphicData uri="http://schemas.openxmlformats.org/drawingml/2006/table">
            <a:tbl>
              <a:tblPr firstRow="1" bandRow="1">
                <a:tableStyleId>{2D5ABB26-0587-4C30-8999-92F81FD0307C}</a:tableStyleId>
              </a:tblPr>
              <a:tblGrid>
                <a:gridCol w="1832610">
                  <a:extLst>
                    <a:ext uri="{9D8B030D-6E8A-4147-A177-3AD203B41FA5}">
                      <a16:colId xmlns:a16="http://schemas.microsoft.com/office/drawing/2014/main" val="20000"/>
                    </a:ext>
                  </a:extLst>
                </a:gridCol>
                <a:gridCol w="3707765">
                  <a:extLst>
                    <a:ext uri="{9D8B030D-6E8A-4147-A177-3AD203B41FA5}">
                      <a16:colId xmlns:a16="http://schemas.microsoft.com/office/drawing/2014/main" val="20001"/>
                    </a:ext>
                  </a:extLst>
                </a:gridCol>
                <a:gridCol w="3707765">
                  <a:extLst>
                    <a:ext uri="{9D8B030D-6E8A-4147-A177-3AD203B41FA5}">
                      <a16:colId xmlns:a16="http://schemas.microsoft.com/office/drawing/2014/main" val="20002"/>
                    </a:ext>
                  </a:extLst>
                </a:gridCol>
              </a:tblGrid>
              <a:tr h="359410">
                <a:tc>
                  <a:txBody>
                    <a:bodyPr/>
                    <a:lstStyle/>
                    <a:p>
                      <a:pPr>
                        <a:lnSpc>
                          <a:spcPct val="100000"/>
                        </a:lnSpc>
                      </a:pPr>
                      <a:endParaRPr sz="1100">
                        <a:latin typeface="Times New Roman"/>
                        <a:cs typeface="Times New Roman"/>
                      </a:endParaRPr>
                    </a:p>
                  </a:txBody>
                  <a:tcPr marL="0" marR="0" marT="0" marB="0">
                    <a:lnL w="6350">
                      <a:solidFill>
                        <a:srgbClr val="333333"/>
                      </a:solidFill>
                      <a:prstDash val="solid"/>
                    </a:lnL>
                    <a:lnR w="6350">
                      <a:solidFill>
                        <a:srgbClr val="FFFFFF"/>
                      </a:solidFill>
                      <a:prstDash val="solid"/>
                    </a:lnR>
                    <a:lnT w="6350">
                      <a:solidFill>
                        <a:srgbClr val="333333"/>
                      </a:solidFill>
                      <a:prstDash val="solid"/>
                    </a:lnT>
                    <a:lnB w="6350">
                      <a:solidFill>
                        <a:srgbClr val="FFFFFF"/>
                      </a:solidFill>
                      <a:prstDash val="solid"/>
                    </a:lnB>
                    <a:solidFill>
                      <a:srgbClr val="4D148C"/>
                    </a:solidFill>
                  </a:tcPr>
                </a:tc>
                <a:tc>
                  <a:txBody>
                    <a:bodyPr/>
                    <a:lstStyle/>
                    <a:p>
                      <a:pPr marL="50800">
                        <a:lnSpc>
                          <a:spcPct val="100000"/>
                        </a:lnSpc>
                        <a:spcBef>
                          <a:spcPts val="785"/>
                        </a:spcBef>
                      </a:pPr>
                      <a:r>
                        <a:rPr lang="en-US" sz="1000" b="1">
                          <a:solidFill>
                            <a:srgbClr val="FFFFFF"/>
                          </a:solidFill>
                          <a:latin typeface="FedEx Sans"/>
                          <a:cs typeface="FedEx Sans"/>
                        </a:rPr>
                        <a:t>Inbound</a:t>
                      </a:r>
                      <a:r>
                        <a:rPr lang="en-US" sz="1000" b="1" spc="-20">
                          <a:solidFill>
                            <a:srgbClr val="FFFFFF"/>
                          </a:solidFill>
                          <a:latin typeface="FedEx Sans"/>
                          <a:cs typeface="FedEx Sans"/>
                        </a:rPr>
                        <a:t> </a:t>
                      </a:r>
                      <a:r>
                        <a:rPr lang="en-US" sz="1000" b="1" spc="-10">
                          <a:solidFill>
                            <a:srgbClr val="FFFFFF"/>
                          </a:solidFill>
                          <a:latin typeface="FedEx Sans"/>
                          <a:cs typeface="FedEx Sans"/>
                        </a:rPr>
                        <a:t>Processing</a:t>
                      </a:r>
                      <a:r>
                        <a:rPr lang="en-US" sz="1000" b="1" spc="-20">
                          <a:solidFill>
                            <a:srgbClr val="FFFFFF"/>
                          </a:solidFill>
                          <a:latin typeface="FedEx Sans"/>
                          <a:cs typeface="FedEx Sans"/>
                        </a:rPr>
                        <a:t> </a:t>
                      </a:r>
                      <a:r>
                        <a:rPr lang="en-US" sz="1000" b="1" spc="-25">
                          <a:solidFill>
                            <a:srgbClr val="FFFFFF"/>
                          </a:solidFill>
                          <a:latin typeface="FedEx Sans"/>
                          <a:cs typeface="FedEx Sans"/>
                        </a:rPr>
                        <a:t>Fee</a:t>
                      </a:r>
                      <a:endParaRPr lang="en-US" sz="1000">
                        <a:latin typeface="FedEx Sans"/>
                        <a:cs typeface="FedEx Sans"/>
                      </a:endParaRPr>
                    </a:p>
                  </a:txBody>
                  <a:tcPr marL="0" marR="0" marT="99695" marB="0">
                    <a:lnL w="6350">
                      <a:solidFill>
                        <a:srgbClr val="FFFFFF"/>
                      </a:solidFill>
                      <a:prstDash val="solid"/>
                    </a:lnL>
                    <a:lnR w="6350">
                      <a:solidFill>
                        <a:srgbClr val="FFFFFF"/>
                      </a:solidFill>
                      <a:prstDash val="solid"/>
                    </a:lnR>
                    <a:lnT w="6350">
                      <a:solidFill>
                        <a:srgbClr val="333333"/>
                      </a:solidFill>
                      <a:prstDash val="solid"/>
                    </a:lnT>
                    <a:lnB w="6350">
                      <a:solidFill>
                        <a:srgbClr val="333333"/>
                      </a:solidFill>
                      <a:prstDash val="solid"/>
                    </a:lnB>
                    <a:solidFill>
                      <a:srgbClr val="4D148C"/>
                    </a:solidFill>
                  </a:tcPr>
                </a:tc>
                <a:tc>
                  <a:txBody>
                    <a:bodyPr/>
                    <a:lstStyle/>
                    <a:p>
                      <a:pPr marL="50800">
                        <a:lnSpc>
                          <a:spcPct val="100000"/>
                        </a:lnSpc>
                        <a:spcBef>
                          <a:spcPts val="785"/>
                        </a:spcBef>
                      </a:pPr>
                      <a:r>
                        <a:rPr lang="en-US" sz="1000" b="1" spc="-10">
                          <a:solidFill>
                            <a:srgbClr val="FFFFFF"/>
                          </a:solidFill>
                          <a:latin typeface="FedEx Sans"/>
                          <a:cs typeface="FedEx Sans"/>
                        </a:rPr>
                        <a:t>Disbursement</a:t>
                      </a:r>
                      <a:r>
                        <a:rPr lang="en-US" sz="1000" b="1" spc="45">
                          <a:solidFill>
                            <a:srgbClr val="FFFFFF"/>
                          </a:solidFill>
                          <a:latin typeface="FedEx Sans"/>
                          <a:cs typeface="FedEx Sans"/>
                        </a:rPr>
                        <a:t> </a:t>
                      </a:r>
                      <a:r>
                        <a:rPr lang="en-US" sz="1000" b="1" spc="-20">
                          <a:solidFill>
                            <a:srgbClr val="FFFFFF"/>
                          </a:solidFill>
                          <a:latin typeface="FedEx Sans"/>
                          <a:cs typeface="FedEx Sans"/>
                        </a:rPr>
                        <a:t>Fee</a:t>
                      </a:r>
                      <a:r>
                        <a:rPr lang="en-US" sz="825" b="1" spc="-30" baseline="35353">
                          <a:solidFill>
                            <a:srgbClr val="FFFFFF"/>
                          </a:solidFill>
                          <a:latin typeface="FedEx Sans"/>
                          <a:cs typeface="FedEx Sans"/>
                        </a:rPr>
                        <a:t>1</a:t>
                      </a:r>
                      <a:endParaRPr lang="en-US" sz="825" baseline="35353">
                        <a:latin typeface="FedEx Sans"/>
                        <a:cs typeface="FedEx Sans"/>
                      </a:endParaRPr>
                    </a:p>
                  </a:txBody>
                  <a:tcPr marL="0" marR="0" marT="99695" marB="0">
                    <a:lnL w="6350">
                      <a:solidFill>
                        <a:srgbClr val="FFFFFF"/>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4D148C"/>
                    </a:solidFill>
                  </a:tcPr>
                </a:tc>
                <a:extLst>
                  <a:ext uri="{0D108BD9-81ED-4DB2-BD59-A6C34878D82A}">
                    <a16:rowId xmlns:a16="http://schemas.microsoft.com/office/drawing/2014/main" val="10000"/>
                  </a:ext>
                </a:extLst>
              </a:tr>
              <a:tr h="381635">
                <a:tc>
                  <a:txBody>
                    <a:bodyPr/>
                    <a:lstStyle/>
                    <a:p>
                      <a:pPr marL="50800">
                        <a:lnSpc>
                          <a:spcPct val="100000"/>
                        </a:lnSpc>
                        <a:spcBef>
                          <a:spcPts val="869"/>
                        </a:spcBef>
                      </a:pPr>
                      <a:r>
                        <a:rPr sz="1000" b="1" spc="-20">
                          <a:solidFill>
                            <a:srgbClr val="FFFFFF"/>
                          </a:solidFill>
                          <a:latin typeface="FedEx Sans"/>
                          <a:cs typeface="FedEx Sans"/>
                        </a:rPr>
                        <a:t>Effective</a:t>
                      </a:r>
                      <a:r>
                        <a:rPr sz="1000" b="1" spc="20">
                          <a:solidFill>
                            <a:srgbClr val="FFFFFF"/>
                          </a:solidFill>
                          <a:latin typeface="FedEx Sans"/>
                          <a:cs typeface="FedEx Sans"/>
                        </a:rPr>
                        <a:t> </a:t>
                      </a:r>
                      <a:r>
                        <a:rPr sz="1000" b="1" spc="-20">
                          <a:solidFill>
                            <a:srgbClr val="FFFFFF"/>
                          </a:solidFill>
                          <a:latin typeface="FedEx Sans"/>
                          <a:cs typeface="FedEx Sans"/>
                        </a:rPr>
                        <a:t>date</a:t>
                      </a:r>
                      <a:endParaRPr sz="1000">
                        <a:latin typeface="FedEx Sans"/>
                        <a:cs typeface="FedEx Sans"/>
                      </a:endParaRPr>
                    </a:p>
                  </a:txBody>
                  <a:tcPr marL="0" marR="0" marT="110489" marB="0">
                    <a:lnL w="6350">
                      <a:solidFill>
                        <a:srgbClr val="333333"/>
                      </a:solidFill>
                      <a:prstDash val="solid"/>
                    </a:lnL>
                    <a:lnR w="6350">
                      <a:solidFill>
                        <a:srgbClr val="333333"/>
                      </a:solidFill>
                      <a:prstDash val="solid"/>
                    </a:lnR>
                    <a:lnT w="6350">
                      <a:solidFill>
                        <a:srgbClr val="FFFFFF"/>
                      </a:solidFill>
                      <a:prstDash val="solid"/>
                    </a:lnT>
                    <a:lnB w="6350">
                      <a:solidFill>
                        <a:srgbClr val="333333"/>
                      </a:solidFill>
                      <a:prstDash val="solid"/>
                    </a:lnB>
                    <a:solidFill>
                      <a:srgbClr val="FF6200"/>
                    </a:solidFill>
                  </a:tcPr>
                </a:tc>
                <a:tc>
                  <a:txBody>
                    <a:bodyPr/>
                    <a:lstStyle/>
                    <a:p>
                      <a:pPr marL="50800">
                        <a:lnSpc>
                          <a:spcPct val="100000"/>
                        </a:lnSpc>
                        <a:spcBef>
                          <a:spcPts val="869"/>
                        </a:spcBef>
                      </a:pPr>
                      <a:r>
                        <a:rPr sz="1000">
                          <a:solidFill>
                            <a:srgbClr val="333333"/>
                          </a:solidFill>
                          <a:latin typeface="FedEx Sans"/>
                          <a:cs typeface="FedEx Sans"/>
                        </a:rPr>
                        <a:t>August</a:t>
                      </a:r>
                      <a:r>
                        <a:rPr sz="1000" spc="-10">
                          <a:solidFill>
                            <a:srgbClr val="333333"/>
                          </a:solidFill>
                          <a:latin typeface="FedEx Sans"/>
                          <a:cs typeface="FedEx Sans"/>
                        </a:rPr>
                        <a:t> </a:t>
                      </a:r>
                      <a:r>
                        <a:rPr sz="1000">
                          <a:solidFill>
                            <a:srgbClr val="333333"/>
                          </a:solidFill>
                          <a:latin typeface="FedEx Sans"/>
                          <a:cs typeface="FedEx Sans"/>
                        </a:rPr>
                        <a:t>3,</a:t>
                      </a:r>
                      <a:r>
                        <a:rPr sz="1000" spc="-10">
                          <a:solidFill>
                            <a:srgbClr val="333333"/>
                          </a:solidFill>
                          <a:latin typeface="FedEx Sans"/>
                          <a:cs typeface="FedEx Sans"/>
                        </a:rPr>
                        <a:t> </a:t>
                      </a:r>
                      <a:r>
                        <a:rPr sz="1000" spc="-20">
                          <a:solidFill>
                            <a:srgbClr val="333333"/>
                          </a:solidFill>
                          <a:latin typeface="FedEx Sans"/>
                          <a:cs typeface="FedEx Sans"/>
                        </a:rPr>
                        <a:t>2026</a:t>
                      </a:r>
                      <a:endParaRPr sz="1000">
                        <a:latin typeface="FedEx Sans"/>
                        <a:cs typeface="FedEx Sans"/>
                      </a:endParaRPr>
                    </a:p>
                  </a:txBody>
                  <a:tcPr marL="0" marR="0" marT="110489"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869"/>
                        </a:spcBef>
                      </a:pPr>
                      <a:r>
                        <a:rPr sz="1000">
                          <a:solidFill>
                            <a:srgbClr val="333333"/>
                          </a:solidFill>
                          <a:latin typeface="FedEx Sans"/>
                          <a:cs typeface="FedEx Sans"/>
                        </a:rPr>
                        <a:t>July</a:t>
                      </a:r>
                      <a:r>
                        <a:rPr sz="1000" spc="-20">
                          <a:solidFill>
                            <a:srgbClr val="333333"/>
                          </a:solidFill>
                          <a:latin typeface="FedEx Sans"/>
                          <a:cs typeface="FedEx Sans"/>
                        </a:rPr>
                        <a:t> </a:t>
                      </a:r>
                      <a:r>
                        <a:rPr sz="1000">
                          <a:solidFill>
                            <a:srgbClr val="333333"/>
                          </a:solidFill>
                          <a:latin typeface="FedEx Sans"/>
                          <a:cs typeface="FedEx Sans"/>
                        </a:rPr>
                        <a:t>20,</a:t>
                      </a:r>
                      <a:r>
                        <a:rPr sz="1000" spc="-20">
                          <a:solidFill>
                            <a:srgbClr val="333333"/>
                          </a:solidFill>
                          <a:latin typeface="FedEx Sans"/>
                          <a:cs typeface="FedEx Sans"/>
                        </a:rPr>
                        <a:t> 2026</a:t>
                      </a:r>
                      <a:endParaRPr sz="1000">
                        <a:latin typeface="FedEx Sans"/>
                        <a:cs typeface="FedEx Sans"/>
                      </a:endParaRPr>
                    </a:p>
                  </a:txBody>
                  <a:tcPr marL="0" marR="0" marT="110489"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1"/>
                  </a:ext>
                </a:extLst>
              </a:tr>
              <a:tr h="584835">
                <a:tc>
                  <a:txBody>
                    <a:bodyPr/>
                    <a:lstStyle/>
                    <a:p>
                      <a:pPr>
                        <a:lnSpc>
                          <a:spcPct val="100000"/>
                        </a:lnSpc>
                        <a:spcBef>
                          <a:spcPts val="520"/>
                        </a:spcBef>
                      </a:pPr>
                      <a:endParaRPr sz="1000">
                        <a:latin typeface="Times New Roman"/>
                        <a:cs typeface="Times New Roman"/>
                      </a:endParaRPr>
                    </a:p>
                    <a:p>
                      <a:pPr marL="50800">
                        <a:lnSpc>
                          <a:spcPct val="100000"/>
                        </a:lnSpc>
                        <a:spcBef>
                          <a:spcPts val="5"/>
                        </a:spcBef>
                      </a:pPr>
                      <a:r>
                        <a:rPr sz="1000" b="1" spc="-10">
                          <a:solidFill>
                            <a:srgbClr val="FFFFFF"/>
                          </a:solidFill>
                          <a:latin typeface="FedEx Sans"/>
                          <a:cs typeface="FedEx Sans"/>
                        </a:rPr>
                        <a:t>Value</a:t>
                      </a:r>
                      <a:endParaRPr sz="1000">
                        <a:latin typeface="FedEx Sans"/>
                        <a:cs typeface="FedEx Sans"/>
                      </a:endParaRPr>
                    </a:p>
                  </a:txBody>
                  <a:tcPr marL="0" marR="0" marT="6604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6200"/>
                    </a:solidFill>
                  </a:tcPr>
                </a:tc>
                <a:tc>
                  <a:txBody>
                    <a:bodyPr/>
                    <a:lstStyle/>
                    <a:p>
                      <a:pPr marL="50800">
                        <a:lnSpc>
                          <a:spcPct val="100000"/>
                        </a:lnSpc>
                        <a:spcBef>
                          <a:spcPts val="875"/>
                        </a:spcBef>
                      </a:pPr>
                      <a:r>
                        <a:rPr sz="1000">
                          <a:solidFill>
                            <a:srgbClr val="333333"/>
                          </a:solidFill>
                          <a:latin typeface="FedEx Sans"/>
                          <a:cs typeface="FedEx Sans"/>
                        </a:rPr>
                        <a:t>€2.40</a:t>
                      </a:r>
                      <a:r>
                        <a:rPr sz="1000" spc="-20">
                          <a:solidFill>
                            <a:srgbClr val="333333"/>
                          </a:solidFill>
                          <a:latin typeface="FedEx Sans"/>
                          <a:cs typeface="FedEx Sans"/>
                        </a:rPr>
                        <a:t> </a:t>
                      </a:r>
                      <a:r>
                        <a:rPr lang="en-US" sz="1000" spc="-20">
                          <a:solidFill>
                            <a:srgbClr val="333333"/>
                          </a:solidFill>
                          <a:latin typeface="FedEx Sans"/>
                          <a:cs typeface="FedEx Sans"/>
                        </a:rPr>
                        <a:t>($2.78) </a:t>
                      </a:r>
                      <a:r>
                        <a:rPr sz="1000">
                          <a:solidFill>
                            <a:srgbClr val="333333"/>
                          </a:solidFill>
                          <a:latin typeface="FedEx Sans"/>
                          <a:cs typeface="FedEx Sans"/>
                        </a:rPr>
                        <a:t>per</a:t>
                      </a:r>
                      <a:r>
                        <a:rPr sz="1000" spc="-20">
                          <a:solidFill>
                            <a:srgbClr val="333333"/>
                          </a:solidFill>
                          <a:latin typeface="FedEx Sans"/>
                          <a:cs typeface="FedEx Sans"/>
                        </a:rPr>
                        <a:t> </a:t>
                      </a:r>
                      <a:r>
                        <a:rPr sz="1000">
                          <a:solidFill>
                            <a:srgbClr val="333333"/>
                          </a:solidFill>
                          <a:latin typeface="FedEx Sans"/>
                          <a:cs typeface="FedEx Sans"/>
                        </a:rPr>
                        <a:t>shipment</a:t>
                      </a:r>
                      <a:r>
                        <a:rPr sz="1000" spc="-20">
                          <a:solidFill>
                            <a:srgbClr val="333333"/>
                          </a:solidFill>
                          <a:latin typeface="FedEx Sans"/>
                          <a:cs typeface="FedEx Sans"/>
                        </a:rPr>
                        <a:t> </a:t>
                      </a:r>
                      <a:r>
                        <a:rPr sz="1000">
                          <a:solidFill>
                            <a:srgbClr val="333333"/>
                          </a:solidFill>
                          <a:latin typeface="FedEx Sans"/>
                          <a:cs typeface="FedEx Sans"/>
                        </a:rPr>
                        <a:t>(all</a:t>
                      </a:r>
                      <a:r>
                        <a:rPr sz="1000" spc="-20">
                          <a:solidFill>
                            <a:srgbClr val="333333"/>
                          </a:solidFill>
                          <a:latin typeface="FedEx Sans"/>
                          <a:cs typeface="FedEx Sans"/>
                        </a:rPr>
                        <a:t> </a:t>
                      </a:r>
                      <a:r>
                        <a:rPr sz="1000" spc="-10">
                          <a:solidFill>
                            <a:srgbClr val="333333"/>
                          </a:solidFill>
                          <a:latin typeface="FedEx Sans"/>
                          <a:cs typeface="FedEx Sans"/>
                        </a:rPr>
                        <a:t>international</a:t>
                      </a:r>
                      <a:r>
                        <a:rPr sz="1000" spc="-20">
                          <a:solidFill>
                            <a:srgbClr val="333333"/>
                          </a:solidFill>
                          <a:latin typeface="FedEx Sans"/>
                          <a:cs typeface="FedEx Sans"/>
                        </a:rPr>
                        <a:t> </a:t>
                      </a:r>
                      <a:r>
                        <a:rPr sz="1000" spc="-10">
                          <a:solidFill>
                            <a:srgbClr val="333333"/>
                          </a:solidFill>
                          <a:latin typeface="FedEx Sans"/>
                          <a:cs typeface="FedEx Sans"/>
                        </a:rPr>
                        <a:t>services)</a:t>
                      </a:r>
                      <a:endParaRPr sz="1000">
                        <a:latin typeface="FedEx Sans"/>
                        <a:cs typeface="FedEx Sans"/>
                      </a:endParaRPr>
                    </a:p>
                    <a:p>
                      <a:pPr marL="50800">
                        <a:lnSpc>
                          <a:spcPct val="100000"/>
                        </a:lnSpc>
                        <a:spcBef>
                          <a:spcPts val="400"/>
                        </a:spcBef>
                      </a:pPr>
                      <a:r>
                        <a:rPr sz="1000">
                          <a:solidFill>
                            <a:srgbClr val="333333"/>
                          </a:solidFill>
                          <a:latin typeface="FedEx Sans"/>
                          <a:cs typeface="FedEx Sans"/>
                        </a:rPr>
                        <a:t>€0.90</a:t>
                      </a:r>
                      <a:r>
                        <a:rPr lang="en-US" sz="1000">
                          <a:solidFill>
                            <a:srgbClr val="333333"/>
                          </a:solidFill>
                          <a:latin typeface="FedEx Sans"/>
                          <a:cs typeface="FedEx Sans"/>
                        </a:rPr>
                        <a:t> ($1.04)</a:t>
                      </a:r>
                      <a:r>
                        <a:rPr sz="1000" spc="-15">
                          <a:solidFill>
                            <a:srgbClr val="333333"/>
                          </a:solidFill>
                          <a:latin typeface="FedEx Sans"/>
                          <a:cs typeface="FedEx Sans"/>
                        </a:rPr>
                        <a:t> </a:t>
                      </a:r>
                      <a:r>
                        <a:rPr sz="1000">
                          <a:solidFill>
                            <a:srgbClr val="333333"/>
                          </a:solidFill>
                          <a:latin typeface="FedEx Sans"/>
                          <a:cs typeface="FedEx Sans"/>
                        </a:rPr>
                        <a:t>per</a:t>
                      </a:r>
                      <a:r>
                        <a:rPr sz="1000" spc="-10">
                          <a:solidFill>
                            <a:srgbClr val="333333"/>
                          </a:solidFill>
                          <a:latin typeface="FedEx Sans"/>
                          <a:cs typeface="FedEx Sans"/>
                        </a:rPr>
                        <a:t> </a:t>
                      </a:r>
                      <a:r>
                        <a:rPr sz="1000">
                          <a:solidFill>
                            <a:srgbClr val="333333"/>
                          </a:solidFill>
                          <a:latin typeface="FedEx Sans"/>
                          <a:cs typeface="FedEx Sans"/>
                        </a:rPr>
                        <a:t>shipment</a:t>
                      </a:r>
                      <a:r>
                        <a:rPr sz="1000" spc="-10">
                          <a:solidFill>
                            <a:srgbClr val="333333"/>
                          </a:solidFill>
                          <a:latin typeface="FedEx Sans"/>
                          <a:cs typeface="FedEx Sans"/>
                        </a:rPr>
                        <a:t> (FedEx®</a:t>
                      </a:r>
                      <a:r>
                        <a:rPr sz="1000" spc="-15">
                          <a:solidFill>
                            <a:srgbClr val="333333"/>
                          </a:solidFill>
                          <a:latin typeface="FedEx Sans"/>
                          <a:cs typeface="FedEx Sans"/>
                        </a:rPr>
                        <a:t> </a:t>
                      </a:r>
                      <a:r>
                        <a:rPr sz="1000" spc="-10">
                          <a:solidFill>
                            <a:srgbClr val="333333"/>
                          </a:solidFill>
                          <a:latin typeface="FedEx Sans"/>
                          <a:cs typeface="FedEx Sans"/>
                        </a:rPr>
                        <a:t>International Connect Plus)</a:t>
                      </a:r>
                      <a:endParaRPr sz="1000">
                        <a:latin typeface="FedEx Sans"/>
                        <a:cs typeface="FedEx Sans"/>
                      </a:endParaRPr>
                    </a:p>
                  </a:txBody>
                  <a:tcPr marL="0" marR="0" marT="11112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a:lnSpc>
                          <a:spcPct val="100000"/>
                        </a:lnSpc>
                        <a:spcBef>
                          <a:spcPts val="520"/>
                        </a:spcBef>
                      </a:pPr>
                      <a:endParaRPr sz="1000">
                        <a:latin typeface="Times New Roman"/>
                        <a:cs typeface="Times New Roman"/>
                      </a:endParaRPr>
                    </a:p>
                    <a:p>
                      <a:pPr marL="50800">
                        <a:lnSpc>
                          <a:spcPct val="100000"/>
                        </a:lnSpc>
                        <a:spcBef>
                          <a:spcPts val="5"/>
                        </a:spcBef>
                      </a:pPr>
                      <a:r>
                        <a:rPr sz="1000">
                          <a:solidFill>
                            <a:srgbClr val="333333"/>
                          </a:solidFill>
                          <a:latin typeface="FedEx Sans"/>
                          <a:cs typeface="FedEx Sans"/>
                        </a:rPr>
                        <a:t>€15</a:t>
                      </a:r>
                      <a:r>
                        <a:rPr lang="en-US" sz="1000">
                          <a:solidFill>
                            <a:srgbClr val="333333"/>
                          </a:solidFill>
                          <a:latin typeface="FedEx Sans"/>
                          <a:cs typeface="FedEx Sans"/>
                        </a:rPr>
                        <a:t> ($17.37)</a:t>
                      </a:r>
                      <a:r>
                        <a:rPr sz="1000" spc="-15">
                          <a:solidFill>
                            <a:srgbClr val="333333"/>
                          </a:solidFill>
                          <a:latin typeface="FedEx Sans"/>
                          <a:cs typeface="FedEx Sans"/>
                        </a:rPr>
                        <a:t> </a:t>
                      </a:r>
                      <a:r>
                        <a:rPr sz="1000">
                          <a:solidFill>
                            <a:srgbClr val="333333"/>
                          </a:solidFill>
                          <a:latin typeface="FedEx Sans"/>
                          <a:cs typeface="FedEx Sans"/>
                        </a:rPr>
                        <a:t>or</a:t>
                      </a:r>
                      <a:r>
                        <a:rPr sz="1000" spc="-5">
                          <a:solidFill>
                            <a:srgbClr val="333333"/>
                          </a:solidFill>
                          <a:latin typeface="FedEx Sans"/>
                          <a:cs typeface="FedEx Sans"/>
                        </a:rPr>
                        <a:t> </a:t>
                      </a:r>
                      <a:r>
                        <a:rPr sz="1000">
                          <a:solidFill>
                            <a:srgbClr val="333333"/>
                          </a:solidFill>
                          <a:latin typeface="FedEx Sans"/>
                          <a:cs typeface="FedEx Sans"/>
                        </a:rPr>
                        <a:t>2.5%</a:t>
                      </a:r>
                      <a:r>
                        <a:rPr sz="1000" spc="-5">
                          <a:solidFill>
                            <a:srgbClr val="333333"/>
                          </a:solidFill>
                          <a:latin typeface="FedEx Sans"/>
                          <a:cs typeface="FedEx Sans"/>
                        </a:rPr>
                        <a:t> </a:t>
                      </a:r>
                      <a:r>
                        <a:rPr sz="1000">
                          <a:solidFill>
                            <a:srgbClr val="333333"/>
                          </a:solidFill>
                          <a:latin typeface="FedEx Sans"/>
                          <a:cs typeface="FedEx Sans"/>
                        </a:rPr>
                        <a:t>of</a:t>
                      </a:r>
                      <a:r>
                        <a:rPr sz="1000" spc="-5">
                          <a:solidFill>
                            <a:srgbClr val="333333"/>
                          </a:solidFill>
                          <a:latin typeface="FedEx Sans"/>
                          <a:cs typeface="FedEx Sans"/>
                        </a:rPr>
                        <a:t> </a:t>
                      </a:r>
                      <a:r>
                        <a:rPr sz="1000" spc="-55">
                          <a:solidFill>
                            <a:srgbClr val="333333"/>
                          </a:solidFill>
                          <a:latin typeface="FedEx Sans"/>
                          <a:cs typeface="FedEx Sans"/>
                        </a:rPr>
                        <a:t>D&amp;T,</a:t>
                      </a:r>
                      <a:r>
                        <a:rPr sz="1000">
                          <a:solidFill>
                            <a:srgbClr val="333333"/>
                          </a:solidFill>
                          <a:latin typeface="FedEx Sans"/>
                          <a:cs typeface="FedEx Sans"/>
                        </a:rPr>
                        <a:t> </a:t>
                      </a:r>
                      <a:r>
                        <a:rPr sz="1000" spc="-10">
                          <a:solidFill>
                            <a:srgbClr val="333333"/>
                          </a:solidFill>
                          <a:latin typeface="FedEx Sans"/>
                          <a:cs typeface="FedEx Sans"/>
                        </a:rPr>
                        <a:t>whichever</a:t>
                      </a:r>
                      <a:r>
                        <a:rPr sz="1000" spc="-5">
                          <a:solidFill>
                            <a:srgbClr val="333333"/>
                          </a:solidFill>
                          <a:latin typeface="FedEx Sans"/>
                          <a:cs typeface="FedEx Sans"/>
                        </a:rPr>
                        <a:t> </a:t>
                      </a:r>
                      <a:r>
                        <a:rPr sz="1000">
                          <a:solidFill>
                            <a:srgbClr val="333333"/>
                          </a:solidFill>
                          <a:latin typeface="FedEx Sans"/>
                          <a:cs typeface="FedEx Sans"/>
                        </a:rPr>
                        <a:t>is</a:t>
                      </a:r>
                      <a:r>
                        <a:rPr sz="1000" spc="-10">
                          <a:solidFill>
                            <a:srgbClr val="333333"/>
                          </a:solidFill>
                          <a:latin typeface="FedEx Sans"/>
                          <a:cs typeface="FedEx Sans"/>
                        </a:rPr>
                        <a:t> higher</a:t>
                      </a:r>
                      <a:endParaRPr sz="1000">
                        <a:latin typeface="FedEx Sans"/>
                        <a:cs typeface="FedEx Sans"/>
                      </a:endParaRPr>
                    </a:p>
                  </a:txBody>
                  <a:tcPr marL="0" marR="0" marT="6604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extLst>
                  <a:ext uri="{0D108BD9-81ED-4DB2-BD59-A6C34878D82A}">
                    <a16:rowId xmlns:a16="http://schemas.microsoft.com/office/drawing/2014/main" val="10002"/>
                  </a:ext>
                </a:extLst>
              </a:tr>
              <a:tr h="381635">
                <a:tc>
                  <a:txBody>
                    <a:bodyPr/>
                    <a:lstStyle/>
                    <a:p>
                      <a:pPr marL="50800">
                        <a:lnSpc>
                          <a:spcPct val="100000"/>
                        </a:lnSpc>
                        <a:spcBef>
                          <a:spcPts val="875"/>
                        </a:spcBef>
                      </a:pPr>
                      <a:r>
                        <a:rPr sz="1000" b="1" spc="-10">
                          <a:solidFill>
                            <a:srgbClr val="FFFFFF"/>
                          </a:solidFill>
                          <a:latin typeface="FedEx Sans"/>
                          <a:cs typeface="FedEx Sans"/>
                        </a:rPr>
                        <a:t>Applicable</a:t>
                      </a:r>
                      <a:r>
                        <a:rPr sz="1000" b="1" spc="35">
                          <a:solidFill>
                            <a:srgbClr val="FFFFFF"/>
                          </a:solidFill>
                          <a:latin typeface="FedEx Sans"/>
                          <a:cs typeface="FedEx Sans"/>
                        </a:rPr>
                        <a:t> </a:t>
                      </a:r>
                      <a:r>
                        <a:rPr sz="1000" b="1" spc="-25">
                          <a:solidFill>
                            <a:srgbClr val="FFFFFF"/>
                          </a:solidFill>
                          <a:latin typeface="FedEx Sans"/>
                          <a:cs typeface="FedEx Sans"/>
                        </a:rPr>
                        <a:t>to</a:t>
                      </a:r>
                      <a:endParaRPr sz="1000">
                        <a:latin typeface="FedEx Sans"/>
                        <a:cs typeface="FedEx Sans"/>
                      </a:endParaRPr>
                    </a:p>
                  </a:txBody>
                  <a:tcPr marL="0" marR="0" marT="11112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6200"/>
                    </a:solidFill>
                  </a:tcPr>
                </a:tc>
                <a:tc>
                  <a:txBody>
                    <a:bodyPr/>
                    <a:lstStyle/>
                    <a:p>
                      <a:pPr marL="50800">
                        <a:lnSpc>
                          <a:spcPct val="100000"/>
                        </a:lnSpc>
                        <a:spcBef>
                          <a:spcPts val="875"/>
                        </a:spcBef>
                      </a:pPr>
                      <a:r>
                        <a:rPr sz="1000">
                          <a:solidFill>
                            <a:srgbClr val="333333"/>
                          </a:solidFill>
                          <a:latin typeface="FedEx Sans"/>
                          <a:cs typeface="FedEx Sans"/>
                        </a:rPr>
                        <a:t>All</a:t>
                      </a:r>
                      <a:r>
                        <a:rPr sz="1000" spc="-35">
                          <a:solidFill>
                            <a:srgbClr val="333333"/>
                          </a:solidFill>
                          <a:latin typeface="FedEx Sans"/>
                          <a:cs typeface="FedEx Sans"/>
                        </a:rPr>
                        <a:t> </a:t>
                      </a:r>
                      <a:r>
                        <a:rPr sz="1000">
                          <a:solidFill>
                            <a:srgbClr val="333333"/>
                          </a:solidFill>
                          <a:latin typeface="FedEx Sans"/>
                          <a:cs typeface="FedEx Sans"/>
                        </a:rPr>
                        <a:t>shipments</a:t>
                      </a:r>
                      <a:r>
                        <a:rPr sz="1000" spc="-35">
                          <a:solidFill>
                            <a:srgbClr val="333333"/>
                          </a:solidFill>
                          <a:latin typeface="FedEx Sans"/>
                          <a:cs typeface="FedEx Sans"/>
                        </a:rPr>
                        <a:t> </a:t>
                      </a:r>
                      <a:r>
                        <a:rPr sz="1000">
                          <a:solidFill>
                            <a:srgbClr val="333333"/>
                          </a:solidFill>
                          <a:latin typeface="FedEx Sans"/>
                          <a:cs typeface="FedEx Sans"/>
                        </a:rPr>
                        <a:t>destined</a:t>
                      </a:r>
                      <a:r>
                        <a:rPr sz="1000" spc="-30">
                          <a:solidFill>
                            <a:srgbClr val="333333"/>
                          </a:solidFill>
                          <a:latin typeface="FedEx Sans"/>
                          <a:cs typeface="FedEx Sans"/>
                        </a:rPr>
                        <a:t> </a:t>
                      </a:r>
                      <a:r>
                        <a:rPr sz="1000">
                          <a:solidFill>
                            <a:srgbClr val="333333"/>
                          </a:solidFill>
                          <a:latin typeface="FedEx Sans"/>
                          <a:cs typeface="FedEx Sans"/>
                        </a:rPr>
                        <a:t>to</a:t>
                      </a:r>
                      <a:r>
                        <a:rPr sz="1000" spc="-35">
                          <a:solidFill>
                            <a:srgbClr val="333333"/>
                          </a:solidFill>
                          <a:latin typeface="FedEx Sans"/>
                          <a:cs typeface="FedEx Sans"/>
                        </a:rPr>
                        <a:t> </a:t>
                      </a:r>
                      <a:r>
                        <a:rPr sz="1000">
                          <a:solidFill>
                            <a:srgbClr val="333333"/>
                          </a:solidFill>
                          <a:latin typeface="FedEx Sans"/>
                          <a:cs typeface="FedEx Sans"/>
                        </a:rPr>
                        <a:t>EU27</a:t>
                      </a:r>
                      <a:r>
                        <a:rPr sz="1000" spc="-30">
                          <a:solidFill>
                            <a:srgbClr val="333333"/>
                          </a:solidFill>
                          <a:latin typeface="FedEx Sans"/>
                          <a:cs typeface="FedEx Sans"/>
                        </a:rPr>
                        <a:t> </a:t>
                      </a:r>
                      <a:r>
                        <a:rPr sz="1000">
                          <a:solidFill>
                            <a:srgbClr val="333333"/>
                          </a:solidFill>
                          <a:latin typeface="FedEx Sans"/>
                          <a:cs typeface="FedEx Sans"/>
                        </a:rPr>
                        <a:t>Member</a:t>
                      </a:r>
                      <a:r>
                        <a:rPr sz="1000" spc="-35">
                          <a:solidFill>
                            <a:srgbClr val="333333"/>
                          </a:solidFill>
                          <a:latin typeface="FedEx Sans"/>
                          <a:cs typeface="FedEx Sans"/>
                        </a:rPr>
                        <a:t> </a:t>
                      </a:r>
                      <a:r>
                        <a:rPr sz="1000" spc="-10">
                          <a:solidFill>
                            <a:srgbClr val="333333"/>
                          </a:solidFill>
                          <a:latin typeface="FedEx Sans"/>
                          <a:cs typeface="FedEx Sans"/>
                        </a:rPr>
                        <a:t>States</a:t>
                      </a:r>
                      <a:endParaRPr sz="1000">
                        <a:latin typeface="FedEx Sans"/>
                        <a:cs typeface="FedEx Sans"/>
                      </a:endParaRPr>
                    </a:p>
                  </a:txBody>
                  <a:tcPr marL="0" marR="0" marT="11112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875"/>
                        </a:spcBef>
                      </a:pPr>
                      <a:r>
                        <a:rPr sz="1000">
                          <a:solidFill>
                            <a:srgbClr val="333333"/>
                          </a:solidFill>
                          <a:latin typeface="FedEx Sans"/>
                          <a:cs typeface="FedEx Sans"/>
                        </a:rPr>
                        <a:t>All</a:t>
                      </a:r>
                      <a:r>
                        <a:rPr sz="1000" spc="-35">
                          <a:solidFill>
                            <a:srgbClr val="333333"/>
                          </a:solidFill>
                          <a:latin typeface="FedEx Sans"/>
                          <a:cs typeface="FedEx Sans"/>
                        </a:rPr>
                        <a:t> </a:t>
                      </a:r>
                      <a:r>
                        <a:rPr sz="1000">
                          <a:solidFill>
                            <a:srgbClr val="333333"/>
                          </a:solidFill>
                          <a:latin typeface="FedEx Sans"/>
                          <a:cs typeface="FedEx Sans"/>
                        </a:rPr>
                        <a:t>shipments</a:t>
                      </a:r>
                      <a:r>
                        <a:rPr sz="1000" spc="-20">
                          <a:solidFill>
                            <a:srgbClr val="333333"/>
                          </a:solidFill>
                          <a:latin typeface="FedEx Sans"/>
                          <a:cs typeface="FedEx Sans"/>
                        </a:rPr>
                        <a:t> </a:t>
                      </a:r>
                      <a:r>
                        <a:rPr sz="1000">
                          <a:solidFill>
                            <a:srgbClr val="333333"/>
                          </a:solidFill>
                          <a:latin typeface="FedEx Sans"/>
                          <a:cs typeface="FedEx Sans"/>
                        </a:rPr>
                        <a:t>where</a:t>
                      </a:r>
                      <a:r>
                        <a:rPr sz="1000" spc="-20">
                          <a:solidFill>
                            <a:srgbClr val="333333"/>
                          </a:solidFill>
                          <a:latin typeface="FedEx Sans"/>
                          <a:cs typeface="FedEx Sans"/>
                        </a:rPr>
                        <a:t> </a:t>
                      </a:r>
                      <a:r>
                        <a:rPr sz="1000">
                          <a:solidFill>
                            <a:srgbClr val="333333"/>
                          </a:solidFill>
                          <a:latin typeface="FedEx Sans"/>
                          <a:cs typeface="FedEx Sans"/>
                        </a:rPr>
                        <a:t>Duties</a:t>
                      </a:r>
                      <a:r>
                        <a:rPr sz="1000" spc="-20">
                          <a:solidFill>
                            <a:srgbClr val="333333"/>
                          </a:solidFill>
                          <a:latin typeface="FedEx Sans"/>
                          <a:cs typeface="FedEx Sans"/>
                        </a:rPr>
                        <a:t> </a:t>
                      </a:r>
                      <a:r>
                        <a:rPr sz="1000">
                          <a:solidFill>
                            <a:srgbClr val="333333"/>
                          </a:solidFill>
                          <a:latin typeface="FedEx Sans"/>
                          <a:cs typeface="FedEx Sans"/>
                        </a:rPr>
                        <a:t>&amp;</a:t>
                      </a:r>
                      <a:r>
                        <a:rPr sz="1000" spc="-25">
                          <a:solidFill>
                            <a:srgbClr val="333333"/>
                          </a:solidFill>
                          <a:latin typeface="FedEx Sans"/>
                          <a:cs typeface="FedEx Sans"/>
                        </a:rPr>
                        <a:t> Taxes</a:t>
                      </a:r>
                      <a:r>
                        <a:rPr sz="1000" spc="-20">
                          <a:solidFill>
                            <a:srgbClr val="333333"/>
                          </a:solidFill>
                          <a:latin typeface="FedEx Sans"/>
                          <a:cs typeface="FedEx Sans"/>
                        </a:rPr>
                        <a:t> </a:t>
                      </a:r>
                      <a:r>
                        <a:rPr sz="1000">
                          <a:solidFill>
                            <a:srgbClr val="333333"/>
                          </a:solidFill>
                          <a:latin typeface="FedEx Sans"/>
                          <a:cs typeface="FedEx Sans"/>
                        </a:rPr>
                        <a:t>are</a:t>
                      </a:r>
                      <a:r>
                        <a:rPr sz="1000" spc="-20">
                          <a:solidFill>
                            <a:srgbClr val="333333"/>
                          </a:solidFill>
                          <a:latin typeface="FedEx Sans"/>
                          <a:cs typeface="FedEx Sans"/>
                        </a:rPr>
                        <a:t> </a:t>
                      </a:r>
                      <a:r>
                        <a:rPr sz="1000">
                          <a:solidFill>
                            <a:srgbClr val="333333"/>
                          </a:solidFill>
                          <a:latin typeface="FedEx Sans"/>
                          <a:cs typeface="FedEx Sans"/>
                        </a:rPr>
                        <a:t>disbursed</a:t>
                      </a:r>
                      <a:r>
                        <a:rPr sz="1000" spc="-20">
                          <a:solidFill>
                            <a:srgbClr val="333333"/>
                          </a:solidFill>
                          <a:latin typeface="FedEx Sans"/>
                          <a:cs typeface="FedEx Sans"/>
                        </a:rPr>
                        <a:t> </a:t>
                      </a:r>
                      <a:r>
                        <a:rPr sz="1000">
                          <a:solidFill>
                            <a:srgbClr val="333333"/>
                          </a:solidFill>
                          <a:latin typeface="FedEx Sans"/>
                          <a:cs typeface="FedEx Sans"/>
                        </a:rPr>
                        <a:t>by</a:t>
                      </a:r>
                      <a:r>
                        <a:rPr sz="1000" spc="-20">
                          <a:solidFill>
                            <a:srgbClr val="333333"/>
                          </a:solidFill>
                          <a:latin typeface="FedEx Sans"/>
                          <a:cs typeface="FedEx Sans"/>
                        </a:rPr>
                        <a:t> </a:t>
                      </a:r>
                      <a:r>
                        <a:rPr sz="1000" spc="-10">
                          <a:solidFill>
                            <a:srgbClr val="333333"/>
                          </a:solidFill>
                          <a:latin typeface="FedEx Sans"/>
                          <a:cs typeface="FedEx Sans"/>
                        </a:rPr>
                        <a:t>FedEx</a:t>
                      </a:r>
                      <a:endParaRPr sz="1000">
                        <a:latin typeface="FedEx Sans"/>
                        <a:cs typeface="FedEx Sans"/>
                      </a:endParaRPr>
                    </a:p>
                  </a:txBody>
                  <a:tcPr marL="0" marR="0" marT="11112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3"/>
                  </a:ext>
                </a:extLst>
              </a:tr>
              <a:tr h="381635">
                <a:tc>
                  <a:txBody>
                    <a:bodyPr/>
                    <a:lstStyle/>
                    <a:p>
                      <a:pPr marL="50800">
                        <a:lnSpc>
                          <a:spcPct val="100000"/>
                        </a:lnSpc>
                        <a:spcBef>
                          <a:spcPts val="875"/>
                        </a:spcBef>
                      </a:pPr>
                      <a:r>
                        <a:rPr sz="1000" b="1">
                          <a:solidFill>
                            <a:srgbClr val="FFFFFF"/>
                          </a:solidFill>
                          <a:latin typeface="FedEx Sans"/>
                          <a:cs typeface="FedEx Sans"/>
                        </a:rPr>
                        <a:t>Billed</a:t>
                      </a:r>
                      <a:r>
                        <a:rPr sz="1000" b="1" spc="-30">
                          <a:solidFill>
                            <a:srgbClr val="FFFFFF"/>
                          </a:solidFill>
                          <a:latin typeface="FedEx Sans"/>
                          <a:cs typeface="FedEx Sans"/>
                        </a:rPr>
                        <a:t> </a:t>
                      </a:r>
                      <a:r>
                        <a:rPr sz="1000" b="1" spc="-25">
                          <a:solidFill>
                            <a:srgbClr val="FFFFFF"/>
                          </a:solidFill>
                          <a:latin typeface="FedEx Sans"/>
                          <a:cs typeface="FedEx Sans"/>
                        </a:rPr>
                        <a:t>on</a:t>
                      </a:r>
                      <a:endParaRPr sz="1000">
                        <a:latin typeface="FedEx Sans"/>
                        <a:cs typeface="FedEx Sans"/>
                      </a:endParaRPr>
                    </a:p>
                  </a:txBody>
                  <a:tcPr marL="0" marR="0" marT="11112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6200"/>
                    </a:solidFill>
                  </a:tcPr>
                </a:tc>
                <a:tc>
                  <a:txBody>
                    <a:bodyPr/>
                    <a:lstStyle/>
                    <a:p>
                      <a:pPr marL="50800">
                        <a:lnSpc>
                          <a:spcPct val="100000"/>
                        </a:lnSpc>
                        <a:spcBef>
                          <a:spcPts val="875"/>
                        </a:spcBef>
                      </a:pPr>
                      <a:r>
                        <a:rPr sz="1000" spc="-10">
                          <a:solidFill>
                            <a:srgbClr val="333333"/>
                          </a:solidFill>
                          <a:latin typeface="FedEx Sans"/>
                          <a:cs typeface="FedEx Sans"/>
                        </a:rPr>
                        <a:t>Transportation</a:t>
                      </a:r>
                      <a:r>
                        <a:rPr sz="1000">
                          <a:solidFill>
                            <a:srgbClr val="333333"/>
                          </a:solidFill>
                          <a:latin typeface="FedEx Sans"/>
                          <a:cs typeface="FedEx Sans"/>
                        </a:rPr>
                        <a:t> </a:t>
                      </a:r>
                      <a:r>
                        <a:rPr sz="1000" spc="-10">
                          <a:solidFill>
                            <a:srgbClr val="333333"/>
                          </a:solidFill>
                          <a:latin typeface="FedEx Sans"/>
                          <a:cs typeface="FedEx Sans"/>
                        </a:rPr>
                        <a:t>Invoice</a:t>
                      </a:r>
                      <a:endParaRPr sz="1000">
                        <a:latin typeface="FedEx Sans"/>
                        <a:cs typeface="FedEx Sans"/>
                      </a:endParaRPr>
                    </a:p>
                  </a:txBody>
                  <a:tcPr marL="0" marR="0" marT="11112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875"/>
                        </a:spcBef>
                      </a:pPr>
                      <a:r>
                        <a:rPr sz="1000">
                          <a:solidFill>
                            <a:srgbClr val="333333"/>
                          </a:solidFill>
                          <a:latin typeface="FedEx Sans"/>
                          <a:cs typeface="FedEx Sans"/>
                        </a:rPr>
                        <a:t>Duty</a:t>
                      </a:r>
                      <a:r>
                        <a:rPr sz="1000" spc="-15">
                          <a:solidFill>
                            <a:srgbClr val="333333"/>
                          </a:solidFill>
                          <a:latin typeface="FedEx Sans"/>
                          <a:cs typeface="FedEx Sans"/>
                        </a:rPr>
                        <a:t> </a:t>
                      </a:r>
                      <a:r>
                        <a:rPr sz="1000">
                          <a:solidFill>
                            <a:srgbClr val="333333"/>
                          </a:solidFill>
                          <a:latin typeface="FedEx Sans"/>
                          <a:cs typeface="FedEx Sans"/>
                        </a:rPr>
                        <a:t>&amp;</a:t>
                      </a:r>
                      <a:r>
                        <a:rPr sz="1000" spc="-10">
                          <a:solidFill>
                            <a:srgbClr val="333333"/>
                          </a:solidFill>
                          <a:latin typeface="FedEx Sans"/>
                          <a:cs typeface="FedEx Sans"/>
                        </a:rPr>
                        <a:t> </a:t>
                      </a:r>
                      <a:r>
                        <a:rPr sz="1000" spc="-25">
                          <a:solidFill>
                            <a:srgbClr val="333333"/>
                          </a:solidFill>
                          <a:latin typeface="FedEx Sans"/>
                          <a:cs typeface="FedEx Sans"/>
                        </a:rPr>
                        <a:t>Tax</a:t>
                      </a:r>
                      <a:r>
                        <a:rPr sz="1000" spc="-10">
                          <a:solidFill>
                            <a:srgbClr val="333333"/>
                          </a:solidFill>
                          <a:latin typeface="FedEx Sans"/>
                          <a:cs typeface="FedEx Sans"/>
                        </a:rPr>
                        <a:t> Invoice</a:t>
                      </a:r>
                      <a:endParaRPr sz="1000">
                        <a:latin typeface="FedEx Sans"/>
                        <a:cs typeface="FedEx Sans"/>
                      </a:endParaRPr>
                    </a:p>
                  </a:txBody>
                  <a:tcPr marL="0" marR="0" marT="11112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extLst>
                  <a:ext uri="{0D108BD9-81ED-4DB2-BD59-A6C34878D82A}">
                    <a16:rowId xmlns:a16="http://schemas.microsoft.com/office/drawing/2014/main" val="10004"/>
                  </a:ext>
                </a:extLst>
              </a:tr>
            </a:tbl>
          </a:graphicData>
        </a:graphic>
      </p:graphicFrame>
      <p:sp>
        <p:nvSpPr>
          <p:cNvPr id="4" name="object 4"/>
          <p:cNvSpPr txBox="1"/>
          <p:nvPr/>
        </p:nvSpPr>
        <p:spPr>
          <a:xfrm>
            <a:off x="707299" y="5274190"/>
            <a:ext cx="7802880" cy="132080"/>
          </a:xfrm>
          <a:prstGeom prst="rect">
            <a:avLst/>
          </a:prstGeom>
        </p:spPr>
        <p:txBody>
          <a:bodyPr vert="horz" wrap="square" lIns="0" tIns="12700" rIns="0" bIns="0" rtlCol="0">
            <a:spAutoFit/>
          </a:bodyPr>
          <a:lstStyle/>
          <a:p>
            <a:pPr marL="12700">
              <a:lnSpc>
                <a:spcPct val="100000"/>
              </a:lnSpc>
              <a:spcBef>
                <a:spcPts val="100"/>
              </a:spcBef>
            </a:pPr>
            <a:r>
              <a:rPr sz="700" b="1">
                <a:solidFill>
                  <a:srgbClr val="333333"/>
                </a:solidFill>
                <a:latin typeface="FedEx Sans"/>
                <a:cs typeface="FedEx Sans"/>
              </a:rPr>
              <a:t>1</a:t>
            </a:r>
            <a:r>
              <a:rPr sz="700" b="1" spc="10">
                <a:solidFill>
                  <a:srgbClr val="333333"/>
                </a:solidFill>
                <a:latin typeface="FedEx Sans"/>
                <a:cs typeface="FedEx Sans"/>
              </a:rPr>
              <a:t> </a:t>
            </a:r>
            <a:r>
              <a:rPr sz="700">
                <a:solidFill>
                  <a:srgbClr val="333333"/>
                </a:solidFill>
                <a:latin typeface="FedEx Sans"/>
                <a:cs typeface="FedEx Sans"/>
              </a:rPr>
              <a:t>Applicable</a:t>
            </a:r>
            <a:r>
              <a:rPr sz="700" spc="5">
                <a:solidFill>
                  <a:srgbClr val="333333"/>
                </a:solidFill>
                <a:latin typeface="FedEx Sans"/>
                <a:cs typeface="FedEx Sans"/>
              </a:rPr>
              <a:t> </a:t>
            </a:r>
            <a:r>
              <a:rPr sz="700">
                <a:solidFill>
                  <a:srgbClr val="333333"/>
                </a:solidFill>
                <a:latin typeface="FedEx Sans"/>
                <a:cs typeface="FedEx Sans"/>
              </a:rPr>
              <a:t>change will</a:t>
            </a:r>
            <a:r>
              <a:rPr sz="700" spc="5">
                <a:solidFill>
                  <a:srgbClr val="333333"/>
                </a:solidFill>
                <a:latin typeface="FedEx Sans"/>
                <a:cs typeface="FedEx Sans"/>
              </a:rPr>
              <a:t> </a:t>
            </a:r>
            <a:r>
              <a:rPr sz="700">
                <a:solidFill>
                  <a:srgbClr val="333333"/>
                </a:solidFill>
                <a:latin typeface="FedEx Sans"/>
                <a:cs typeface="FedEx Sans"/>
              </a:rPr>
              <a:t>also impact</a:t>
            </a:r>
            <a:r>
              <a:rPr sz="700" spc="5">
                <a:solidFill>
                  <a:srgbClr val="333333"/>
                </a:solidFill>
                <a:latin typeface="FedEx Sans"/>
                <a:cs typeface="FedEx Sans"/>
              </a:rPr>
              <a:t> </a:t>
            </a:r>
            <a:r>
              <a:rPr sz="700" spc="-10">
                <a:solidFill>
                  <a:srgbClr val="333333"/>
                </a:solidFill>
                <a:latin typeface="FedEx Sans"/>
                <a:cs typeface="FedEx Sans"/>
              </a:rPr>
              <a:t>Pre-Payment</a:t>
            </a:r>
            <a:r>
              <a:rPr sz="700" spc="5">
                <a:solidFill>
                  <a:srgbClr val="333333"/>
                </a:solidFill>
                <a:latin typeface="FedEx Sans"/>
                <a:cs typeface="FedEx Sans"/>
              </a:rPr>
              <a:t> </a:t>
            </a:r>
            <a:r>
              <a:rPr sz="700" spc="-10">
                <a:solidFill>
                  <a:srgbClr val="333333"/>
                </a:solidFill>
                <a:latin typeface="FedEx Sans"/>
                <a:cs typeface="FedEx Sans"/>
              </a:rPr>
              <a:t>(Direct</a:t>
            </a:r>
            <a:r>
              <a:rPr sz="700">
                <a:solidFill>
                  <a:srgbClr val="333333"/>
                </a:solidFill>
                <a:latin typeface="FedEx Sans"/>
                <a:cs typeface="FedEx Sans"/>
              </a:rPr>
              <a:t> </a:t>
            </a:r>
            <a:r>
              <a:rPr sz="700" spc="-10">
                <a:solidFill>
                  <a:srgbClr val="333333"/>
                </a:solidFill>
                <a:latin typeface="FedEx Sans"/>
                <a:cs typeface="FedEx Sans"/>
              </a:rPr>
              <a:t>Payment</a:t>
            </a:r>
            <a:r>
              <a:rPr sz="700" spc="5">
                <a:solidFill>
                  <a:srgbClr val="333333"/>
                </a:solidFill>
                <a:latin typeface="FedEx Sans"/>
                <a:cs typeface="FedEx Sans"/>
              </a:rPr>
              <a:t> </a:t>
            </a:r>
            <a:r>
              <a:rPr sz="700" spc="-10">
                <a:solidFill>
                  <a:srgbClr val="333333"/>
                </a:solidFill>
                <a:latin typeface="FedEx Sans"/>
                <a:cs typeface="FedEx Sans"/>
              </a:rPr>
              <a:t>Processing)</a:t>
            </a:r>
            <a:r>
              <a:rPr sz="700">
                <a:solidFill>
                  <a:srgbClr val="333333"/>
                </a:solidFill>
                <a:latin typeface="FedEx Sans"/>
                <a:cs typeface="FedEx Sans"/>
              </a:rPr>
              <a:t> and</a:t>
            </a:r>
            <a:r>
              <a:rPr sz="700" spc="5">
                <a:solidFill>
                  <a:srgbClr val="333333"/>
                </a:solidFill>
                <a:latin typeface="FedEx Sans"/>
                <a:cs typeface="FedEx Sans"/>
              </a:rPr>
              <a:t> </a:t>
            </a:r>
            <a:r>
              <a:rPr sz="700">
                <a:solidFill>
                  <a:srgbClr val="333333"/>
                </a:solidFill>
                <a:latin typeface="FedEx Sans"/>
                <a:cs typeface="FedEx Sans"/>
              </a:rPr>
              <a:t>Reimbursement On</a:t>
            </a:r>
            <a:r>
              <a:rPr sz="700" spc="5">
                <a:solidFill>
                  <a:srgbClr val="333333"/>
                </a:solidFill>
                <a:latin typeface="FedEx Sans"/>
                <a:cs typeface="FedEx Sans"/>
              </a:rPr>
              <a:t> </a:t>
            </a:r>
            <a:r>
              <a:rPr sz="700" spc="-10">
                <a:solidFill>
                  <a:srgbClr val="333333"/>
                </a:solidFill>
                <a:latin typeface="FedEx Sans"/>
                <a:cs typeface="FedEx Sans"/>
              </a:rPr>
              <a:t>Delivery</a:t>
            </a:r>
            <a:r>
              <a:rPr sz="700" spc="5">
                <a:solidFill>
                  <a:srgbClr val="333333"/>
                </a:solidFill>
                <a:latin typeface="FedEx Sans"/>
                <a:cs typeface="FedEx Sans"/>
              </a:rPr>
              <a:t> </a:t>
            </a:r>
            <a:r>
              <a:rPr sz="700" spc="-10">
                <a:solidFill>
                  <a:srgbClr val="333333"/>
                </a:solidFill>
                <a:latin typeface="FedEx Sans"/>
                <a:cs typeface="FedEx Sans"/>
              </a:rPr>
              <a:t>(ROD)</a:t>
            </a:r>
            <a:r>
              <a:rPr sz="700">
                <a:solidFill>
                  <a:srgbClr val="333333"/>
                </a:solidFill>
                <a:latin typeface="FedEx Sans"/>
                <a:cs typeface="FedEx Sans"/>
              </a:rPr>
              <a:t> ancillary</a:t>
            </a:r>
            <a:r>
              <a:rPr sz="700" spc="5">
                <a:solidFill>
                  <a:srgbClr val="333333"/>
                </a:solidFill>
                <a:latin typeface="FedEx Sans"/>
                <a:cs typeface="FedEx Sans"/>
              </a:rPr>
              <a:t> </a:t>
            </a:r>
            <a:r>
              <a:rPr sz="700">
                <a:solidFill>
                  <a:srgbClr val="333333"/>
                </a:solidFill>
                <a:latin typeface="FedEx Sans"/>
                <a:cs typeface="FedEx Sans"/>
              </a:rPr>
              <a:t>fees which</a:t>
            </a:r>
            <a:r>
              <a:rPr sz="700" spc="5">
                <a:solidFill>
                  <a:srgbClr val="333333"/>
                </a:solidFill>
                <a:latin typeface="FedEx Sans"/>
                <a:cs typeface="FedEx Sans"/>
              </a:rPr>
              <a:t> </a:t>
            </a:r>
            <a:r>
              <a:rPr sz="700">
                <a:solidFill>
                  <a:srgbClr val="333333"/>
                </a:solidFill>
                <a:latin typeface="FedEx Sans"/>
                <a:cs typeface="FedEx Sans"/>
              </a:rPr>
              <a:t>remain</a:t>
            </a:r>
            <a:r>
              <a:rPr sz="700" spc="5">
                <a:solidFill>
                  <a:srgbClr val="333333"/>
                </a:solidFill>
                <a:latin typeface="FedEx Sans"/>
                <a:cs typeface="FedEx Sans"/>
              </a:rPr>
              <a:t> </a:t>
            </a:r>
            <a:r>
              <a:rPr sz="700">
                <a:solidFill>
                  <a:srgbClr val="333333"/>
                </a:solidFill>
                <a:latin typeface="FedEx Sans"/>
                <a:cs typeface="FedEx Sans"/>
              </a:rPr>
              <a:t>in-line with</a:t>
            </a:r>
            <a:r>
              <a:rPr sz="700" spc="5">
                <a:solidFill>
                  <a:srgbClr val="333333"/>
                </a:solidFill>
                <a:latin typeface="FedEx Sans"/>
                <a:cs typeface="FedEx Sans"/>
              </a:rPr>
              <a:t> </a:t>
            </a:r>
            <a:r>
              <a:rPr sz="700" spc="-10">
                <a:solidFill>
                  <a:srgbClr val="333333"/>
                </a:solidFill>
                <a:latin typeface="FedEx Sans"/>
                <a:cs typeface="FedEx Sans"/>
              </a:rPr>
              <a:t>Disbursement</a:t>
            </a:r>
            <a:r>
              <a:rPr sz="700">
                <a:solidFill>
                  <a:srgbClr val="333333"/>
                </a:solidFill>
                <a:latin typeface="FedEx Sans"/>
                <a:cs typeface="FedEx Sans"/>
              </a:rPr>
              <a:t> Fee</a:t>
            </a:r>
            <a:r>
              <a:rPr sz="700" spc="5">
                <a:solidFill>
                  <a:srgbClr val="333333"/>
                </a:solidFill>
                <a:latin typeface="FedEx Sans"/>
                <a:cs typeface="FedEx Sans"/>
              </a:rPr>
              <a:t> </a:t>
            </a:r>
            <a:r>
              <a:rPr sz="700" spc="-10">
                <a:solidFill>
                  <a:srgbClr val="333333"/>
                </a:solidFill>
                <a:latin typeface="FedEx Sans"/>
                <a:cs typeface="FedEx Sans"/>
              </a:rPr>
              <a:t>structure.</a:t>
            </a:r>
            <a:endParaRPr sz="700">
              <a:latin typeface="FedEx Sans"/>
              <a:cs typeface="FedEx Sans"/>
            </a:endParaRPr>
          </a:p>
        </p:txBody>
      </p:sp>
      <p:sp>
        <p:nvSpPr>
          <p:cNvPr id="5" name="object 5"/>
          <p:cNvSpPr/>
          <p:nvPr/>
        </p:nvSpPr>
        <p:spPr>
          <a:xfrm>
            <a:off x="2" y="407727"/>
            <a:ext cx="1350010" cy="1417320"/>
          </a:xfrm>
          <a:custGeom>
            <a:avLst/>
            <a:gdLst/>
            <a:ahLst/>
            <a:cxnLst/>
            <a:rect l="l" t="t" r="r" b="b"/>
            <a:pathLst>
              <a:path w="1350010" h="1417320">
                <a:moveTo>
                  <a:pt x="759015" y="882675"/>
                </a:moveTo>
                <a:lnTo>
                  <a:pt x="0" y="882675"/>
                </a:lnTo>
                <a:lnTo>
                  <a:pt x="0" y="922705"/>
                </a:lnTo>
                <a:lnTo>
                  <a:pt x="718997" y="922705"/>
                </a:lnTo>
                <a:lnTo>
                  <a:pt x="718997" y="1417167"/>
                </a:lnTo>
                <a:lnTo>
                  <a:pt x="812541" y="1312062"/>
                </a:lnTo>
                <a:lnTo>
                  <a:pt x="759015" y="1312062"/>
                </a:lnTo>
                <a:lnTo>
                  <a:pt x="759015" y="882675"/>
                </a:lnTo>
                <a:close/>
              </a:path>
              <a:path w="1350010" h="1417320">
                <a:moveTo>
                  <a:pt x="812601" y="105143"/>
                </a:moveTo>
                <a:lnTo>
                  <a:pt x="759015" y="105143"/>
                </a:lnTo>
                <a:lnTo>
                  <a:pt x="1296035" y="708609"/>
                </a:lnTo>
                <a:lnTo>
                  <a:pt x="759015" y="1312062"/>
                </a:lnTo>
                <a:lnTo>
                  <a:pt x="812541" y="1312062"/>
                </a:lnTo>
                <a:lnTo>
                  <a:pt x="1349616" y="708609"/>
                </a:lnTo>
                <a:lnTo>
                  <a:pt x="812601" y="105143"/>
                </a:lnTo>
                <a:close/>
              </a:path>
              <a:path w="1350010" h="1417320">
                <a:moveTo>
                  <a:pt x="719035" y="0"/>
                </a:moveTo>
                <a:lnTo>
                  <a:pt x="719035" y="475843"/>
                </a:lnTo>
                <a:lnTo>
                  <a:pt x="0" y="475843"/>
                </a:lnTo>
                <a:lnTo>
                  <a:pt x="0" y="515835"/>
                </a:lnTo>
                <a:lnTo>
                  <a:pt x="759015" y="515835"/>
                </a:lnTo>
                <a:lnTo>
                  <a:pt x="759015" y="105143"/>
                </a:lnTo>
                <a:lnTo>
                  <a:pt x="812601" y="105143"/>
                </a:lnTo>
                <a:lnTo>
                  <a:pt x="719035" y="0"/>
                </a:lnTo>
                <a:close/>
              </a:path>
            </a:pathLst>
          </a:custGeom>
          <a:solidFill>
            <a:srgbClr val="FF6200"/>
          </a:solidFill>
        </p:spPr>
        <p:txBody>
          <a:bodyPr wrap="square" lIns="0" tIns="0" rIns="0" bIns="0" rtlCol="0"/>
          <a:lstStyle/>
          <a:p>
            <a:endParaRPr/>
          </a:p>
        </p:txBody>
      </p:sp>
      <p:sp>
        <p:nvSpPr>
          <p:cNvPr id="6" name="object 6"/>
          <p:cNvSpPr txBox="1"/>
          <p:nvPr/>
        </p:nvSpPr>
        <p:spPr>
          <a:xfrm>
            <a:off x="707299" y="1999752"/>
            <a:ext cx="7865109" cy="825500"/>
          </a:xfrm>
          <a:prstGeom prst="rect">
            <a:avLst/>
          </a:prstGeom>
        </p:spPr>
        <p:txBody>
          <a:bodyPr vert="horz" wrap="square" lIns="0" tIns="12700" rIns="0" bIns="0" rtlCol="0">
            <a:spAutoFit/>
          </a:bodyPr>
          <a:lstStyle/>
          <a:p>
            <a:pPr marL="12700" marR="5080">
              <a:lnSpc>
                <a:spcPct val="109300"/>
              </a:lnSpc>
              <a:spcBef>
                <a:spcPts val="100"/>
              </a:spcBef>
            </a:pPr>
            <a:r>
              <a:rPr sz="1600">
                <a:solidFill>
                  <a:srgbClr val="333333"/>
                </a:solidFill>
                <a:latin typeface="FedEx Sans"/>
                <a:cs typeface="FedEx Sans"/>
              </a:rPr>
              <a:t>We</a:t>
            </a:r>
            <a:r>
              <a:rPr sz="1600" spc="-50">
                <a:solidFill>
                  <a:srgbClr val="333333"/>
                </a:solidFill>
                <a:latin typeface="FedEx Sans"/>
                <a:cs typeface="FedEx Sans"/>
              </a:rPr>
              <a:t> </a:t>
            </a:r>
            <a:r>
              <a:rPr sz="1600">
                <a:solidFill>
                  <a:srgbClr val="333333"/>
                </a:solidFill>
                <a:latin typeface="FedEx Sans"/>
                <a:cs typeface="FedEx Sans"/>
              </a:rPr>
              <a:t>expect</a:t>
            </a:r>
            <a:r>
              <a:rPr sz="1600" spc="-45">
                <a:solidFill>
                  <a:srgbClr val="333333"/>
                </a:solidFill>
                <a:latin typeface="FedEx Sans"/>
                <a:cs typeface="FedEx Sans"/>
              </a:rPr>
              <a:t> </a:t>
            </a:r>
            <a:r>
              <a:rPr sz="1600">
                <a:solidFill>
                  <a:srgbClr val="333333"/>
                </a:solidFill>
                <a:latin typeface="FedEx Sans"/>
                <a:cs typeface="FedEx Sans"/>
              </a:rPr>
              <a:t>more</a:t>
            </a:r>
            <a:r>
              <a:rPr sz="1600" spc="-45">
                <a:solidFill>
                  <a:srgbClr val="333333"/>
                </a:solidFill>
                <a:latin typeface="FedEx Sans"/>
                <a:cs typeface="FedEx Sans"/>
              </a:rPr>
              <a:t> </a:t>
            </a:r>
            <a:r>
              <a:rPr sz="1600">
                <a:solidFill>
                  <a:srgbClr val="333333"/>
                </a:solidFill>
                <a:latin typeface="FedEx Sans"/>
                <a:cs typeface="FedEx Sans"/>
              </a:rPr>
              <a:t>shipments</a:t>
            </a:r>
            <a:r>
              <a:rPr sz="1600" spc="-50">
                <a:solidFill>
                  <a:srgbClr val="333333"/>
                </a:solidFill>
                <a:latin typeface="FedEx Sans"/>
                <a:cs typeface="FedEx Sans"/>
              </a:rPr>
              <a:t> </a:t>
            </a:r>
            <a:r>
              <a:rPr sz="1600">
                <a:solidFill>
                  <a:srgbClr val="333333"/>
                </a:solidFill>
                <a:latin typeface="FedEx Sans"/>
                <a:cs typeface="FedEx Sans"/>
              </a:rPr>
              <a:t>entering</a:t>
            </a:r>
            <a:r>
              <a:rPr sz="1600" spc="-45">
                <a:solidFill>
                  <a:srgbClr val="333333"/>
                </a:solidFill>
                <a:latin typeface="FedEx Sans"/>
                <a:cs typeface="FedEx Sans"/>
              </a:rPr>
              <a:t> </a:t>
            </a:r>
            <a:r>
              <a:rPr sz="1600">
                <a:solidFill>
                  <a:srgbClr val="333333"/>
                </a:solidFill>
                <a:latin typeface="FedEx Sans"/>
                <a:cs typeface="FedEx Sans"/>
              </a:rPr>
              <a:t>the</a:t>
            </a:r>
            <a:r>
              <a:rPr sz="1600" spc="-45">
                <a:solidFill>
                  <a:srgbClr val="333333"/>
                </a:solidFill>
                <a:latin typeface="FedEx Sans"/>
                <a:cs typeface="FedEx Sans"/>
              </a:rPr>
              <a:t> </a:t>
            </a:r>
            <a:r>
              <a:rPr sz="1600">
                <a:solidFill>
                  <a:srgbClr val="333333"/>
                </a:solidFill>
                <a:latin typeface="FedEx Sans"/>
                <a:cs typeface="FedEx Sans"/>
              </a:rPr>
              <a:t>EU</a:t>
            </a:r>
            <a:r>
              <a:rPr sz="1600" spc="-50">
                <a:solidFill>
                  <a:srgbClr val="333333"/>
                </a:solidFill>
                <a:latin typeface="FedEx Sans"/>
                <a:cs typeface="FedEx Sans"/>
              </a:rPr>
              <a:t> </a:t>
            </a:r>
            <a:r>
              <a:rPr sz="1600">
                <a:solidFill>
                  <a:srgbClr val="333333"/>
                </a:solidFill>
                <a:latin typeface="FedEx Sans"/>
                <a:cs typeface="FedEx Sans"/>
              </a:rPr>
              <a:t>will</a:t>
            </a:r>
            <a:r>
              <a:rPr sz="1600" spc="-45">
                <a:solidFill>
                  <a:srgbClr val="333333"/>
                </a:solidFill>
                <a:latin typeface="FedEx Sans"/>
                <a:cs typeface="FedEx Sans"/>
              </a:rPr>
              <a:t> </a:t>
            </a:r>
            <a:r>
              <a:rPr sz="1600">
                <a:solidFill>
                  <a:srgbClr val="333333"/>
                </a:solidFill>
                <a:latin typeface="FedEx Sans"/>
                <a:cs typeface="FedEx Sans"/>
              </a:rPr>
              <a:t>require</a:t>
            </a:r>
            <a:r>
              <a:rPr sz="1600" spc="-45">
                <a:solidFill>
                  <a:srgbClr val="333333"/>
                </a:solidFill>
                <a:latin typeface="FedEx Sans"/>
                <a:cs typeface="FedEx Sans"/>
              </a:rPr>
              <a:t> </a:t>
            </a:r>
            <a:r>
              <a:rPr sz="1600">
                <a:solidFill>
                  <a:srgbClr val="333333"/>
                </a:solidFill>
                <a:latin typeface="FedEx Sans"/>
                <a:cs typeface="FedEx Sans"/>
              </a:rPr>
              <a:t>more</a:t>
            </a:r>
            <a:r>
              <a:rPr sz="1600" spc="-45">
                <a:solidFill>
                  <a:srgbClr val="333333"/>
                </a:solidFill>
                <a:latin typeface="FedEx Sans"/>
                <a:cs typeface="FedEx Sans"/>
              </a:rPr>
              <a:t> </a:t>
            </a:r>
            <a:r>
              <a:rPr sz="1600">
                <a:solidFill>
                  <a:srgbClr val="333333"/>
                </a:solidFill>
                <a:latin typeface="FedEx Sans"/>
                <a:cs typeface="FedEx Sans"/>
              </a:rPr>
              <a:t>complex</a:t>
            </a:r>
            <a:r>
              <a:rPr sz="1600" spc="-50">
                <a:solidFill>
                  <a:srgbClr val="333333"/>
                </a:solidFill>
                <a:latin typeface="FedEx Sans"/>
                <a:cs typeface="FedEx Sans"/>
              </a:rPr>
              <a:t> </a:t>
            </a:r>
            <a:r>
              <a:rPr sz="1600" spc="-10">
                <a:solidFill>
                  <a:srgbClr val="333333"/>
                </a:solidFill>
                <a:latin typeface="FedEx Sans"/>
                <a:cs typeface="FedEx Sans"/>
              </a:rPr>
              <a:t>customs clearance</a:t>
            </a:r>
            <a:r>
              <a:rPr sz="1600" spc="-20">
                <a:solidFill>
                  <a:srgbClr val="333333"/>
                </a:solidFill>
                <a:latin typeface="FedEx Sans"/>
                <a:cs typeface="FedEx Sans"/>
              </a:rPr>
              <a:t> </a:t>
            </a:r>
            <a:r>
              <a:rPr sz="1600">
                <a:solidFill>
                  <a:srgbClr val="333333"/>
                </a:solidFill>
                <a:latin typeface="FedEx Sans"/>
                <a:cs typeface="FedEx Sans"/>
              </a:rPr>
              <a:t>and</a:t>
            </a:r>
            <a:r>
              <a:rPr sz="1600" spc="-15">
                <a:solidFill>
                  <a:srgbClr val="333333"/>
                </a:solidFill>
                <a:latin typeface="FedEx Sans"/>
                <a:cs typeface="FedEx Sans"/>
              </a:rPr>
              <a:t> </a:t>
            </a:r>
            <a:r>
              <a:rPr sz="1600">
                <a:solidFill>
                  <a:srgbClr val="333333"/>
                </a:solidFill>
                <a:latin typeface="FedEx Sans"/>
                <a:cs typeface="FedEx Sans"/>
              </a:rPr>
              <a:t>associated</a:t>
            </a:r>
            <a:r>
              <a:rPr sz="1600" spc="-15">
                <a:solidFill>
                  <a:srgbClr val="333333"/>
                </a:solidFill>
                <a:latin typeface="FedEx Sans"/>
                <a:cs typeface="FedEx Sans"/>
              </a:rPr>
              <a:t> </a:t>
            </a:r>
            <a:r>
              <a:rPr sz="1600">
                <a:solidFill>
                  <a:srgbClr val="333333"/>
                </a:solidFill>
                <a:latin typeface="FedEx Sans"/>
                <a:cs typeface="FedEx Sans"/>
              </a:rPr>
              <a:t>processing</a:t>
            </a:r>
            <a:r>
              <a:rPr sz="1600" spc="-20">
                <a:solidFill>
                  <a:srgbClr val="333333"/>
                </a:solidFill>
                <a:latin typeface="FedEx Sans"/>
                <a:cs typeface="FedEx Sans"/>
              </a:rPr>
              <a:t> </a:t>
            </a:r>
            <a:r>
              <a:rPr sz="1600">
                <a:solidFill>
                  <a:srgbClr val="333333"/>
                </a:solidFill>
                <a:latin typeface="FedEx Sans"/>
                <a:cs typeface="FedEx Sans"/>
              </a:rPr>
              <a:t>of</a:t>
            </a:r>
            <a:r>
              <a:rPr sz="1600" spc="-15">
                <a:solidFill>
                  <a:srgbClr val="333333"/>
                </a:solidFill>
                <a:latin typeface="FedEx Sans"/>
                <a:cs typeface="FedEx Sans"/>
              </a:rPr>
              <a:t> </a:t>
            </a:r>
            <a:r>
              <a:rPr sz="1600">
                <a:solidFill>
                  <a:srgbClr val="333333"/>
                </a:solidFill>
                <a:latin typeface="FedEx Sans"/>
                <a:cs typeface="FedEx Sans"/>
              </a:rPr>
              <a:t>import</a:t>
            </a:r>
            <a:r>
              <a:rPr sz="1600" spc="-15">
                <a:solidFill>
                  <a:srgbClr val="333333"/>
                </a:solidFill>
                <a:latin typeface="FedEx Sans"/>
                <a:cs typeface="FedEx Sans"/>
              </a:rPr>
              <a:t> </a:t>
            </a:r>
            <a:r>
              <a:rPr sz="1600">
                <a:solidFill>
                  <a:srgbClr val="333333"/>
                </a:solidFill>
                <a:latin typeface="FedEx Sans"/>
                <a:cs typeface="FedEx Sans"/>
              </a:rPr>
              <a:t>duties.</a:t>
            </a:r>
            <a:r>
              <a:rPr sz="1600" spc="-20">
                <a:solidFill>
                  <a:srgbClr val="333333"/>
                </a:solidFill>
                <a:latin typeface="FedEx Sans"/>
                <a:cs typeface="FedEx Sans"/>
              </a:rPr>
              <a:t> </a:t>
            </a:r>
            <a:r>
              <a:rPr sz="1600" spc="-55">
                <a:solidFill>
                  <a:srgbClr val="333333"/>
                </a:solidFill>
                <a:latin typeface="FedEx Sans"/>
                <a:cs typeface="FedEx Sans"/>
              </a:rPr>
              <a:t>To</a:t>
            </a:r>
            <a:r>
              <a:rPr sz="1600" spc="-15">
                <a:solidFill>
                  <a:srgbClr val="333333"/>
                </a:solidFill>
                <a:latin typeface="FedEx Sans"/>
                <a:cs typeface="FedEx Sans"/>
              </a:rPr>
              <a:t> </a:t>
            </a:r>
            <a:r>
              <a:rPr sz="1600">
                <a:solidFill>
                  <a:srgbClr val="333333"/>
                </a:solidFill>
                <a:latin typeface="FedEx Sans"/>
                <a:cs typeface="FedEx Sans"/>
              </a:rPr>
              <a:t>support</a:t>
            </a:r>
            <a:r>
              <a:rPr sz="1600" spc="-15">
                <a:solidFill>
                  <a:srgbClr val="333333"/>
                </a:solidFill>
                <a:latin typeface="FedEx Sans"/>
                <a:cs typeface="FedEx Sans"/>
              </a:rPr>
              <a:t> </a:t>
            </a:r>
            <a:r>
              <a:rPr sz="1600">
                <a:solidFill>
                  <a:srgbClr val="333333"/>
                </a:solidFill>
                <a:latin typeface="FedEx Sans"/>
                <a:cs typeface="FedEx Sans"/>
              </a:rPr>
              <a:t>these</a:t>
            </a:r>
            <a:r>
              <a:rPr sz="1600" spc="-20">
                <a:solidFill>
                  <a:srgbClr val="333333"/>
                </a:solidFill>
                <a:latin typeface="FedEx Sans"/>
                <a:cs typeface="FedEx Sans"/>
              </a:rPr>
              <a:t> </a:t>
            </a:r>
            <a:r>
              <a:rPr sz="1600" spc="-10">
                <a:solidFill>
                  <a:srgbClr val="333333"/>
                </a:solidFill>
                <a:latin typeface="FedEx Sans"/>
                <a:cs typeface="FedEx Sans"/>
              </a:rPr>
              <a:t>additional </a:t>
            </a:r>
            <a:r>
              <a:rPr sz="1600">
                <a:solidFill>
                  <a:srgbClr val="333333"/>
                </a:solidFill>
                <a:latin typeface="FedEx Sans"/>
                <a:cs typeface="FedEx Sans"/>
              </a:rPr>
              <a:t>operational</a:t>
            </a:r>
            <a:r>
              <a:rPr sz="1600" spc="-30">
                <a:solidFill>
                  <a:srgbClr val="333333"/>
                </a:solidFill>
                <a:latin typeface="FedEx Sans"/>
                <a:cs typeface="FedEx Sans"/>
              </a:rPr>
              <a:t> </a:t>
            </a:r>
            <a:r>
              <a:rPr sz="1600">
                <a:solidFill>
                  <a:srgbClr val="333333"/>
                </a:solidFill>
                <a:latin typeface="FedEx Sans"/>
                <a:cs typeface="FedEx Sans"/>
              </a:rPr>
              <a:t>requirements,</a:t>
            </a:r>
            <a:r>
              <a:rPr sz="1600" spc="-30">
                <a:solidFill>
                  <a:srgbClr val="333333"/>
                </a:solidFill>
                <a:latin typeface="FedEx Sans"/>
                <a:cs typeface="FedEx Sans"/>
              </a:rPr>
              <a:t> </a:t>
            </a:r>
            <a:r>
              <a:rPr sz="1600">
                <a:solidFill>
                  <a:srgbClr val="333333"/>
                </a:solidFill>
                <a:latin typeface="FedEx Sans"/>
                <a:cs typeface="FedEx Sans"/>
              </a:rPr>
              <a:t>we</a:t>
            </a:r>
            <a:r>
              <a:rPr sz="1600" spc="-30">
                <a:solidFill>
                  <a:srgbClr val="333333"/>
                </a:solidFill>
                <a:latin typeface="FedEx Sans"/>
                <a:cs typeface="FedEx Sans"/>
              </a:rPr>
              <a:t> </a:t>
            </a:r>
            <a:r>
              <a:rPr sz="1600">
                <a:solidFill>
                  <a:srgbClr val="333333"/>
                </a:solidFill>
                <a:latin typeface="FedEx Sans"/>
                <a:cs typeface="FedEx Sans"/>
              </a:rPr>
              <a:t>are</a:t>
            </a:r>
            <a:r>
              <a:rPr sz="1600" spc="-30">
                <a:solidFill>
                  <a:srgbClr val="333333"/>
                </a:solidFill>
                <a:latin typeface="FedEx Sans"/>
                <a:cs typeface="FedEx Sans"/>
              </a:rPr>
              <a:t> </a:t>
            </a:r>
            <a:r>
              <a:rPr sz="1600" spc="-10">
                <a:solidFill>
                  <a:srgbClr val="333333"/>
                </a:solidFill>
                <a:latin typeface="FedEx Sans"/>
                <a:cs typeface="FedEx Sans"/>
              </a:rPr>
              <a:t>introducing</a:t>
            </a:r>
            <a:r>
              <a:rPr sz="1600" spc="-35">
                <a:solidFill>
                  <a:srgbClr val="333333"/>
                </a:solidFill>
                <a:latin typeface="FedEx Sans"/>
                <a:cs typeface="FedEx Sans"/>
              </a:rPr>
              <a:t> </a:t>
            </a:r>
            <a:r>
              <a:rPr sz="1600">
                <a:solidFill>
                  <a:srgbClr val="333333"/>
                </a:solidFill>
                <a:latin typeface="FedEx Sans"/>
                <a:cs typeface="FedEx Sans"/>
              </a:rPr>
              <a:t>the</a:t>
            </a:r>
            <a:r>
              <a:rPr sz="1600" spc="-35">
                <a:solidFill>
                  <a:srgbClr val="333333"/>
                </a:solidFill>
                <a:latin typeface="FedEx Sans"/>
                <a:cs typeface="FedEx Sans"/>
              </a:rPr>
              <a:t> </a:t>
            </a:r>
            <a:r>
              <a:rPr sz="1600" spc="-10">
                <a:solidFill>
                  <a:srgbClr val="333333"/>
                </a:solidFill>
                <a:latin typeface="FedEx Sans"/>
                <a:cs typeface="FedEx Sans"/>
              </a:rPr>
              <a:t>following</a:t>
            </a:r>
            <a:r>
              <a:rPr sz="1600" spc="-30">
                <a:solidFill>
                  <a:srgbClr val="333333"/>
                </a:solidFill>
                <a:latin typeface="FedEx Sans"/>
                <a:cs typeface="FedEx Sans"/>
              </a:rPr>
              <a:t> </a:t>
            </a:r>
            <a:r>
              <a:rPr sz="1600">
                <a:solidFill>
                  <a:srgbClr val="333333"/>
                </a:solidFill>
                <a:latin typeface="FedEx Sans"/>
                <a:cs typeface="FedEx Sans"/>
              </a:rPr>
              <a:t>pricing</a:t>
            </a:r>
            <a:r>
              <a:rPr sz="1600" spc="-30">
                <a:solidFill>
                  <a:srgbClr val="333333"/>
                </a:solidFill>
                <a:latin typeface="FedEx Sans"/>
                <a:cs typeface="FedEx Sans"/>
              </a:rPr>
              <a:t> </a:t>
            </a:r>
            <a:r>
              <a:rPr sz="1600" spc="-10">
                <a:solidFill>
                  <a:srgbClr val="333333"/>
                </a:solidFill>
                <a:latin typeface="FedEx Sans"/>
                <a:cs typeface="FedEx Sans"/>
              </a:rPr>
              <a:t>updates:</a:t>
            </a:r>
            <a:endParaRPr sz="1600">
              <a:latin typeface="FedEx Sans"/>
              <a:cs typeface="FedEx Sans"/>
            </a:endParaRPr>
          </a:p>
        </p:txBody>
      </p:sp>
      <p:grpSp>
        <p:nvGrpSpPr>
          <p:cNvPr id="7" name="object 7"/>
          <p:cNvGrpSpPr/>
          <p:nvPr/>
        </p:nvGrpSpPr>
        <p:grpSpPr>
          <a:xfrm>
            <a:off x="10078400" y="267004"/>
            <a:ext cx="355600" cy="355600"/>
            <a:chOff x="10078400" y="267004"/>
            <a:chExt cx="355600" cy="355600"/>
          </a:xfrm>
        </p:grpSpPr>
        <p:pic>
          <p:nvPicPr>
            <p:cNvPr id="8" name="object 8"/>
            <p:cNvPicPr/>
            <p:nvPr/>
          </p:nvPicPr>
          <p:blipFill>
            <a:blip r:embed="rId3" cstate="print"/>
            <a:stretch>
              <a:fillRect/>
            </a:stretch>
          </p:blipFill>
          <p:spPr>
            <a:xfrm>
              <a:off x="10201726" y="372821"/>
              <a:ext cx="108915" cy="144678"/>
            </a:xfrm>
            <a:prstGeom prst="rect">
              <a:avLst/>
            </a:prstGeom>
          </p:spPr>
        </p:pic>
        <p:sp>
          <p:nvSpPr>
            <p:cNvPr id="9" name="object 9"/>
            <p:cNvSpPr/>
            <p:nvPr/>
          </p:nvSpPr>
          <p:spPr>
            <a:xfrm>
              <a:off x="10078400" y="267004"/>
              <a:ext cx="355600" cy="355600"/>
            </a:xfrm>
            <a:custGeom>
              <a:avLst/>
              <a:gdLst/>
              <a:ahLst/>
              <a:cxnLst/>
              <a:rect l="l" t="t" r="r" b="b"/>
              <a:pathLst>
                <a:path w="355600" h="355600">
                  <a:moveTo>
                    <a:pt x="177800" y="0"/>
                  </a:moveTo>
                  <a:lnTo>
                    <a:pt x="130471" y="6338"/>
                  </a:lnTo>
                  <a:lnTo>
                    <a:pt x="87981" y="24235"/>
                  </a:lnTo>
                  <a:lnTo>
                    <a:pt x="52009" y="52009"/>
                  </a:lnTo>
                  <a:lnTo>
                    <a:pt x="24235" y="87981"/>
                  </a:lnTo>
                  <a:lnTo>
                    <a:pt x="6338" y="130471"/>
                  </a:lnTo>
                  <a:lnTo>
                    <a:pt x="0" y="177800"/>
                  </a:lnTo>
                  <a:lnTo>
                    <a:pt x="6338" y="225128"/>
                  </a:lnTo>
                  <a:lnTo>
                    <a:pt x="24235" y="267618"/>
                  </a:lnTo>
                  <a:lnTo>
                    <a:pt x="52009" y="303590"/>
                  </a:lnTo>
                  <a:lnTo>
                    <a:pt x="87981" y="331364"/>
                  </a:lnTo>
                  <a:lnTo>
                    <a:pt x="130471" y="349261"/>
                  </a:lnTo>
                  <a:lnTo>
                    <a:pt x="177800" y="355600"/>
                  </a:lnTo>
                  <a:lnTo>
                    <a:pt x="225128" y="349261"/>
                  </a:lnTo>
                  <a:lnTo>
                    <a:pt x="267618" y="331364"/>
                  </a:lnTo>
                  <a:lnTo>
                    <a:pt x="269126" y="330200"/>
                  </a:lnTo>
                  <a:lnTo>
                    <a:pt x="177800" y="330200"/>
                  </a:lnTo>
                  <a:lnTo>
                    <a:pt x="129563" y="322447"/>
                  </a:lnTo>
                  <a:lnTo>
                    <a:pt x="87720" y="300845"/>
                  </a:lnTo>
                  <a:lnTo>
                    <a:pt x="54754" y="267879"/>
                  </a:lnTo>
                  <a:lnTo>
                    <a:pt x="33152" y="226036"/>
                  </a:lnTo>
                  <a:lnTo>
                    <a:pt x="25400" y="177800"/>
                  </a:lnTo>
                  <a:lnTo>
                    <a:pt x="33152" y="129563"/>
                  </a:lnTo>
                  <a:lnTo>
                    <a:pt x="54754" y="87720"/>
                  </a:lnTo>
                  <a:lnTo>
                    <a:pt x="87720" y="54754"/>
                  </a:lnTo>
                  <a:lnTo>
                    <a:pt x="129563" y="33152"/>
                  </a:lnTo>
                  <a:lnTo>
                    <a:pt x="177800" y="25400"/>
                  </a:lnTo>
                  <a:lnTo>
                    <a:pt x="269126" y="25400"/>
                  </a:lnTo>
                  <a:lnTo>
                    <a:pt x="267618" y="24235"/>
                  </a:lnTo>
                  <a:lnTo>
                    <a:pt x="225128" y="6338"/>
                  </a:lnTo>
                  <a:lnTo>
                    <a:pt x="177800" y="0"/>
                  </a:lnTo>
                  <a:close/>
                </a:path>
                <a:path w="355600" h="355600">
                  <a:moveTo>
                    <a:pt x="269126" y="25400"/>
                  </a:moveTo>
                  <a:lnTo>
                    <a:pt x="177800" y="25400"/>
                  </a:lnTo>
                  <a:lnTo>
                    <a:pt x="226036" y="33152"/>
                  </a:lnTo>
                  <a:lnTo>
                    <a:pt x="267879" y="54754"/>
                  </a:lnTo>
                  <a:lnTo>
                    <a:pt x="300845" y="87720"/>
                  </a:lnTo>
                  <a:lnTo>
                    <a:pt x="322447" y="129563"/>
                  </a:lnTo>
                  <a:lnTo>
                    <a:pt x="330200" y="177800"/>
                  </a:lnTo>
                  <a:lnTo>
                    <a:pt x="322447" y="226036"/>
                  </a:lnTo>
                  <a:lnTo>
                    <a:pt x="300845" y="267879"/>
                  </a:lnTo>
                  <a:lnTo>
                    <a:pt x="267879" y="300845"/>
                  </a:lnTo>
                  <a:lnTo>
                    <a:pt x="226036" y="322447"/>
                  </a:lnTo>
                  <a:lnTo>
                    <a:pt x="177800" y="330200"/>
                  </a:lnTo>
                  <a:lnTo>
                    <a:pt x="269126" y="330200"/>
                  </a:lnTo>
                  <a:lnTo>
                    <a:pt x="303590" y="303590"/>
                  </a:lnTo>
                  <a:lnTo>
                    <a:pt x="331364" y="267618"/>
                  </a:lnTo>
                  <a:lnTo>
                    <a:pt x="349261" y="225128"/>
                  </a:lnTo>
                  <a:lnTo>
                    <a:pt x="355600" y="177800"/>
                  </a:lnTo>
                  <a:lnTo>
                    <a:pt x="349261" y="130471"/>
                  </a:lnTo>
                  <a:lnTo>
                    <a:pt x="331364" y="87981"/>
                  </a:lnTo>
                  <a:lnTo>
                    <a:pt x="303590" y="52009"/>
                  </a:lnTo>
                  <a:lnTo>
                    <a:pt x="269126" y="25400"/>
                  </a:lnTo>
                  <a:close/>
                </a:path>
              </a:pathLst>
            </a:custGeom>
            <a:solidFill>
              <a:srgbClr val="4D148C"/>
            </a:solidFill>
          </p:spPr>
          <p:txBody>
            <a:bodyPr wrap="square" lIns="0" tIns="0" rIns="0" bIns="0" rtlCol="0"/>
            <a:lstStyle/>
            <a:p>
              <a:endParaRPr/>
            </a:p>
          </p:txBody>
        </p:sp>
      </p:grpSp>
    </p:spTree>
  </p:cSld>
  <p:clrMapOvr>
    <a:masterClrMapping/>
  </p:clrMapOvr>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707298" y="5321913"/>
            <a:ext cx="9213943" cy="477054"/>
          </a:xfrm>
          <a:prstGeom prst="rect">
            <a:avLst/>
          </a:prstGeom>
        </p:spPr>
        <p:txBody>
          <a:bodyPr vert="horz" wrap="square" lIns="0" tIns="20320" rIns="0" bIns="0" rtlCol="0">
            <a:spAutoFit/>
          </a:bodyPr>
          <a:lstStyle/>
          <a:p>
            <a:pPr marL="12700">
              <a:lnSpc>
                <a:spcPct val="100000"/>
              </a:lnSpc>
              <a:spcBef>
                <a:spcPts val="160"/>
              </a:spcBef>
            </a:pPr>
            <a:r>
              <a:rPr lang="en-US" sz="700" b="1" spc="-5">
                <a:solidFill>
                  <a:srgbClr val="333333"/>
                </a:solidFill>
                <a:latin typeface="FedEx Sans"/>
                <a:cs typeface="FedEx Sans"/>
              </a:rPr>
              <a:t>1 </a:t>
            </a:r>
            <a:r>
              <a:rPr lang="en-US" sz="700" spc="10">
                <a:solidFill>
                  <a:srgbClr val="333333"/>
                </a:solidFill>
                <a:latin typeface="FedEx Sans"/>
                <a:cs typeface="FedEx Sans"/>
              </a:rPr>
              <a:t>The value of the Union Handling Fee is not yet confirmed by the EU Commission, but it is expected to range between €2 ($2.32) and €4 ($4.64) per declaration line. We assume a €2 ($2.32) fee for the purposes of this scenario.</a:t>
            </a:r>
            <a:r>
              <a:rPr lang="en-US" sz="700" spc="145">
                <a:solidFill>
                  <a:srgbClr val="333333"/>
                </a:solidFill>
                <a:latin typeface="FedEx Sans"/>
                <a:cs typeface="FedEx Sans"/>
              </a:rPr>
              <a:t> </a:t>
            </a:r>
            <a:r>
              <a:rPr lang="en-US" sz="700" b="1" spc="-5">
                <a:solidFill>
                  <a:srgbClr val="333333"/>
                </a:solidFill>
                <a:latin typeface="FedEx Sans"/>
                <a:cs typeface="FedEx Sans"/>
              </a:rPr>
              <a:t>2</a:t>
            </a:r>
            <a:r>
              <a:rPr sz="700" b="1" spc="-5">
                <a:solidFill>
                  <a:srgbClr val="333333"/>
                </a:solidFill>
                <a:latin typeface="FedEx Sans"/>
                <a:cs typeface="FedEx Sans"/>
              </a:rPr>
              <a:t> </a:t>
            </a:r>
            <a:r>
              <a:rPr sz="700">
                <a:solidFill>
                  <a:srgbClr val="333333"/>
                </a:solidFill>
                <a:latin typeface="FedEx Sans"/>
                <a:cs typeface="FedEx Sans"/>
              </a:rPr>
              <a:t>Not</a:t>
            </a:r>
            <a:r>
              <a:rPr sz="700" spc="-5">
                <a:solidFill>
                  <a:srgbClr val="333333"/>
                </a:solidFill>
                <a:latin typeface="FedEx Sans"/>
                <a:cs typeface="FedEx Sans"/>
              </a:rPr>
              <a:t> </a:t>
            </a:r>
            <a:r>
              <a:rPr sz="700">
                <a:solidFill>
                  <a:srgbClr val="333333"/>
                </a:solidFill>
                <a:latin typeface="FedEx Sans"/>
                <a:cs typeface="FedEx Sans"/>
              </a:rPr>
              <a:t>charged</a:t>
            </a:r>
            <a:r>
              <a:rPr sz="700" spc="-10">
                <a:solidFill>
                  <a:srgbClr val="333333"/>
                </a:solidFill>
                <a:latin typeface="FedEx Sans"/>
                <a:cs typeface="FedEx Sans"/>
              </a:rPr>
              <a:t> </a:t>
            </a:r>
            <a:r>
              <a:rPr sz="700">
                <a:solidFill>
                  <a:srgbClr val="333333"/>
                </a:solidFill>
                <a:latin typeface="FedEx Sans"/>
                <a:cs typeface="FedEx Sans"/>
              </a:rPr>
              <a:t>with</a:t>
            </a:r>
            <a:r>
              <a:rPr sz="700" spc="-5">
                <a:solidFill>
                  <a:srgbClr val="333333"/>
                </a:solidFill>
                <a:latin typeface="FedEx Sans"/>
                <a:cs typeface="FedEx Sans"/>
              </a:rPr>
              <a:t> </a:t>
            </a:r>
            <a:r>
              <a:rPr sz="700" spc="-45">
                <a:solidFill>
                  <a:srgbClr val="333333"/>
                </a:solidFill>
                <a:latin typeface="FedEx Sans"/>
                <a:cs typeface="FedEx Sans"/>
              </a:rPr>
              <a:t>VAT</a:t>
            </a:r>
            <a:r>
              <a:rPr sz="700">
                <a:solidFill>
                  <a:srgbClr val="333333"/>
                </a:solidFill>
                <a:latin typeface="FedEx Sans"/>
                <a:cs typeface="FedEx Sans"/>
              </a:rPr>
              <a:t> (pass</a:t>
            </a:r>
            <a:r>
              <a:rPr sz="700" spc="-5">
                <a:solidFill>
                  <a:srgbClr val="333333"/>
                </a:solidFill>
                <a:latin typeface="FedEx Sans"/>
                <a:cs typeface="FedEx Sans"/>
              </a:rPr>
              <a:t> </a:t>
            </a:r>
            <a:r>
              <a:rPr sz="700">
                <a:solidFill>
                  <a:srgbClr val="333333"/>
                </a:solidFill>
                <a:latin typeface="FedEx Sans"/>
                <a:cs typeface="FedEx Sans"/>
              </a:rPr>
              <a:t>through</a:t>
            </a:r>
            <a:r>
              <a:rPr sz="700" spc="-10">
                <a:solidFill>
                  <a:srgbClr val="333333"/>
                </a:solidFill>
                <a:latin typeface="FedEx Sans"/>
                <a:cs typeface="FedEx Sans"/>
              </a:rPr>
              <a:t> </a:t>
            </a:r>
            <a:r>
              <a:rPr sz="700">
                <a:solidFill>
                  <a:srgbClr val="333333"/>
                </a:solidFill>
                <a:latin typeface="FedEx Sans"/>
                <a:cs typeface="FedEx Sans"/>
              </a:rPr>
              <a:t>fee</a:t>
            </a:r>
            <a:r>
              <a:rPr sz="700" spc="-5">
                <a:solidFill>
                  <a:srgbClr val="333333"/>
                </a:solidFill>
                <a:latin typeface="FedEx Sans"/>
                <a:cs typeface="FedEx Sans"/>
              </a:rPr>
              <a:t> </a:t>
            </a:r>
            <a:r>
              <a:rPr sz="700">
                <a:solidFill>
                  <a:srgbClr val="333333"/>
                </a:solidFill>
                <a:latin typeface="FedEx Sans"/>
                <a:cs typeface="FedEx Sans"/>
              </a:rPr>
              <a:t>to</a:t>
            </a:r>
            <a:r>
              <a:rPr sz="700" spc="-5">
                <a:solidFill>
                  <a:srgbClr val="333333"/>
                </a:solidFill>
                <a:latin typeface="FedEx Sans"/>
                <a:cs typeface="FedEx Sans"/>
              </a:rPr>
              <a:t> </a:t>
            </a:r>
            <a:r>
              <a:rPr sz="700">
                <a:solidFill>
                  <a:srgbClr val="333333"/>
                </a:solidFill>
                <a:latin typeface="FedEx Sans"/>
                <a:cs typeface="FedEx Sans"/>
              </a:rPr>
              <a:t>government).</a:t>
            </a:r>
            <a:r>
              <a:rPr sz="700" spc="145">
                <a:solidFill>
                  <a:srgbClr val="333333"/>
                </a:solidFill>
                <a:latin typeface="FedEx Sans"/>
                <a:cs typeface="FedEx Sans"/>
              </a:rPr>
              <a:t> </a:t>
            </a:r>
            <a:r>
              <a:rPr lang="en-US" sz="700" b="1" spc="145">
                <a:solidFill>
                  <a:srgbClr val="333333"/>
                </a:solidFill>
                <a:latin typeface="FedEx Sans"/>
                <a:cs typeface="FedEx Sans"/>
              </a:rPr>
              <a:t>3</a:t>
            </a:r>
            <a:r>
              <a:rPr sz="700" b="1" spc="-5">
                <a:solidFill>
                  <a:srgbClr val="333333"/>
                </a:solidFill>
                <a:latin typeface="FedEx Sans"/>
                <a:cs typeface="FedEx Sans"/>
              </a:rPr>
              <a:t> </a:t>
            </a:r>
            <a:r>
              <a:rPr sz="700">
                <a:solidFill>
                  <a:srgbClr val="333333"/>
                </a:solidFill>
                <a:latin typeface="FedEx Sans"/>
                <a:cs typeface="FedEx Sans"/>
              </a:rPr>
              <a:t>Not</a:t>
            </a:r>
            <a:r>
              <a:rPr sz="700" spc="-5">
                <a:solidFill>
                  <a:srgbClr val="333333"/>
                </a:solidFill>
                <a:latin typeface="FedEx Sans"/>
                <a:cs typeface="FedEx Sans"/>
              </a:rPr>
              <a:t> </a:t>
            </a:r>
            <a:r>
              <a:rPr sz="700">
                <a:solidFill>
                  <a:srgbClr val="333333"/>
                </a:solidFill>
                <a:latin typeface="FedEx Sans"/>
                <a:cs typeface="FedEx Sans"/>
              </a:rPr>
              <a:t>applicable</a:t>
            </a:r>
            <a:r>
              <a:rPr sz="700" spc="-5">
                <a:solidFill>
                  <a:srgbClr val="333333"/>
                </a:solidFill>
                <a:latin typeface="FedEx Sans"/>
                <a:cs typeface="FedEx Sans"/>
              </a:rPr>
              <a:t> </a:t>
            </a:r>
            <a:r>
              <a:rPr sz="700">
                <a:solidFill>
                  <a:srgbClr val="333333"/>
                </a:solidFill>
                <a:latin typeface="FedEx Sans"/>
                <a:cs typeface="FedEx Sans"/>
              </a:rPr>
              <a:t>if</a:t>
            </a:r>
            <a:r>
              <a:rPr sz="700" spc="-10">
                <a:solidFill>
                  <a:srgbClr val="333333"/>
                </a:solidFill>
                <a:latin typeface="FedEx Sans"/>
                <a:cs typeface="FedEx Sans"/>
              </a:rPr>
              <a:t> </a:t>
            </a:r>
            <a:r>
              <a:rPr sz="700">
                <a:solidFill>
                  <a:srgbClr val="333333"/>
                </a:solidFill>
                <a:latin typeface="FedEx Sans"/>
                <a:cs typeface="FedEx Sans"/>
              </a:rPr>
              <a:t>customer</a:t>
            </a:r>
            <a:r>
              <a:rPr sz="700" spc="-5">
                <a:solidFill>
                  <a:srgbClr val="333333"/>
                </a:solidFill>
                <a:latin typeface="FedEx Sans"/>
                <a:cs typeface="FedEx Sans"/>
              </a:rPr>
              <a:t> </a:t>
            </a:r>
            <a:r>
              <a:rPr sz="700">
                <a:solidFill>
                  <a:srgbClr val="333333"/>
                </a:solidFill>
                <a:latin typeface="FedEx Sans"/>
                <a:cs typeface="FedEx Sans"/>
              </a:rPr>
              <a:t>uses</a:t>
            </a:r>
            <a:r>
              <a:rPr sz="700" spc="-5">
                <a:solidFill>
                  <a:srgbClr val="333333"/>
                </a:solidFill>
                <a:latin typeface="FedEx Sans"/>
                <a:cs typeface="FedEx Sans"/>
              </a:rPr>
              <a:t> </a:t>
            </a:r>
            <a:r>
              <a:rPr sz="700">
                <a:solidFill>
                  <a:srgbClr val="333333"/>
                </a:solidFill>
                <a:latin typeface="FedEx Sans"/>
                <a:cs typeface="FedEx Sans"/>
              </a:rPr>
              <a:t>IOSS.</a:t>
            </a:r>
            <a:r>
              <a:rPr sz="700" spc="145">
                <a:solidFill>
                  <a:srgbClr val="333333"/>
                </a:solidFill>
                <a:latin typeface="FedEx Sans"/>
                <a:cs typeface="FedEx Sans"/>
              </a:rPr>
              <a:t> </a:t>
            </a:r>
            <a:r>
              <a:rPr lang="en-US" sz="700" b="1" spc="145">
                <a:solidFill>
                  <a:srgbClr val="333333"/>
                </a:solidFill>
                <a:latin typeface="FedEx Sans"/>
                <a:cs typeface="FedEx Sans"/>
              </a:rPr>
              <a:t>4</a:t>
            </a:r>
            <a:r>
              <a:rPr sz="700" b="1" spc="-5">
                <a:solidFill>
                  <a:srgbClr val="333333"/>
                </a:solidFill>
                <a:latin typeface="FedEx Sans"/>
                <a:cs typeface="FedEx Sans"/>
              </a:rPr>
              <a:t> </a:t>
            </a:r>
            <a:r>
              <a:rPr sz="700" spc="-10">
                <a:solidFill>
                  <a:srgbClr val="333333"/>
                </a:solidFill>
                <a:latin typeface="FedEx Sans"/>
                <a:cs typeface="FedEx Sans"/>
              </a:rPr>
              <a:t>Disbursement</a:t>
            </a:r>
            <a:r>
              <a:rPr sz="700" spc="-5">
                <a:solidFill>
                  <a:srgbClr val="333333"/>
                </a:solidFill>
                <a:latin typeface="FedEx Sans"/>
                <a:cs typeface="FedEx Sans"/>
              </a:rPr>
              <a:t> </a:t>
            </a:r>
            <a:r>
              <a:rPr sz="700">
                <a:solidFill>
                  <a:srgbClr val="333333"/>
                </a:solidFill>
                <a:latin typeface="FedEx Sans"/>
                <a:cs typeface="FedEx Sans"/>
              </a:rPr>
              <a:t>Fee</a:t>
            </a:r>
            <a:r>
              <a:rPr sz="700" spc="-10">
                <a:solidFill>
                  <a:srgbClr val="333333"/>
                </a:solidFill>
                <a:latin typeface="FedEx Sans"/>
                <a:cs typeface="FedEx Sans"/>
              </a:rPr>
              <a:t> </a:t>
            </a:r>
            <a:r>
              <a:rPr sz="700">
                <a:solidFill>
                  <a:srgbClr val="333333"/>
                </a:solidFill>
                <a:latin typeface="FedEx Sans"/>
                <a:cs typeface="FedEx Sans"/>
              </a:rPr>
              <a:t>increase</a:t>
            </a:r>
            <a:r>
              <a:rPr sz="700" spc="-5">
                <a:solidFill>
                  <a:srgbClr val="333333"/>
                </a:solidFill>
                <a:latin typeface="FedEx Sans"/>
                <a:cs typeface="FedEx Sans"/>
              </a:rPr>
              <a:t> </a:t>
            </a:r>
            <a:r>
              <a:rPr sz="700" spc="-10">
                <a:solidFill>
                  <a:srgbClr val="333333"/>
                </a:solidFill>
                <a:latin typeface="FedEx Sans"/>
                <a:cs typeface="FedEx Sans"/>
              </a:rPr>
              <a:t>effective</a:t>
            </a:r>
            <a:r>
              <a:rPr sz="700" spc="-5">
                <a:solidFill>
                  <a:srgbClr val="333333"/>
                </a:solidFill>
                <a:latin typeface="FedEx Sans"/>
                <a:cs typeface="FedEx Sans"/>
              </a:rPr>
              <a:t> </a:t>
            </a:r>
            <a:r>
              <a:rPr sz="700">
                <a:solidFill>
                  <a:srgbClr val="333333"/>
                </a:solidFill>
                <a:latin typeface="FedEx Sans"/>
                <a:cs typeface="FedEx Sans"/>
              </a:rPr>
              <a:t>July</a:t>
            </a:r>
            <a:r>
              <a:rPr sz="700" spc="-10">
                <a:solidFill>
                  <a:srgbClr val="333333"/>
                </a:solidFill>
                <a:latin typeface="FedEx Sans"/>
                <a:cs typeface="FedEx Sans"/>
              </a:rPr>
              <a:t> </a:t>
            </a:r>
            <a:r>
              <a:rPr sz="700">
                <a:solidFill>
                  <a:srgbClr val="333333"/>
                </a:solidFill>
                <a:latin typeface="FedEx Sans"/>
                <a:cs typeface="FedEx Sans"/>
              </a:rPr>
              <a:t>20,</a:t>
            </a:r>
            <a:r>
              <a:rPr sz="700" spc="-5">
                <a:solidFill>
                  <a:srgbClr val="333333"/>
                </a:solidFill>
                <a:latin typeface="FedEx Sans"/>
                <a:cs typeface="FedEx Sans"/>
              </a:rPr>
              <a:t> </a:t>
            </a:r>
            <a:r>
              <a:rPr sz="700">
                <a:solidFill>
                  <a:srgbClr val="333333"/>
                </a:solidFill>
                <a:latin typeface="FedEx Sans"/>
                <a:cs typeface="FedEx Sans"/>
              </a:rPr>
              <a:t>2026.</a:t>
            </a:r>
            <a:r>
              <a:rPr sz="700" spc="150">
                <a:solidFill>
                  <a:srgbClr val="333333"/>
                </a:solidFill>
                <a:latin typeface="FedEx Sans"/>
                <a:cs typeface="FedEx Sans"/>
              </a:rPr>
              <a:t> </a:t>
            </a:r>
            <a:r>
              <a:rPr lang="en-US" sz="700" b="1" spc="150">
                <a:solidFill>
                  <a:srgbClr val="333333"/>
                </a:solidFill>
                <a:latin typeface="FedEx Sans"/>
                <a:cs typeface="FedEx Sans"/>
              </a:rPr>
              <a:t>5</a:t>
            </a:r>
            <a:r>
              <a:rPr sz="700" b="1" spc="-5">
                <a:solidFill>
                  <a:srgbClr val="333333"/>
                </a:solidFill>
                <a:latin typeface="FedEx Sans"/>
                <a:cs typeface="FedEx Sans"/>
              </a:rPr>
              <a:t> </a:t>
            </a:r>
            <a:r>
              <a:rPr sz="700">
                <a:solidFill>
                  <a:srgbClr val="333333"/>
                </a:solidFill>
                <a:latin typeface="FedEx Sans"/>
                <a:cs typeface="FedEx Sans"/>
              </a:rPr>
              <a:t>Inbound</a:t>
            </a:r>
            <a:r>
              <a:rPr sz="700" spc="-10">
                <a:solidFill>
                  <a:srgbClr val="333333"/>
                </a:solidFill>
                <a:latin typeface="FedEx Sans"/>
                <a:cs typeface="FedEx Sans"/>
              </a:rPr>
              <a:t> Processing</a:t>
            </a:r>
            <a:r>
              <a:rPr sz="700" spc="-5">
                <a:solidFill>
                  <a:srgbClr val="333333"/>
                </a:solidFill>
                <a:latin typeface="FedEx Sans"/>
                <a:cs typeface="FedEx Sans"/>
              </a:rPr>
              <a:t> </a:t>
            </a:r>
            <a:r>
              <a:rPr sz="700">
                <a:solidFill>
                  <a:srgbClr val="333333"/>
                </a:solidFill>
                <a:latin typeface="FedEx Sans"/>
                <a:cs typeface="FedEx Sans"/>
              </a:rPr>
              <a:t>Fee</a:t>
            </a:r>
            <a:r>
              <a:rPr sz="700" spc="-5">
                <a:solidFill>
                  <a:srgbClr val="333333"/>
                </a:solidFill>
                <a:latin typeface="FedEx Sans"/>
                <a:cs typeface="FedEx Sans"/>
              </a:rPr>
              <a:t> </a:t>
            </a:r>
            <a:r>
              <a:rPr sz="700" spc="-10">
                <a:solidFill>
                  <a:srgbClr val="333333"/>
                </a:solidFill>
                <a:latin typeface="FedEx Sans"/>
                <a:cs typeface="FedEx Sans"/>
              </a:rPr>
              <a:t>effective </a:t>
            </a:r>
            <a:r>
              <a:rPr sz="700">
                <a:solidFill>
                  <a:srgbClr val="333333"/>
                </a:solidFill>
                <a:latin typeface="FedEx Sans"/>
                <a:cs typeface="FedEx Sans"/>
              </a:rPr>
              <a:t>August</a:t>
            </a:r>
            <a:r>
              <a:rPr sz="700" spc="-5">
                <a:solidFill>
                  <a:srgbClr val="333333"/>
                </a:solidFill>
                <a:latin typeface="FedEx Sans"/>
                <a:cs typeface="FedEx Sans"/>
              </a:rPr>
              <a:t> </a:t>
            </a:r>
            <a:r>
              <a:rPr sz="700">
                <a:solidFill>
                  <a:srgbClr val="333333"/>
                </a:solidFill>
                <a:latin typeface="FedEx Sans"/>
                <a:cs typeface="FedEx Sans"/>
              </a:rPr>
              <a:t>3,</a:t>
            </a:r>
            <a:r>
              <a:rPr sz="700" spc="-5">
                <a:solidFill>
                  <a:srgbClr val="333333"/>
                </a:solidFill>
                <a:latin typeface="FedEx Sans"/>
                <a:cs typeface="FedEx Sans"/>
              </a:rPr>
              <a:t> </a:t>
            </a:r>
            <a:r>
              <a:rPr sz="700" spc="-10">
                <a:solidFill>
                  <a:srgbClr val="333333"/>
                </a:solidFill>
                <a:latin typeface="FedEx Sans"/>
                <a:cs typeface="FedEx Sans"/>
              </a:rPr>
              <a:t>2026.</a:t>
            </a:r>
            <a:endParaRPr sz="700">
              <a:latin typeface="FedEx Sans"/>
              <a:cs typeface="FedEx Sans"/>
            </a:endParaRPr>
          </a:p>
          <a:p>
            <a:pPr marL="12700">
              <a:lnSpc>
                <a:spcPct val="100000"/>
              </a:lnSpc>
              <a:spcBef>
                <a:spcPts val="60"/>
              </a:spcBef>
            </a:pPr>
            <a:r>
              <a:rPr sz="700" b="1" spc="-30">
                <a:solidFill>
                  <a:srgbClr val="333333"/>
                </a:solidFill>
                <a:latin typeface="FedEx Sans"/>
                <a:cs typeface="FedEx Sans"/>
              </a:rPr>
              <a:t>*</a:t>
            </a:r>
            <a:r>
              <a:rPr sz="700" spc="-30">
                <a:solidFill>
                  <a:srgbClr val="333333"/>
                </a:solidFill>
                <a:latin typeface="FedEx Sans"/>
                <a:cs typeface="FedEx Sans"/>
              </a:rPr>
              <a:t>VAT</a:t>
            </a:r>
            <a:r>
              <a:rPr sz="700" spc="-15">
                <a:solidFill>
                  <a:srgbClr val="333333"/>
                </a:solidFill>
                <a:latin typeface="FedEx Sans"/>
                <a:cs typeface="FedEx Sans"/>
              </a:rPr>
              <a:t> </a:t>
            </a:r>
            <a:r>
              <a:rPr sz="700">
                <a:solidFill>
                  <a:srgbClr val="333333"/>
                </a:solidFill>
                <a:latin typeface="FedEx Sans"/>
                <a:cs typeface="FedEx Sans"/>
              </a:rPr>
              <a:t>rules</a:t>
            </a:r>
            <a:r>
              <a:rPr sz="700" spc="-25">
                <a:solidFill>
                  <a:srgbClr val="333333"/>
                </a:solidFill>
                <a:latin typeface="FedEx Sans"/>
                <a:cs typeface="FedEx Sans"/>
              </a:rPr>
              <a:t> </a:t>
            </a:r>
            <a:r>
              <a:rPr sz="700">
                <a:solidFill>
                  <a:srgbClr val="333333"/>
                </a:solidFill>
                <a:latin typeface="FedEx Sans"/>
                <a:cs typeface="FedEx Sans"/>
              </a:rPr>
              <a:t>remain</a:t>
            </a:r>
            <a:r>
              <a:rPr sz="700" spc="-10">
                <a:solidFill>
                  <a:srgbClr val="333333"/>
                </a:solidFill>
                <a:latin typeface="FedEx Sans"/>
                <a:cs typeface="FedEx Sans"/>
              </a:rPr>
              <a:t> </a:t>
            </a:r>
            <a:r>
              <a:rPr sz="700">
                <a:solidFill>
                  <a:srgbClr val="333333"/>
                </a:solidFill>
                <a:latin typeface="FedEx Sans"/>
                <a:cs typeface="FedEx Sans"/>
              </a:rPr>
              <a:t>unchanged.</a:t>
            </a:r>
            <a:r>
              <a:rPr sz="700" spc="-15">
                <a:solidFill>
                  <a:srgbClr val="333333"/>
                </a:solidFill>
                <a:latin typeface="FedEx Sans"/>
                <a:cs typeface="FedEx Sans"/>
              </a:rPr>
              <a:t> </a:t>
            </a:r>
            <a:r>
              <a:rPr sz="700">
                <a:solidFill>
                  <a:srgbClr val="333333"/>
                </a:solidFill>
                <a:latin typeface="FedEx Sans"/>
                <a:cs typeface="FedEx Sans"/>
              </a:rPr>
              <a:t>German</a:t>
            </a:r>
            <a:r>
              <a:rPr sz="700" spc="-10">
                <a:solidFill>
                  <a:srgbClr val="333333"/>
                </a:solidFill>
                <a:latin typeface="FedEx Sans"/>
                <a:cs typeface="FedEx Sans"/>
              </a:rPr>
              <a:t> </a:t>
            </a:r>
            <a:r>
              <a:rPr sz="700" spc="-45">
                <a:solidFill>
                  <a:srgbClr val="333333"/>
                </a:solidFill>
                <a:latin typeface="FedEx Sans"/>
                <a:cs typeface="FedEx Sans"/>
              </a:rPr>
              <a:t>VAT</a:t>
            </a:r>
            <a:r>
              <a:rPr sz="700">
                <a:solidFill>
                  <a:srgbClr val="333333"/>
                </a:solidFill>
                <a:latin typeface="FedEx Sans"/>
                <a:cs typeface="FedEx Sans"/>
              </a:rPr>
              <a:t> rates</a:t>
            </a:r>
            <a:r>
              <a:rPr sz="700" spc="-10">
                <a:solidFill>
                  <a:srgbClr val="333333"/>
                </a:solidFill>
                <a:latin typeface="FedEx Sans"/>
                <a:cs typeface="FedEx Sans"/>
              </a:rPr>
              <a:t> </a:t>
            </a:r>
            <a:r>
              <a:rPr sz="700">
                <a:solidFill>
                  <a:srgbClr val="333333"/>
                </a:solidFill>
                <a:latin typeface="FedEx Sans"/>
                <a:cs typeface="FedEx Sans"/>
              </a:rPr>
              <a:t>were</a:t>
            </a:r>
            <a:r>
              <a:rPr sz="700" spc="-15">
                <a:solidFill>
                  <a:srgbClr val="333333"/>
                </a:solidFill>
                <a:latin typeface="FedEx Sans"/>
                <a:cs typeface="FedEx Sans"/>
              </a:rPr>
              <a:t> </a:t>
            </a:r>
            <a:r>
              <a:rPr sz="700">
                <a:solidFill>
                  <a:srgbClr val="333333"/>
                </a:solidFill>
                <a:latin typeface="FedEx Sans"/>
                <a:cs typeface="FedEx Sans"/>
              </a:rPr>
              <a:t>used</a:t>
            </a:r>
            <a:r>
              <a:rPr sz="700" spc="-10">
                <a:solidFill>
                  <a:srgbClr val="333333"/>
                </a:solidFill>
                <a:latin typeface="FedEx Sans"/>
                <a:cs typeface="FedEx Sans"/>
              </a:rPr>
              <a:t> </a:t>
            </a:r>
            <a:r>
              <a:rPr sz="700">
                <a:solidFill>
                  <a:srgbClr val="333333"/>
                </a:solidFill>
                <a:latin typeface="FedEx Sans"/>
                <a:cs typeface="FedEx Sans"/>
              </a:rPr>
              <a:t>for</a:t>
            </a:r>
            <a:r>
              <a:rPr sz="700" spc="-15">
                <a:solidFill>
                  <a:srgbClr val="333333"/>
                </a:solidFill>
                <a:latin typeface="FedEx Sans"/>
                <a:cs typeface="FedEx Sans"/>
              </a:rPr>
              <a:t> </a:t>
            </a:r>
            <a:r>
              <a:rPr sz="700">
                <a:solidFill>
                  <a:srgbClr val="333333"/>
                </a:solidFill>
                <a:latin typeface="FedEx Sans"/>
                <a:cs typeface="FedEx Sans"/>
              </a:rPr>
              <a:t>illustration</a:t>
            </a:r>
            <a:r>
              <a:rPr sz="700" spc="-10">
                <a:solidFill>
                  <a:srgbClr val="333333"/>
                </a:solidFill>
                <a:latin typeface="FedEx Sans"/>
                <a:cs typeface="FedEx Sans"/>
              </a:rPr>
              <a:t> purposes.</a:t>
            </a:r>
            <a:endParaRPr sz="700">
              <a:latin typeface="FedEx Sans"/>
              <a:cs typeface="FedEx Sans"/>
            </a:endParaRPr>
          </a:p>
          <a:p>
            <a:pPr marL="12700">
              <a:lnSpc>
                <a:spcPct val="100000"/>
              </a:lnSpc>
              <a:spcBef>
                <a:spcPts val="60"/>
              </a:spcBef>
            </a:pPr>
            <a:r>
              <a:rPr sz="700">
                <a:solidFill>
                  <a:srgbClr val="333333"/>
                </a:solidFill>
                <a:latin typeface="FedEx Sans"/>
                <a:cs typeface="FedEx Sans"/>
              </a:rPr>
              <a:t>NEW:</a:t>
            </a:r>
            <a:r>
              <a:rPr sz="700" spc="-10">
                <a:solidFill>
                  <a:srgbClr val="333333"/>
                </a:solidFill>
                <a:latin typeface="FedEx Sans"/>
                <a:cs typeface="FedEx Sans"/>
              </a:rPr>
              <a:t> </a:t>
            </a:r>
            <a:r>
              <a:rPr sz="700">
                <a:solidFill>
                  <a:srgbClr val="333333"/>
                </a:solidFill>
                <a:latin typeface="FedEx Sans"/>
                <a:cs typeface="FedEx Sans"/>
              </a:rPr>
              <a:t>Customs</a:t>
            </a:r>
            <a:r>
              <a:rPr sz="700" spc="-5">
                <a:solidFill>
                  <a:srgbClr val="333333"/>
                </a:solidFill>
                <a:latin typeface="FedEx Sans"/>
                <a:cs typeface="FedEx Sans"/>
              </a:rPr>
              <a:t> </a:t>
            </a:r>
            <a:r>
              <a:rPr sz="700">
                <a:solidFill>
                  <a:srgbClr val="333333"/>
                </a:solidFill>
                <a:latin typeface="FedEx Sans"/>
                <a:cs typeface="FedEx Sans"/>
              </a:rPr>
              <a:t>Duty</a:t>
            </a:r>
            <a:r>
              <a:rPr sz="700" spc="305">
                <a:solidFill>
                  <a:srgbClr val="333333"/>
                </a:solidFill>
                <a:latin typeface="FedEx Sans"/>
                <a:cs typeface="FedEx Sans"/>
              </a:rPr>
              <a:t> </a:t>
            </a:r>
            <a:r>
              <a:rPr sz="700">
                <a:solidFill>
                  <a:srgbClr val="333333"/>
                </a:solidFill>
                <a:latin typeface="FedEx Sans"/>
                <a:cs typeface="FedEx Sans"/>
              </a:rPr>
              <a:t>NEW</a:t>
            </a:r>
            <a:r>
              <a:rPr lang="en-US" sz="700">
                <a:solidFill>
                  <a:srgbClr val="333333"/>
                </a:solidFill>
                <a:latin typeface="FedEx Sans"/>
                <a:cs typeface="FedEx Sans"/>
              </a:rPr>
              <a:t> Union </a:t>
            </a:r>
            <a:r>
              <a:rPr sz="700">
                <a:solidFill>
                  <a:srgbClr val="333333"/>
                </a:solidFill>
                <a:latin typeface="FedEx Sans"/>
                <a:cs typeface="FedEx Sans"/>
              </a:rPr>
              <a:t>Handling</a:t>
            </a:r>
            <a:r>
              <a:rPr sz="700" spc="-5">
                <a:solidFill>
                  <a:srgbClr val="333333"/>
                </a:solidFill>
                <a:latin typeface="FedEx Sans"/>
                <a:cs typeface="FedEx Sans"/>
              </a:rPr>
              <a:t> </a:t>
            </a:r>
            <a:r>
              <a:rPr sz="700">
                <a:solidFill>
                  <a:srgbClr val="333333"/>
                </a:solidFill>
                <a:latin typeface="FedEx Sans"/>
                <a:cs typeface="FedEx Sans"/>
              </a:rPr>
              <a:t>Fee</a:t>
            </a:r>
            <a:r>
              <a:rPr sz="700" spc="305">
                <a:solidFill>
                  <a:srgbClr val="333333"/>
                </a:solidFill>
                <a:latin typeface="FedEx Sans"/>
                <a:cs typeface="FedEx Sans"/>
              </a:rPr>
              <a:t> </a:t>
            </a:r>
            <a:r>
              <a:rPr sz="700">
                <a:solidFill>
                  <a:srgbClr val="333333"/>
                </a:solidFill>
                <a:latin typeface="FedEx Sans"/>
                <a:cs typeface="FedEx Sans"/>
              </a:rPr>
              <a:t>AS-IS:</a:t>
            </a:r>
            <a:r>
              <a:rPr sz="700" spc="-10">
                <a:solidFill>
                  <a:srgbClr val="333333"/>
                </a:solidFill>
                <a:latin typeface="FedEx Sans"/>
                <a:cs typeface="FedEx Sans"/>
              </a:rPr>
              <a:t> </a:t>
            </a:r>
            <a:r>
              <a:rPr sz="700">
                <a:solidFill>
                  <a:srgbClr val="333333"/>
                </a:solidFill>
                <a:latin typeface="FedEx Sans"/>
                <a:cs typeface="FedEx Sans"/>
              </a:rPr>
              <a:t>VAT</a:t>
            </a:r>
            <a:r>
              <a:rPr sz="700" spc="305">
                <a:solidFill>
                  <a:srgbClr val="333333"/>
                </a:solidFill>
                <a:latin typeface="FedEx Sans"/>
                <a:cs typeface="FedEx Sans"/>
              </a:rPr>
              <a:t> </a:t>
            </a:r>
            <a:r>
              <a:rPr sz="700">
                <a:solidFill>
                  <a:srgbClr val="333333"/>
                </a:solidFill>
                <a:latin typeface="FedEx Sans"/>
                <a:cs typeface="FedEx Sans"/>
              </a:rPr>
              <a:t>AS-IS:</a:t>
            </a:r>
            <a:r>
              <a:rPr sz="700" spc="-5">
                <a:solidFill>
                  <a:srgbClr val="333333"/>
                </a:solidFill>
                <a:latin typeface="FedEx Sans"/>
                <a:cs typeface="FedEx Sans"/>
              </a:rPr>
              <a:t> </a:t>
            </a:r>
            <a:r>
              <a:rPr sz="700">
                <a:solidFill>
                  <a:srgbClr val="333333"/>
                </a:solidFill>
                <a:latin typeface="FedEx Sans"/>
                <a:cs typeface="FedEx Sans"/>
              </a:rPr>
              <a:t>Multi-line</a:t>
            </a:r>
            <a:r>
              <a:rPr sz="700" spc="-10">
                <a:solidFill>
                  <a:srgbClr val="333333"/>
                </a:solidFill>
                <a:latin typeface="FedEx Sans"/>
                <a:cs typeface="FedEx Sans"/>
              </a:rPr>
              <a:t> </a:t>
            </a:r>
            <a:r>
              <a:rPr sz="700">
                <a:solidFill>
                  <a:srgbClr val="333333"/>
                </a:solidFill>
                <a:latin typeface="FedEx Sans"/>
                <a:cs typeface="FedEx Sans"/>
              </a:rPr>
              <a:t>Item</a:t>
            </a:r>
            <a:r>
              <a:rPr sz="700" spc="-5">
                <a:solidFill>
                  <a:srgbClr val="333333"/>
                </a:solidFill>
                <a:latin typeface="FedEx Sans"/>
                <a:cs typeface="FedEx Sans"/>
              </a:rPr>
              <a:t> </a:t>
            </a:r>
            <a:r>
              <a:rPr sz="700">
                <a:solidFill>
                  <a:srgbClr val="333333"/>
                </a:solidFill>
                <a:latin typeface="FedEx Sans"/>
                <a:cs typeface="FedEx Sans"/>
              </a:rPr>
              <a:t>Fee</a:t>
            </a:r>
            <a:r>
              <a:rPr sz="700" spc="305">
                <a:solidFill>
                  <a:srgbClr val="333333"/>
                </a:solidFill>
                <a:latin typeface="FedEx Sans"/>
                <a:cs typeface="FedEx Sans"/>
              </a:rPr>
              <a:t> </a:t>
            </a:r>
            <a:r>
              <a:rPr sz="700">
                <a:solidFill>
                  <a:srgbClr val="333333"/>
                </a:solidFill>
                <a:latin typeface="FedEx Sans"/>
                <a:cs typeface="FedEx Sans"/>
              </a:rPr>
              <a:t>AS-IS:</a:t>
            </a:r>
            <a:r>
              <a:rPr sz="700" spc="-10">
                <a:solidFill>
                  <a:srgbClr val="333333"/>
                </a:solidFill>
                <a:latin typeface="FedEx Sans"/>
                <a:cs typeface="FedEx Sans"/>
              </a:rPr>
              <a:t> </a:t>
            </a:r>
            <a:r>
              <a:rPr sz="700">
                <a:solidFill>
                  <a:srgbClr val="333333"/>
                </a:solidFill>
                <a:latin typeface="FedEx Sans"/>
                <a:cs typeface="FedEx Sans"/>
              </a:rPr>
              <a:t>Standard</a:t>
            </a:r>
            <a:r>
              <a:rPr sz="700" spc="-5">
                <a:solidFill>
                  <a:srgbClr val="333333"/>
                </a:solidFill>
                <a:latin typeface="FedEx Sans"/>
                <a:cs typeface="FedEx Sans"/>
              </a:rPr>
              <a:t> </a:t>
            </a:r>
            <a:r>
              <a:rPr sz="700">
                <a:solidFill>
                  <a:srgbClr val="333333"/>
                </a:solidFill>
                <a:latin typeface="FedEx Sans"/>
                <a:cs typeface="FedEx Sans"/>
              </a:rPr>
              <a:t>Duty</a:t>
            </a:r>
            <a:r>
              <a:rPr sz="700" spc="305">
                <a:solidFill>
                  <a:srgbClr val="333333"/>
                </a:solidFill>
                <a:latin typeface="FedEx Sans"/>
                <a:cs typeface="FedEx Sans"/>
              </a:rPr>
              <a:t> </a:t>
            </a:r>
            <a:r>
              <a:rPr sz="700" spc="-20">
                <a:solidFill>
                  <a:srgbClr val="333333"/>
                </a:solidFill>
                <a:latin typeface="FedEx Sans"/>
                <a:cs typeface="FedEx Sans"/>
              </a:rPr>
              <a:t>UPDATED:</a:t>
            </a:r>
            <a:r>
              <a:rPr sz="700" spc="-10">
                <a:solidFill>
                  <a:srgbClr val="333333"/>
                </a:solidFill>
                <a:latin typeface="FedEx Sans"/>
                <a:cs typeface="FedEx Sans"/>
              </a:rPr>
              <a:t> Disbursement</a:t>
            </a:r>
            <a:r>
              <a:rPr sz="700" spc="-5">
                <a:solidFill>
                  <a:srgbClr val="333333"/>
                </a:solidFill>
                <a:latin typeface="FedEx Sans"/>
                <a:cs typeface="FedEx Sans"/>
              </a:rPr>
              <a:t> </a:t>
            </a:r>
            <a:r>
              <a:rPr sz="700">
                <a:solidFill>
                  <a:srgbClr val="333333"/>
                </a:solidFill>
                <a:latin typeface="FedEx Sans"/>
                <a:cs typeface="FedEx Sans"/>
              </a:rPr>
              <a:t>Fee</a:t>
            </a:r>
            <a:r>
              <a:rPr sz="700" spc="305">
                <a:solidFill>
                  <a:srgbClr val="333333"/>
                </a:solidFill>
                <a:latin typeface="FedEx Sans"/>
                <a:cs typeface="FedEx Sans"/>
              </a:rPr>
              <a:t> </a:t>
            </a:r>
            <a:r>
              <a:rPr sz="700">
                <a:solidFill>
                  <a:srgbClr val="333333"/>
                </a:solidFill>
                <a:latin typeface="FedEx Sans"/>
                <a:cs typeface="FedEx Sans"/>
              </a:rPr>
              <a:t>NEW:</a:t>
            </a:r>
            <a:r>
              <a:rPr sz="700" spc="-10">
                <a:solidFill>
                  <a:srgbClr val="333333"/>
                </a:solidFill>
                <a:latin typeface="FedEx Sans"/>
                <a:cs typeface="FedEx Sans"/>
              </a:rPr>
              <a:t> </a:t>
            </a:r>
            <a:r>
              <a:rPr sz="700">
                <a:solidFill>
                  <a:srgbClr val="333333"/>
                </a:solidFill>
                <a:latin typeface="FedEx Sans"/>
                <a:cs typeface="FedEx Sans"/>
              </a:rPr>
              <a:t>Inbound</a:t>
            </a:r>
            <a:r>
              <a:rPr sz="700" spc="-5">
                <a:solidFill>
                  <a:srgbClr val="333333"/>
                </a:solidFill>
                <a:latin typeface="FedEx Sans"/>
                <a:cs typeface="FedEx Sans"/>
              </a:rPr>
              <a:t> </a:t>
            </a:r>
            <a:r>
              <a:rPr sz="700" spc="-10">
                <a:solidFill>
                  <a:srgbClr val="333333"/>
                </a:solidFill>
                <a:latin typeface="FedEx Sans"/>
                <a:cs typeface="FedEx Sans"/>
              </a:rPr>
              <a:t>Processing</a:t>
            </a:r>
            <a:r>
              <a:rPr sz="700" spc="-5">
                <a:solidFill>
                  <a:srgbClr val="333333"/>
                </a:solidFill>
                <a:latin typeface="FedEx Sans"/>
                <a:cs typeface="FedEx Sans"/>
              </a:rPr>
              <a:t> </a:t>
            </a:r>
            <a:r>
              <a:rPr sz="700" spc="-25">
                <a:solidFill>
                  <a:srgbClr val="333333"/>
                </a:solidFill>
                <a:latin typeface="FedEx Sans"/>
                <a:cs typeface="FedEx Sans"/>
              </a:rPr>
              <a:t>Fee</a:t>
            </a:r>
            <a:endParaRPr sz="700">
              <a:latin typeface="FedEx Sans"/>
              <a:cs typeface="FedEx Sans"/>
            </a:endParaRPr>
          </a:p>
        </p:txBody>
      </p:sp>
      <p:sp>
        <p:nvSpPr>
          <p:cNvPr id="3" name="object 3"/>
          <p:cNvSpPr/>
          <p:nvPr/>
        </p:nvSpPr>
        <p:spPr>
          <a:xfrm>
            <a:off x="2" y="407727"/>
            <a:ext cx="1350010" cy="1417320"/>
          </a:xfrm>
          <a:custGeom>
            <a:avLst/>
            <a:gdLst/>
            <a:ahLst/>
            <a:cxnLst/>
            <a:rect l="l" t="t" r="r" b="b"/>
            <a:pathLst>
              <a:path w="1350010" h="1417320">
                <a:moveTo>
                  <a:pt x="759015" y="882675"/>
                </a:moveTo>
                <a:lnTo>
                  <a:pt x="0" y="882675"/>
                </a:lnTo>
                <a:lnTo>
                  <a:pt x="0" y="922705"/>
                </a:lnTo>
                <a:lnTo>
                  <a:pt x="718997" y="922705"/>
                </a:lnTo>
                <a:lnTo>
                  <a:pt x="718997" y="1417167"/>
                </a:lnTo>
                <a:lnTo>
                  <a:pt x="812541" y="1312062"/>
                </a:lnTo>
                <a:lnTo>
                  <a:pt x="759015" y="1312062"/>
                </a:lnTo>
                <a:lnTo>
                  <a:pt x="759015" y="882675"/>
                </a:lnTo>
                <a:close/>
              </a:path>
              <a:path w="1350010" h="1417320">
                <a:moveTo>
                  <a:pt x="812601" y="105143"/>
                </a:moveTo>
                <a:lnTo>
                  <a:pt x="759015" y="105143"/>
                </a:lnTo>
                <a:lnTo>
                  <a:pt x="1296035" y="708609"/>
                </a:lnTo>
                <a:lnTo>
                  <a:pt x="759015" y="1312062"/>
                </a:lnTo>
                <a:lnTo>
                  <a:pt x="812541" y="1312062"/>
                </a:lnTo>
                <a:lnTo>
                  <a:pt x="1349616" y="708609"/>
                </a:lnTo>
                <a:lnTo>
                  <a:pt x="812601" y="105143"/>
                </a:lnTo>
                <a:close/>
              </a:path>
              <a:path w="1350010" h="1417320">
                <a:moveTo>
                  <a:pt x="719035" y="0"/>
                </a:moveTo>
                <a:lnTo>
                  <a:pt x="719035" y="475843"/>
                </a:lnTo>
                <a:lnTo>
                  <a:pt x="0" y="475843"/>
                </a:lnTo>
                <a:lnTo>
                  <a:pt x="0" y="515835"/>
                </a:lnTo>
                <a:lnTo>
                  <a:pt x="759015" y="515835"/>
                </a:lnTo>
                <a:lnTo>
                  <a:pt x="759015" y="105143"/>
                </a:lnTo>
                <a:lnTo>
                  <a:pt x="812601" y="105143"/>
                </a:lnTo>
                <a:lnTo>
                  <a:pt x="719035" y="0"/>
                </a:lnTo>
                <a:close/>
              </a:path>
            </a:pathLst>
          </a:custGeom>
          <a:solidFill>
            <a:srgbClr val="FF6200"/>
          </a:solidFill>
        </p:spPr>
        <p:txBody>
          <a:bodyPr wrap="square" lIns="0" tIns="0" rIns="0" bIns="0" rtlCol="0"/>
          <a:lstStyle/>
          <a:p>
            <a:endParaRPr/>
          </a:p>
        </p:txBody>
      </p:sp>
      <p:graphicFrame>
        <p:nvGraphicFramePr>
          <p:cNvPr id="4" name="object 4"/>
          <p:cNvGraphicFramePr>
            <a:graphicFrameLocks noGrp="1"/>
          </p:cNvGraphicFramePr>
          <p:nvPr>
            <p:extLst>
              <p:ext uri="{D42A27DB-BD31-4B8C-83A1-F6EECF244321}">
                <p14:modId xmlns:p14="http://schemas.microsoft.com/office/powerpoint/2010/main" val="3769064443"/>
              </p:ext>
            </p:extLst>
          </p:nvPr>
        </p:nvGraphicFramePr>
        <p:xfrm>
          <a:off x="719999" y="2466682"/>
          <a:ext cx="9253853" cy="2740025"/>
        </p:xfrm>
        <a:graphic>
          <a:graphicData uri="http://schemas.openxmlformats.org/drawingml/2006/table">
            <a:tbl>
              <a:tblPr firstRow="1" bandRow="1">
                <a:tableStyleId>{2D5ABB26-0587-4C30-8999-92F81FD0307C}</a:tableStyleId>
              </a:tblPr>
              <a:tblGrid>
                <a:gridCol w="2844165">
                  <a:extLst>
                    <a:ext uri="{9D8B030D-6E8A-4147-A177-3AD203B41FA5}">
                      <a16:colId xmlns:a16="http://schemas.microsoft.com/office/drawing/2014/main" val="20000"/>
                    </a:ext>
                  </a:extLst>
                </a:gridCol>
                <a:gridCol w="1224280">
                  <a:extLst>
                    <a:ext uri="{9D8B030D-6E8A-4147-A177-3AD203B41FA5}">
                      <a16:colId xmlns:a16="http://schemas.microsoft.com/office/drawing/2014/main" val="20001"/>
                    </a:ext>
                  </a:extLst>
                </a:gridCol>
                <a:gridCol w="1224279">
                  <a:extLst>
                    <a:ext uri="{9D8B030D-6E8A-4147-A177-3AD203B41FA5}">
                      <a16:colId xmlns:a16="http://schemas.microsoft.com/office/drawing/2014/main" val="20002"/>
                    </a:ext>
                  </a:extLst>
                </a:gridCol>
                <a:gridCol w="1224279">
                  <a:extLst>
                    <a:ext uri="{9D8B030D-6E8A-4147-A177-3AD203B41FA5}">
                      <a16:colId xmlns:a16="http://schemas.microsoft.com/office/drawing/2014/main" val="20003"/>
                    </a:ext>
                  </a:extLst>
                </a:gridCol>
                <a:gridCol w="1368425">
                  <a:extLst>
                    <a:ext uri="{9D8B030D-6E8A-4147-A177-3AD203B41FA5}">
                      <a16:colId xmlns:a16="http://schemas.microsoft.com/office/drawing/2014/main" val="20004"/>
                    </a:ext>
                  </a:extLst>
                </a:gridCol>
                <a:gridCol w="1368425">
                  <a:extLst>
                    <a:ext uri="{9D8B030D-6E8A-4147-A177-3AD203B41FA5}">
                      <a16:colId xmlns:a16="http://schemas.microsoft.com/office/drawing/2014/main" val="20005"/>
                    </a:ext>
                  </a:extLst>
                </a:gridCol>
              </a:tblGrid>
              <a:tr h="389890">
                <a:tc>
                  <a:txBody>
                    <a:bodyPr/>
                    <a:lstStyle/>
                    <a:p>
                      <a:pPr>
                        <a:lnSpc>
                          <a:spcPct val="100000"/>
                        </a:lnSpc>
                      </a:pPr>
                      <a:endParaRPr sz="900">
                        <a:latin typeface="Times New Roman"/>
                        <a:cs typeface="Times New Roman"/>
                      </a:endParaRPr>
                    </a:p>
                  </a:txBody>
                  <a:tcPr marL="0" marR="0" marT="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tc>
                  <a:txBody>
                    <a:bodyPr/>
                    <a:lstStyle/>
                    <a:p>
                      <a:pPr marL="50800">
                        <a:lnSpc>
                          <a:spcPct val="100000"/>
                        </a:lnSpc>
                        <a:spcBef>
                          <a:spcPts val="905"/>
                        </a:spcBef>
                      </a:pPr>
                      <a:r>
                        <a:rPr sz="1000" b="1">
                          <a:solidFill>
                            <a:srgbClr val="333333"/>
                          </a:solidFill>
                          <a:latin typeface="FedEx Sans"/>
                          <a:cs typeface="FedEx Sans"/>
                        </a:rPr>
                        <a:t>Billed</a:t>
                      </a:r>
                      <a:r>
                        <a:rPr sz="1000" b="1" spc="-30">
                          <a:solidFill>
                            <a:srgbClr val="333333"/>
                          </a:solidFill>
                          <a:latin typeface="FedEx Sans"/>
                          <a:cs typeface="FedEx Sans"/>
                        </a:rPr>
                        <a:t> </a:t>
                      </a:r>
                      <a:r>
                        <a:rPr sz="1000" b="1" spc="-25">
                          <a:solidFill>
                            <a:srgbClr val="333333"/>
                          </a:solidFill>
                          <a:latin typeface="FedEx Sans"/>
                          <a:cs typeface="FedEx Sans"/>
                        </a:rPr>
                        <a:t>to</a:t>
                      </a:r>
                      <a:endParaRPr sz="1000">
                        <a:latin typeface="FedEx Sans"/>
                        <a:cs typeface="FedEx Sans"/>
                      </a:endParaRPr>
                    </a:p>
                  </a:txBody>
                  <a:tcPr marL="0" marR="0" marT="1149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tc>
                  <a:txBody>
                    <a:bodyPr/>
                    <a:lstStyle/>
                    <a:p>
                      <a:pPr marL="50800">
                        <a:lnSpc>
                          <a:spcPct val="100000"/>
                        </a:lnSpc>
                        <a:spcBef>
                          <a:spcPts val="905"/>
                        </a:spcBef>
                      </a:pPr>
                      <a:r>
                        <a:rPr sz="1000" b="1">
                          <a:solidFill>
                            <a:srgbClr val="333333"/>
                          </a:solidFill>
                          <a:latin typeface="FedEx Sans"/>
                          <a:cs typeface="FedEx Sans"/>
                        </a:rPr>
                        <a:t>FedEx</a:t>
                      </a:r>
                      <a:r>
                        <a:rPr sz="1000" b="1" spc="-55">
                          <a:solidFill>
                            <a:srgbClr val="333333"/>
                          </a:solidFill>
                          <a:latin typeface="FedEx Sans"/>
                          <a:cs typeface="FedEx Sans"/>
                        </a:rPr>
                        <a:t> </a:t>
                      </a:r>
                      <a:r>
                        <a:rPr lang="en-US" sz="1000" b="1" spc="-10">
                          <a:solidFill>
                            <a:srgbClr val="333333"/>
                          </a:solidFill>
                          <a:latin typeface="FedEx Sans"/>
                          <a:cs typeface="FedEx Sans"/>
                        </a:rPr>
                        <a:t>i</a:t>
                      </a:r>
                      <a:r>
                        <a:rPr sz="1000" b="1" spc="-10">
                          <a:solidFill>
                            <a:srgbClr val="333333"/>
                          </a:solidFill>
                          <a:latin typeface="FedEx Sans"/>
                          <a:cs typeface="FedEx Sans"/>
                        </a:rPr>
                        <a:t>nvoice</a:t>
                      </a:r>
                      <a:endParaRPr sz="1000">
                        <a:latin typeface="FedEx Sans"/>
                        <a:cs typeface="FedEx Sans"/>
                      </a:endParaRPr>
                    </a:p>
                  </a:txBody>
                  <a:tcPr marL="0" marR="0" marT="1149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tc>
                  <a:txBody>
                    <a:bodyPr/>
                    <a:lstStyle/>
                    <a:p>
                      <a:pPr marL="50800">
                        <a:lnSpc>
                          <a:spcPct val="100000"/>
                        </a:lnSpc>
                        <a:spcBef>
                          <a:spcPts val="305"/>
                        </a:spcBef>
                      </a:pPr>
                      <a:r>
                        <a:rPr sz="1000" b="1">
                          <a:solidFill>
                            <a:srgbClr val="333333"/>
                          </a:solidFill>
                          <a:latin typeface="FedEx Sans"/>
                          <a:cs typeface="FedEx Sans"/>
                        </a:rPr>
                        <a:t>Up</a:t>
                      </a:r>
                      <a:r>
                        <a:rPr sz="1000" b="1" spc="-15">
                          <a:solidFill>
                            <a:srgbClr val="333333"/>
                          </a:solidFill>
                          <a:latin typeface="FedEx Sans"/>
                          <a:cs typeface="FedEx Sans"/>
                        </a:rPr>
                        <a:t> </a:t>
                      </a:r>
                      <a:r>
                        <a:rPr sz="1000" b="1" spc="-25">
                          <a:solidFill>
                            <a:srgbClr val="333333"/>
                          </a:solidFill>
                          <a:latin typeface="FedEx Sans"/>
                          <a:cs typeface="FedEx Sans"/>
                        </a:rPr>
                        <a:t>to</a:t>
                      </a:r>
                      <a:endParaRPr sz="1000">
                        <a:latin typeface="FedEx Sans"/>
                        <a:cs typeface="FedEx Sans"/>
                      </a:endParaRPr>
                    </a:p>
                    <a:p>
                      <a:pPr marL="50800">
                        <a:lnSpc>
                          <a:spcPct val="100000"/>
                        </a:lnSpc>
                      </a:pPr>
                      <a:r>
                        <a:rPr sz="1000" b="1">
                          <a:solidFill>
                            <a:srgbClr val="333333"/>
                          </a:solidFill>
                          <a:latin typeface="FedEx Sans"/>
                          <a:cs typeface="FedEx Sans"/>
                        </a:rPr>
                        <a:t>June</a:t>
                      </a:r>
                      <a:r>
                        <a:rPr sz="1000" b="1" spc="-10">
                          <a:solidFill>
                            <a:srgbClr val="333333"/>
                          </a:solidFill>
                          <a:latin typeface="FedEx Sans"/>
                          <a:cs typeface="FedEx Sans"/>
                        </a:rPr>
                        <a:t> </a:t>
                      </a:r>
                      <a:r>
                        <a:rPr sz="1000" b="1">
                          <a:solidFill>
                            <a:srgbClr val="333333"/>
                          </a:solidFill>
                          <a:latin typeface="FedEx Sans"/>
                          <a:cs typeface="FedEx Sans"/>
                        </a:rPr>
                        <a:t>30,</a:t>
                      </a:r>
                      <a:r>
                        <a:rPr sz="1000" b="1" spc="-10">
                          <a:solidFill>
                            <a:srgbClr val="333333"/>
                          </a:solidFill>
                          <a:latin typeface="FedEx Sans"/>
                          <a:cs typeface="FedEx Sans"/>
                        </a:rPr>
                        <a:t> </a:t>
                      </a:r>
                      <a:r>
                        <a:rPr sz="1000" b="1" spc="-20">
                          <a:solidFill>
                            <a:srgbClr val="333333"/>
                          </a:solidFill>
                          <a:latin typeface="FedEx Sans"/>
                          <a:cs typeface="FedEx Sans"/>
                        </a:rPr>
                        <a:t>2026</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tc>
                  <a:txBody>
                    <a:bodyPr/>
                    <a:lstStyle/>
                    <a:p>
                      <a:pPr marL="50800">
                        <a:lnSpc>
                          <a:spcPct val="100000"/>
                        </a:lnSpc>
                        <a:spcBef>
                          <a:spcPts val="305"/>
                        </a:spcBef>
                      </a:pPr>
                      <a:r>
                        <a:rPr sz="1000" b="1" spc="-20">
                          <a:solidFill>
                            <a:srgbClr val="333333"/>
                          </a:solidFill>
                          <a:latin typeface="FedEx Sans"/>
                          <a:cs typeface="FedEx Sans"/>
                        </a:rPr>
                        <a:t>From</a:t>
                      </a:r>
                      <a:endParaRPr sz="1000">
                        <a:latin typeface="FedEx Sans"/>
                        <a:cs typeface="FedEx Sans"/>
                      </a:endParaRPr>
                    </a:p>
                    <a:p>
                      <a:pPr marL="50800">
                        <a:lnSpc>
                          <a:spcPct val="100000"/>
                        </a:lnSpc>
                      </a:pPr>
                      <a:r>
                        <a:rPr sz="1000" b="1">
                          <a:solidFill>
                            <a:srgbClr val="333333"/>
                          </a:solidFill>
                          <a:latin typeface="FedEx Sans"/>
                          <a:cs typeface="FedEx Sans"/>
                        </a:rPr>
                        <a:t>July</a:t>
                      </a:r>
                      <a:r>
                        <a:rPr sz="1000" b="1" spc="-20">
                          <a:solidFill>
                            <a:srgbClr val="333333"/>
                          </a:solidFill>
                          <a:latin typeface="FedEx Sans"/>
                          <a:cs typeface="FedEx Sans"/>
                        </a:rPr>
                        <a:t> </a:t>
                      </a:r>
                      <a:r>
                        <a:rPr sz="1000" b="1">
                          <a:solidFill>
                            <a:srgbClr val="333333"/>
                          </a:solidFill>
                          <a:latin typeface="FedEx Sans"/>
                          <a:cs typeface="FedEx Sans"/>
                        </a:rPr>
                        <a:t>1,</a:t>
                      </a:r>
                      <a:r>
                        <a:rPr sz="1000" b="1" spc="-15">
                          <a:solidFill>
                            <a:srgbClr val="333333"/>
                          </a:solidFill>
                          <a:latin typeface="FedEx Sans"/>
                          <a:cs typeface="FedEx Sans"/>
                        </a:rPr>
                        <a:t> </a:t>
                      </a:r>
                      <a:r>
                        <a:rPr sz="1000" b="1" spc="-20">
                          <a:solidFill>
                            <a:srgbClr val="333333"/>
                          </a:solidFill>
                          <a:latin typeface="FedEx Sans"/>
                          <a:cs typeface="FedEx Sans"/>
                        </a:rPr>
                        <a:t>2026</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tc>
                  <a:txBody>
                    <a:bodyPr/>
                    <a:lstStyle/>
                    <a:p>
                      <a:pPr marL="50800">
                        <a:lnSpc>
                          <a:spcPct val="100000"/>
                        </a:lnSpc>
                        <a:spcBef>
                          <a:spcPts val="305"/>
                        </a:spcBef>
                      </a:pPr>
                      <a:r>
                        <a:rPr sz="1000" b="1" spc="-20">
                          <a:solidFill>
                            <a:srgbClr val="333333"/>
                          </a:solidFill>
                          <a:latin typeface="FedEx Sans"/>
                          <a:cs typeface="FedEx Sans"/>
                        </a:rPr>
                        <a:t>From</a:t>
                      </a:r>
                      <a:endParaRPr sz="1000">
                        <a:latin typeface="FedEx Sans"/>
                        <a:cs typeface="FedEx Sans"/>
                      </a:endParaRPr>
                    </a:p>
                    <a:p>
                      <a:pPr marL="50800">
                        <a:lnSpc>
                          <a:spcPct val="100000"/>
                        </a:lnSpc>
                      </a:pPr>
                      <a:r>
                        <a:rPr sz="1000" b="1" spc="-10">
                          <a:solidFill>
                            <a:srgbClr val="333333"/>
                          </a:solidFill>
                          <a:latin typeface="FedEx Sans"/>
                          <a:cs typeface="FedEx Sans"/>
                        </a:rPr>
                        <a:t>November</a:t>
                      </a:r>
                      <a:r>
                        <a:rPr sz="1000" b="1" spc="-5">
                          <a:solidFill>
                            <a:srgbClr val="333333"/>
                          </a:solidFill>
                          <a:latin typeface="FedEx Sans"/>
                          <a:cs typeface="FedEx Sans"/>
                        </a:rPr>
                        <a:t> </a:t>
                      </a:r>
                      <a:r>
                        <a:rPr sz="1000" b="1">
                          <a:solidFill>
                            <a:srgbClr val="333333"/>
                          </a:solidFill>
                          <a:latin typeface="FedEx Sans"/>
                          <a:cs typeface="FedEx Sans"/>
                        </a:rPr>
                        <a:t>1,</a:t>
                      </a:r>
                      <a:r>
                        <a:rPr sz="1000" b="1" spc="-5">
                          <a:solidFill>
                            <a:srgbClr val="333333"/>
                          </a:solidFill>
                          <a:latin typeface="FedEx Sans"/>
                          <a:cs typeface="FedEx Sans"/>
                        </a:rPr>
                        <a:t> </a:t>
                      </a:r>
                      <a:r>
                        <a:rPr sz="1000" b="1" spc="-20">
                          <a:solidFill>
                            <a:srgbClr val="333333"/>
                          </a:solidFill>
                          <a:latin typeface="FedEx Sans"/>
                          <a:cs typeface="FedEx Sans"/>
                        </a:rPr>
                        <a:t>2026</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extLst>
                  <a:ext uri="{0D108BD9-81ED-4DB2-BD59-A6C34878D82A}">
                    <a16:rowId xmlns:a16="http://schemas.microsoft.com/office/drawing/2014/main" val="10000"/>
                  </a:ext>
                </a:extLst>
              </a:tr>
              <a:tr h="237490">
                <a:tc gridSpan="6">
                  <a:txBody>
                    <a:bodyPr/>
                    <a:lstStyle/>
                    <a:p>
                      <a:pPr marL="50800">
                        <a:lnSpc>
                          <a:spcPct val="100000"/>
                        </a:lnSpc>
                        <a:spcBef>
                          <a:spcPts val="305"/>
                        </a:spcBef>
                      </a:pPr>
                      <a:r>
                        <a:rPr sz="1000" b="1" spc="-10">
                          <a:solidFill>
                            <a:srgbClr val="FFFFFF"/>
                          </a:solidFill>
                          <a:latin typeface="FedEx Sans"/>
                          <a:cs typeface="FedEx Sans"/>
                        </a:rPr>
                        <a:t>Charged</a:t>
                      </a:r>
                      <a:r>
                        <a:rPr sz="1000" b="1" spc="-15">
                          <a:solidFill>
                            <a:srgbClr val="FFFFFF"/>
                          </a:solidFill>
                          <a:latin typeface="FedEx Sans"/>
                          <a:cs typeface="FedEx Sans"/>
                        </a:rPr>
                        <a:t> </a:t>
                      </a:r>
                      <a:r>
                        <a:rPr sz="1000" b="1">
                          <a:solidFill>
                            <a:srgbClr val="FFFFFF"/>
                          </a:solidFill>
                          <a:latin typeface="FedEx Sans"/>
                          <a:cs typeface="FedEx Sans"/>
                        </a:rPr>
                        <a:t>by</a:t>
                      </a:r>
                      <a:r>
                        <a:rPr sz="1000" b="1" spc="-15">
                          <a:solidFill>
                            <a:srgbClr val="FFFFFF"/>
                          </a:solidFill>
                          <a:latin typeface="FedEx Sans"/>
                          <a:cs typeface="FedEx Sans"/>
                        </a:rPr>
                        <a:t> </a:t>
                      </a:r>
                      <a:r>
                        <a:rPr sz="1000" b="1">
                          <a:solidFill>
                            <a:srgbClr val="FFFFFF"/>
                          </a:solidFill>
                          <a:latin typeface="FedEx Sans"/>
                          <a:cs typeface="FedEx Sans"/>
                        </a:rPr>
                        <a:t>the</a:t>
                      </a:r>
                      <a:r>
                        <a:rPr sz="1000" b="1" spc="-15">
                          <a:solidFill>
                            <a:srgbClr val="FFFFFF"/>
                          </a:solidFill>
                          <a:latin typeface="FedEx Sans"/>
                          <a:cs typeface="FedEx Sans"/>
                        </a:rPr>
                        <a:t> </a:t>
                      </a:r>
                      <a:r>
                        <a:rPr sz="1000" b="1" spc="-25">
                          <a:solidFill>
                            <a:srgbClr val="FFFFFF"/>
                          </a:solidFill>
                          <a:latin typeface="FedEx Sans"/>
                          <a:cs typeface="FedEx Sans"/>
                        </a:rPr>
                        <a:t>EU</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620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37490">
                <a:tc>
                  <a:txBody>
                    <a:bodyPr/>
                    <a:lstStyle/>
                    <a:p>
                      <a:pPr marL="50800">
                        <a:lnSpc>
                          <a:spcPct val="100000"/>
                        </a:lnSpc>
                        <a:spcBef>
                          <a:spcPts val="305"/>
                        </a:spcBef>
                      </a:pPr>
                      <a:r>
                        <a:rPr sz="1000" b="1">
                          <a:solidFill>
                            <a:srgbClr val="333333"/>
                          </a:solidFill>
                          <a:latin typeface="FedEx Sans"/>
                          <a:cs typeface="FedEx Sans"/>
                        </a:rPr>
                        <a:t>Customs</a:t>
                      </a:r>
                      <a:r>
                        <a:rPr sz="1000" b="1" spc="-15">
                          <a:solidFill>
                            <a:srgbClr val="333333"/>
                          </a:solidFill>
                          <a:latin typeface="FedEx Sans"/>
                          <a:cs typeface="FedEx Sans"/>
                        </a:rPr>
                        <a:t> </a:t>
                      </a:r>
                      <a:r>
                        <a:rPr lang="en-US" sz="1000" b="1" spc="-15">
                          <a:solidFill>
                            <a:srgbClr val="333333"/>
                          </a:solidFill>
                          <a:latin typeface="FedEx Sans"/>
                          <a:cs typeface="FedEx Sans"/>
                        </a:rPr>
                        <a:t>d</a:t>
                      </a:r>
                      <a:r>
                        <a:rPr sz="1000" b="1">
                          <a:solidFill>
                            <a:srgbClr val="333333"/>
                          </a:solidFill>
                          <a:latin typeface="FedEx Sans"/>
                          <a:cs typeface="FedEx Sans"/>
                        </a:rPr>
                        <a:t>uty</a:t>
                      </a:r>
                      <a:r>
                        <a:rPr sz="1000" b="1" spc="-15">
                          <a:solidFill>
                            <a:srgbClr val="333333"/>
                          </a:solidFill>
                          <a:latin typeface="FedEx Sans"/>
                          <a:cs typeface="FedEx Sans"/>
                        </a:rPr>
                        <a:t> </a:t>
                      </a:r>
                      <a:r>
                        <a:rPr sz="1000" b="1">
                          <a:solidFill>
                            <a:srgbClr val="333333"/>
                          </a:solidFill>
                          <a:latin typeface="FedEx Sans"/>
                          <a:cs typeface="FedEx Sans"/>
                        </a:rPr>
                        <a:t>(€3</a:t>
                      </a:r>
                      <a:r>
                        <a:rPr sz="1000" b="1" spc="-15">
                          <a:solidFill>
                            <a:srgbClr val="333333"/>
                          </a:solidFill>
                          <a:latin typeface="FedEx Sans"/>
                          <a:cs typeface="FedEx Sans"/>
                        </a:rPr>
                        <a:t> </a:t>
                      </a:r>
                      <a:r>
                        <a:rPr sz="1000" b="1">
                          <a:solidFill>
                            <a:srgbClr val="333333"/>
                          </a:solidFill>
                          <a:latin typeface="FedEx Sans"/>
                          <a:cs typeface="FedEx Sans"/>
                        </a:rPr>
                        <a:t>per</a:t>
                      </a:r>
                      <a:r>
                        <a:rPr sz="1000" b="1" spc="-15">
                          <a:solidFill>
                            <a:srgbClr val="333333"/>
                          </a:solidFill>
                          <a:latin typeface="FedEx Sans"/>
                          <a:cs typeface="FedEx Sans"/>
                        </a:rPr>
                        <a:t> </a:t>
                      </a:r>
                      <a:r>
                        <a:rPr sz="1000" b="1">
                          <a:solidFill>
                            <a:srgbClr val="333333"/>
                          </a:solidFill>
                          <a:latin typeface="FedEx Sans"/>
                          <a:cs typeface="FedEx Sans"/>
                        </a:rPr>
                        <a:t>line</a:t>
                      </a:r>
                      <a:r>
                        <a:rPr sz="1000" b="1" spc="-15">
                          <a:solidFill>
                            <a:srgbClr val="333333"/>
                          </a:solidFill>
                          <a:latin typeface="FedEx Sans"/>
                          <a:cs typeface="FedEx Sans"/>
                        </a:rPr>
                        <a:t> </a:t>
                      </a:r>
                      <a:r>
                        <a:rPr sz="1000" b="1" spc="-10">
                          <a:solidFill>
                            <a:srgbClr val="333333"/>
                          </a:solidFill>
                          <a:latin typeface="FedEx Sans"/>
                          <a:cs typeface="FedEx Sans"/>
                        </a:rPr>
                        <a:t>item)</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E0CC"/>
                    </a:solidFill>
                  </a:tcPr>
                </a:tc>
                <a:tc>
                  <a:txBody>
                    <a:bodyPr/>
                    <a:lstStyle/>
                    <a:p>
                      <a:pPr marL="50800">
                        <a:lnSpc>
                          <a:spcPct val="100000"/>
                        </a:lnSpc>
                        <a:spcBef>
                          <a:spcPts val="305"/>
                        </a:spcBef>
                      </a:pPr>
                      <a:r>
                        <a:rPr sz="1000" spc="-10">
                          <a:solidFill>
                            <a:srgbClr val="333333"/>
                          </a:solidFill>
                          <a:latin typeface="FedEx Sans"/>
                          <a:cs typeface="FedEx Sans"/>
                        </a:rPr>
                        <a:t>Recipient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25">
                          <a:solidFill>
                            <a:srgbClr val="333333"/>
                          </a:solidFill>
                          <a:latin typeface="FedEx Sans"/>
                          <a:cs typeface="FedEx Sans"/>
                        </a:rPr>
                        <a:t>D&amp;T: </a:t>
                      </a:r>
                      <a:r>
                        <a:rPr sz="1000" spc="-20">
                          <a:solidFill>
                            <a:srgbClr val="333333"/>
                          </a:solidFill>
                          <a:latin typeface="FedEx Sans"/>
                          <a:cs typeface="FedEx Sans"/>
                        </a:rPr>
                        <a:t>Duty</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25">
                          <a:solidFill>
                            <a:srgbClr val="333333"/>
                          </a:solidFill>
                          <a:latin typeface="FedEx Sans"/>
                          <a:cs typeface="FedEx Sans"/>
                        </a:rPr>
                        <a:t>€6</a:t>
                      </a:r>
                      <a:r>
                        <a:rPr lang="en-US" sz="1000" spc="-25">
                          <a:solidFill>
                            <a:srgbClr val="333333"/>
                          </a:solidFill>
                          <a:latin typeface="FedEx Sans"/>
                          <a:cs typeface="FedEx Sans"/>
                        </a:rPr>
                        <a:t> ($6.95)</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25">
                          <a:solidFill>
                            <a:srgbClr val="333333"/>
                          </a:solidFill>
                          <a:latin typeface="FedEx Sans"/>
                          <a:cs typeface="FedEx Sans"/>
                        </a:rPr>
                        <a:t>€6</a:t>
                      </a:r>
                      <a:r>
                        <a:rPr lang="en-US" sz="1000" spc="-25">
                          <a:solidFill>
                            <a:srgbClr val="333333"/>
                          </a:solidFill>
                          <a:latin typeface="FedEx Sans"/>
                          <a:cs typeface="FedEx Sans"/>
                        </a:rPr>
                        <a:t> ($6.95)</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2"/>
                  </a:ext>
                </a:extLst>
              </a:tr>
              <a:tr h="402590">
                <a:tc>
                  <a:txBody>
                    <a:bodyPr/>
                    <a:lstStyle/>
                    <a:p>
                      <a:pPr marL="50800" marR="1099820">
                        <a:lnSpc>
                          <a:spcPct val="108300"/>
                        </a:lnSpc>
                        <a:spcBef>
                          <a:spcPts val="204"/>
                        </a:spcBef>
                      </a:pPr>
                      <a:r>
                        <a:rPr lang="en-US" sz="1000" b="1">
                          <a:solidFill>
                            <a:srgbClr val="333333"/>
                          </a:solidFill>
                          <a:latin typeface="FedEx Sans"/>
                          <a:cs typeface="FedEx Sans"/>
                        </a:rPr>
                        <a:t>Union Handling Fee (€2</a:t>
                      </a:r>
                      <a:r>
                        <a:rPr lang="en-US" sz="1000" b="1" spc="-15">
                          <a:solidFill>
                            <a:srgbClr val="333333"/>
                          </a:solidFill>
                          <a:latin typeface="FedEx Sans"/>
                          <a:cs typeface="FedEx Sans"/>
                        </a:rPr>
                        <a:t> ($2.32) </a:t>
                      </a:r>
                      <a:r>
                        <a:rPr lang="en-US" sz="1000" b="1">
                          <a:solidFill>
                            <a:srgbClr val="333333"/>
                          </a:solidFill>
                          <a:latin typeface="FedEx Sans"/>
                          <a:cs typeface="FedEx Sans"/>
                        </a:rPr>
                        <a:t>per</a:t>
                      </a:r>
                      <a:r>
                        <a:rPr lang="en-US" sz="1000" b="1" spc="-10">
                          <a:solidFill>
                            <a:srgbClr val="333333"/>
                          </a:solidFill>
                          <a:latin typeface="FedEx Sans"/>
                          <a:cs typeface="FedEx Sans"/>
                        </a:rPr>
                        <a:t> </a:t>
                      </a:r>
                      <a:r>
                        <a:rPr lang="en-US" sz="1000" b="1">
                          <a:solidFill>
                            <a:srgbClr val="333333"/>
                          </a:solidFill>
                          <a:latin typeface="FedEx Sans"/>
                          <a:cs typeface="FedEx Sans"/>
                        </a:rPr>
                        <a:t>line</a:t>
                      </a:r>
                      <a:r>
                        <a:rPr lang="en-US" sz="1000" b="1" spc="-10">
                          <a:solidFill>
                            <a:srgbClr val="333333"/>
                          </a:solidFill>
                          <a:latin typeface="FedEx Sans"/>
                          <a:cs typeface="FedEx Sans"/>
                        </a:rPr>
                        <a:t> item)</a:t>
                      </a:r>
                      <a:r>
                        <a:rPr lang="en-US" sz="1000" b="1" spc="-30" baseline="35353">
                          <a:solidFill>
                            <a:srgbClr val="333333"/>
                          </a:solidFill>
                          <a:latin typeface="FedEx Sans"/>
                          <a:cs typeface="FedEx Sans"/>
                        </a:rPr>
                        <a:t> 1</a:t>
                      </a:r>
                      <a:endParaRPr lang="en-US" sz="1000">
                        <a:latin typeface="FedEx Sans"/>
                        <a:cs typeface="FedEx Sans"/>
                      </a:endParaRPr>
                    </a:p>
                  </a:txBody>
                  <a:tcPr marL="0" marR="0" marT="26034"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E0CC"/>
                    </a:solidFill>
                  </a:tcPr>
                </a:tc>
                <a:tc>
                  <a:txBody>
                    <a:bodyPr/>
                    <a:lstStyle/>
                    <a:p>
                      <a:pPr marL="50800">
                        <a:lnSpc>
                          <a:spcPct val="100000"/>
                        </a:lnSpc>
                        <a:spcBef>
                          <a:spcPts val="955"/>
                        </a:spcBef>
                      </a:pPr>
                      <a:r>
                        <a:rPr sz="1000" spc="-10">
                          <a:solidFill>
                            <a:srgbClr val="333333"/>
                          </a:solidFill>
                          <a:latin typeface="FedEx Sans"/>
                          <a:cs typeface="FedEx Sans"/>
                        </a:rPr>
                        <a:t>Recipient</a:t>
                      </a:r>
                      <a:endParaRPr sz="1000">
                        <a:latin typeface="FedEx Sans"/>
                        <a:cs typeface="FedEx Sans"/>
                      </a:endParaRPr>
                    </a:p>
                  </a:txBody>
                  <a:tcPr marL="0" marR="0" marT="12128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955"/>
                        </a:spcBef>
                      </a:pPr>
                      <a:r>
                        <a:rPr sz="1000" spc="-25">
                          <a:solidFill>
                            <a:srgbClr val="333333"/>
                          </a:solidFill>
                          <a:latin typeface="FedEx Sans"/>
                          <a:cs typeface="FedEx Sans"/>
                        </a:rPr>
                        <a:t>D&amp;T: </a:t>
                      </a:r>
                      <a:r>
                        <a:rPr sz="1000" spc="-20">
                          <a:solidFill>
                            <a:srgbClr val="333333"/>
                          </a:solidFill>
                          <a:latin typeface="FedEx Sans"/>
                          <a:cs typeface="FedEx Sans"/>
                        </a:rPr>
                        <a:t>Duty</a:t>
                      </a:r>
                      <a:endParaRPr sz="1000">
                        <a:latin typeface="FedEx Sans"/>
                        <a:cs typeface="FedEx Sans"/>
                      </a:endParaRPr>
                    </a:p>
                  </a:txBody>
                  <a:tcPr marL="0" marR="0" marT="12128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95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12128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95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12128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955"/>
                        </a:spcBef>
                      </a:pPr>
                      <a:r>
                        <a:rPr sz="1000" spc="-25">
                          <a:solidFill>
                            <a:srgbClr val="333333"/>
                          </a:solidFill>
                          <a:latin typeface="FedEx Sans"/>
                          <a:cs typeface="FedEx Sans"/>
                        </a:rPr>
                        <a:t>€4</a:t>
                      </a:r>
                      <a:r>
                        <a:rPr lang="en-US" sz="1000" spc="-25">
                          <a:solidFill>
                            <a:srgbClr val="333333"/>
                          </a:solidFill>
                          <a:latin typeface="FedEx Sans"/>
                          <a:cs typeface="FedEx Sans"/>
                        </a:rPr>
                        <a:t> ($4.63)</a:t>
                      </a:r>
                      <a:r>
                        <a:rPr lang="en-US" sz="825" spc="-37" baseline="35353">
                          <a:solidFill>
                            <a:srgbClr val="333333"/>
                          </a:solidFill>
                          <a:latin typeface="FedEx Sans"/>
                          <a:cs typeface="FedEx Sans"/>
                        </a:rPr>
                        <a:t>2</a:t>
                      </a:r>
                      <a:endParaRPr sz="825" baseline="35353">
                        <a:latin typeface="FedEx Sans"/>
                        <a:cs typeface="FedEx Sans"/>
                      </a:endParaRPr>
                    </a:p>
                  </a:txBody>
                  <a:tcPr marL="0" marR="0" marT="12128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extLst>
                  <a:ext uri="{0D108BD9-81ED-4DB2-BD59-A6C34878D82A}">
                    <a16:rowId xmlns:a16="http://schemas.microsoft.com/office/drawing/2014/main" val="10003"/>
                  </a:ext>
                </a:extLst>
              </a:tr>
              <a:tr h="237490">
                <a:tc>
                  <a:txBody>
                    <a:bodyPr/>
                    <a:lstStyle/>
                    <a:p>
                      <a:pPr marL="50800">
                        <a:lnSpc>
                          <a:spcPct val="100000"/>
                        </a:lnSpc>
                        <a:spcBef>
                          <a:spcPts val="305"/>
                        </a:spcBef>
                      </a:pPr>
                      <a:r>
                        <a:rPr lang="en-US" sz="1000" b="1" spc="-65">
                          <a:solidFill>
                            <a:srgbClr val="333333"/>
                          </a:solidFill>
                          <a:latin typeface="FedEx Sans"/>
                          <a:cs typeface="FedEx Sans"/>
                        </a:rPr>
                        <a:t> VAT</a:t>
                      </a:r>
                      <a:r>
                        <a:rPr lang="en-US" sz="1000" b="1" spc="5">
                          <a:solidFill>
                            <a:srgbClr val="333333"/>
                          </a:solidFill>
                          <a:latin typeface="FedEx Sans"/>
                          <a:cs typeface="FedEx Sans"/>
                        </a:rPr>
                        <a:t> </a:t>
                      </a:r>
                      <a:r>
                        <a:rPr lang="en-US" sz="1000" b="1">
                          <a:solidFill>
                            <a:srgbClr val="333333"/>
                          </a:solidFill>
                          <a:latin typeface="FedEx Sans"/>
                          <a:cs typeface="FedEx Sans"/>
                        </a:rPr>
                        <a:t>on</a:t>
                      </a:r>
                      <a:r>
                        <a:rPr lang="en-US" sz="1000" b="1" spc="5">
                          <a:solidFill>
                            <a:srgbClr val="333333"/>
                          </a:solidFill>
                          <a:latin typeface="FedEx Sans"/>
                          <a:cs typeface="FedEx Sans"/>
                        </a:rPr>
                        <a:t> </a:t>
                      </a:r>
                      <a:r>
                        <a:rPr lang="en-US" sz="1000" b="1" spc="-10">
                          <a:solidFill>
                            <a:srgbClr val="333333"/>
                          </a:solidFill>
                          <a:latin typeface="FedEx Sans"/>
                          <a:cs typeface="FedEx Sans"/>
                        </a:rPr>
                        <a:t>clearance</a:t>
                      </a:r>
                      <a:r>
                        <a:rPr lang="en-US" sz="1000" b="1" spc="5">
                          <a:solidFill>
                            <a:srgbClr val="333333"/>
                          </a:solidFill>
                          <a:latin typeface="FedEx Sans"/>
                          <a:cs typeface="FedEx Sans"/>
                        </a:rPr>
                        <a:t> </a:t>
                      </a:r>
                      <a:r>
                        <a:rPr lang="en-US" sz="1000" b="1" spc="-10">
                          <a:solidFill>
                            <a:srgbClr val="333333"/>
                          </a:solidFill>
                          <a:latin typeface="FedEx Sans"/>
                          <a:cs typeface="FedEx Sans"/>
                        </a:rPr>
                        <a:t>services</a:t>
                      </a:r>
                      <a:r>
                        <a:rPr lang="en-US" sz="1000" b="1" spc="5">
                          <a:solidFill>
                            <a:srgbClr val="333333"/>
                          </a:solidFill>
                          <a:latin typeface="FedEx Sans"/>
                          <a:cs typeface="FedEx Sans"/>
                        </a:rPr>
                        <a:t> </a:t>
                      </a:r>
                      <a:r>
                        <a:rPr lang="en-US" sz="1000" b="1" spc="-10">
                          <a:solidFill>
                            <a:srgbClr val="333333"/>
                          </a:solidFill>
                          <a:latin typeface="FedEx Sans"/>
                          <a:cs typeface="FedEx Sans"/>
                        </a:rPr>
                        <a:t>(19%*)</a:t>
                      </a:r>
                      <a:endParaRPr lang="en-US"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E0CC"/>
                    </a:solidFill>
                  </a:tcPr>
                </a:tc>
                <a:tc>
                  <a:txBody>
                    <a:bodyPr/>
                    <a:lstStyle/>
                    <a:p>
                      <a:pPr marL="50800">
                        <a:lnSpc>
                          <a:spcPct val="100000"/>
                        </a:lnSpc>
                        <a:spcBef>
                          <a:spcPts val="305"/>
                        </a:spcBef>
                      </a:pPr>
                      <a:r>
                        <a:rPr sz="1000" spc="-10">
                          <a:solidFill>
                            <a:srgbClr val="333333"/>
                          </a:solidFill>
                          <a:latin typeface="FedEx Sans"/>
                          <a:cs typeface="FedEx Sans"/>
                        </a:rPr>
                        <a:t>Recipient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25">
                          <a:solidFill>
                            <a:srgbClr val="333333"/>
                          </a:solidFill>
                          <a:latin typeface="FedEx Sans"/>
                          <a:cs typeface="FedEx Sans"/>
                        </a:rPr>
                        <a:t>D&amp;T:</a:t>
                      </a:r>
                      <a:r>
                        <a:rPr sz="1000" spc="-20">
                          <a:solidFill>
                            <a:srgbClr val="333333"/>
                          </a:solidFill>
                          <a:latin typeface="FedEx Sans"/>
                          <a:cs typeface="FedEx Sans"/>
                        </a:rPr>
                        <a:t> </a:t>
                      </a:r>
                      <a:r>
                        <a:rPr sz="1000" spc="-25">
                          <a:solidFill>
                            <a:srgbClr val="333333"/>
                          </a:solidFill>
                          <a:latin typeface="FedEx Sans"/>
                          <a:cs typeface="FedEx Sans"/>
                        </a:rPr>
                        <a:t>Tax</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10">
                          <a:solidFill>
                            <a:srgbClr val="333333"/>
                          </a:solidFill>
                          <a:latin typeface="FedEx Sans"/>
                          <a:cs typeface="FedEx Sans"/>
                        </a:rPr>
                        <a:t>€2.28</a:t>
                      </a:r>
                      <a:r>
                        <a:rPr lang="en-US" sz="1000" spc="-10">
                          <a:solidFill>
                            <a:srgbClr val="333333"/>
                          </a:solidFill>
                          <a:latin typeface="FedEx Sans"/>
                          <a:cs typeface="FedEx Sans"/>
                        </a:rPr>
                        <a:t> ($2.64)</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10">
                          <a:solidFill>
                            <a:srgbClr val="333333"/>
                          </a:solidFill>
                          <a:latin typeface="FedEx Sans"/>
                          <a:cs typeface="FedEx Sans"/>
                        </a:rPr>
                        <a:t>€2.85</a:t>
                      </a:r>
                      <a:r>
                        <a:rPr lang="en-US" sz="1000" spc="-10">
                          <a:solidFill>
                            <a:srgbClr val="333333"/>
                          </a:solidFill>
                          <a:latin typeface="FedEx Sans"/>
                          <a:cs typeface="FedEx Sans"/>
                        </a:rPr>
                        <a:t> ($3.30)</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10">
                          <a:solidFill>
                            <a:srgbClr val="333333"/>
                          </a:solidFill>
                          <a:latin typeface="FedEx Sans"/>
                          <a:cs typeface="FedEx Sans"/>
                        </a:rPr>
                        <a:t>€2.85</a:t>
                      </a:r>
                      <a:r>
                        <a:rPr lang="en-US" sz="1000" spc="-10">
                          <a:solidFill>
                            <a:srgbClr val="333333"/>
                          </a:solidFill>
                          <a:latin typeface="FedEx Sans"/>
                          <a:cs typeface="FedEx Sans"/>
                        </a:rPr>
                        <a:t> ($3.30)</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4"/>
                  </a:ext>
                </a:extLst>
              </a:tr>
              <a:tr h="234950">
                <a:tc>
                  <a:txBody>
                    <a:bodyPr/>
                    <a:lstStyle/>
                    <a:p>
                      <a:pPr marL="35560">
                        <a:lnSpc>
                          <a:spcPct val="100000"/>
                        </a:lnSpc>
                        <a:spcBef>
                          <a:spcPts val="305"/>
                        </a:spcBef>
                      </a:pPr>
                      <a:r>
                        <a:rPr lang="en-US" sz="1000" b="1" spc="-65">
                          <a:solidFill>
                            <a:srgbClr val="333333"/>
                          </a:solidFill>
                          <a:latin typeface="FedEx Sans"/>
                          <a:cs typeface="FedEx Sans"/>
                        </a:rPr>
                        <a:t>VAT</a:t>
                      </a:r>
                      <a:r>
                        <a:rPr lang="en-US" sz="1000" b="1">
                          <a:solidFill>
                            <a:srgbClr val="333333"/>
                          </a:solidFill>
                          <a:latin typeface="FedEx Sans"/>
                          <a:cs typeface="FedEx Sans"/>
                        </a:rPr>
                        <a:t> on</a:t>
                      </a:r>
                      <a:r>
                        <a:rPr lang="en-US" sz="1000" b="1" spc="-25">
                          <a:solidFill>
                            <a:srgbClr val="333333"/>
                          </a:solidFill>
                          <a:latin typeface="FedEx Sans"/>
                          <a:cs typeface="FedEx Sans"/>
                        </a:rPr>
                        <a:t> s</a:t>
                      </a:r>
                      <a:r>
                        <a:rPr lang="en-US" sz="1000" b="1">
                          <a:solidFill>
                            <a:srgbClr val="333333"/>
                          </a:solidFill>
                          <a:latin typeface="FedEx Sans"/>
                          <a:cs typeface="FedEx Sans"/>
                        </a:rPr>
                        <a:t>hipment</a:t>
                      </a:r>
                      <a:r>
                        <a:rPr lang="en-US" sz="1000" b="1" spc="-15">
                          <a:solidFill>
                            <a:srgbClr val="333333"/>
                          </a:solidFill>
                          <a:latin typeface="FedEx Sans"/>
                          <a:cs typeface="FedEx Sans"/>
                        </a:rPr>
                        <a:t> </a:t>
                      </a:r>
                      <a:r>
                        <a:rPr lang="en-US" sz="1000" b="1" spc="-10">
                          <a:solidFill>
                            <a:srgbClr val="333333"/>
                          </a:solidFill>
                          <a:latin typeface="FedEx Sans"/>
                          <a:cs typeface="FedEx Sans"/>
                        </a:rPr>
                        <a:t>value </a:t>
                      </a:r>
                      <a:r>
                        <a:rPr lang="en-US" sz="1000" b="1">
                          <a:solidFill>
                            <a:srgbClr val="333333"/>
                          </a:solidFill>
                          <a:latin typeface="FedEx Sans"/>
                          <a:cs typeface="FedEx Sans"/>
                        </a:rPr>
                        <a:t>+</a:t>
                      </a:r>
                      <a:r>
                        <a:rPr lang="en-US" sz="1000" b="1" spc="-10">
                          <a:solidFill>
                            <a:srgbClr val="333333"/>
                          </a:solidFill>
                          <a:latin typeface="FedEx Sans"/>
                          <a:cs typeface="FedEx Sans"/>
                        </a:rPr>
                        <a:t> d</a:t>
                      </a:r>
                      <a:r>
                        <a:rPr lang="en-US" sz="1000" b="1">
                          <a:solidFill>
                            <a:srgbClr val="333333"/>
                          </a:solidFill>
                          <a:latin typeface="FedEx Sans"/>
                          <a:cs typeface="FedEx Sans"/>
                        </a:rPr>
                        <a:t>uties</a:t>
                      </a:r>
                      <a:r>
                        <a:rPr lang="en-US" sz="1000" b="1" spc="-15">
                          <a:solidFill>
                            <a:srgbClr val="333333"/>
                          </a:solidFill>
                          <a:latin typeface="FedEx Sans"/>
                          <a:cs typeface="FedEx Sans"/>
                        </a:rPr>
                        <a:t> </a:t>
                      </a:r>
                      <a:r>
                        <a:rPr lang="en-US" sz="1000" b="1" spc="-10">
                          <a:solidFill>
                            <a:srgbClr val="333333"/>
                          </a:solidFill>
                          <a:latin typeface="FedEx Sans"/>
                          <a:cs typeface="FedEx Sans"/>
                        </a:rPr>
                        <a:t>(19%*)</a:t>
                      </a:r>
                      <a:endParaRPr lang="en-US"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E0CC"/>
                    </a:solidFill>
                  </a:tcPr>
                </a:tc>
                <a:tc>
                  <a:txBody>
                    <a:bodyPr/>
                    <a:lstStyle/>
                    <a:p>
                      <a:pPr marL="50800">
                        <a:lnSpc>
                          <a:spcPct val="100000"/>
                        </a:lnSpc>
                        <a:spcBef>
                          <a:spcPts val="305"/>
                        </a:spcBef>
                      </a:pPr>
                      <a:r>
                        <a:rPr sz="1000" spc="-10">
                          <a:solidFill>
                            <a:srgbClr val="333333"/>
                          </a:solidFill>
                          <a:latin typeface="FedEx Sans"/>
                          <a:cs typeface="FedEx Sans"/>
                        </a:rPr>
                        <a:t>Recipient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25">
                          <a:solidFill>
                            <a:srgbClr val="333333"/>
                          </a:solidFill>
                          <a:latin typeface="FedEx Sans"/>
                          <a:cs typeface="FedEx Sans"/>
                        </a:rPr>
                        <a:t>D&amp;T:</a:t>
                      </a:r>
                      <a:r>
                        <a:rPr sz="1000" spc="-20">
                          <a:solidFill>
                            <a:srgbClr val="333333"/>
                          </a:solidFill>
                          <a:latin typeface="FedEx Sans"/>
                          <a:cs typeface="FedEx Sans"/>
                        </a:rPr>
                        <a:t> </a:t>
                      </a:r>
                      <a:r>
                        <a:rPr sz="1000" spc="-25">
                          <a:solidFill>
                            <a:srgbClr val="333333"/>
                          </a:solidFill>
                          <a:latin typeface="FedEx Sans"/>
                          <a:cs typeface="FedEx Sans"/>
                        </a:rPr>
                        <a:t>Tax</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10">
                          <a:solidFill>
                            <a:srgbClr val="333333"/>
                          </a:solidFill>
                          <a:latin typeface="FedEx Sans"/>
                          <a:cs typeface="FedEx Sans"/>
                        </a:rPr>
                        <a:t>€28.50</a:t>
                      </a:r>
                      <a:r>
                        <a:rPr lang="en-US" sz="1000" spc="-10">
                          <a:solidFill>
                            <a:srgbClr val="333333"/>
                          </a:solidFill>
                          <a:latin typeface="FedEx Sans"/>
                          <a:cs typeface="FedEx Sans"/>
                        </a:rPr>
                        <a:t> ($33.00)</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10">
                          <a:solidFill>
                            <a:srgbClr val="333333"/>
                          </a:solidFill>
                          <a:latin typeface="FedEx Sans"/>
                          <a:cs typeface="FedEx Sans"/>
                        </a:rPr>
                        <a:t>€29.64</a:t>
                      </a:r>
                      <a:r>
                        <a:rPr lang="en-US" sz="1000" spc="-10">
                          <a:solidFill>
                            <a:srgbClr val="333333"/>
                          </a:solidFill>
                          <a:latin typeface="FedEx Sans"/>
                          <a:cs typeface="FedEx Sans"/>
                        </a:rPr>
                        <a:t> ($34.32)</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10">
                          <a:solidFill>
                            <a:srgbClr val="333333"/>
                          </a:solidFill>
                          <a:latin typeface="FedEx Sans"/>
                          <a:cs typeface="FedEx Sans"/>
                        </a:rPr>
                        <a:t>€29.64</a:t>
                      </a:r>
                      <a:r>
                        <a:rPr lang="en-US" sz="1000" spc="-10">
                          <a:solidFill>
                            <a:srgbClr val="333333"/>
                          </a:solidFill>
                          <a:latin typeface="FedEx Sans"/>
                          <a:cs typeface="FedEx Sans"/>
                        </a:rPr>
                        <a:t> ($34.32)</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extLst>
                  <a:ext uri="{0D108BD9-81ED-4DB2-BD59-A6C34878D82A}">
                    <a16:rowId xmlns:a16="http://schemas.microsoft.com/office/drawing/2014/main" val="10005"/>
                  </a:ext>
                </a:extLst>
              </a:tr>
              <a:tr h="237490">
                <a:tc gridSpan="6">
                  <a:txBody>
                    <a:bodyPr/>
                    <a:lstStyle/>
                    <a:p>
                      <a:pPr marL="50800">
                        <a:lnSpc>
                          <a:spcPct val="100000"/>
                        </a:lnSpc>
                        <a:spcBef>
                          <a:spcPts val="305"/>
                        </a:spcBef>
                      </a:pPr>
                      <a:r>
                        <a:rPr sz="1000" b="1" spc="-10">
                          <a:solidFill>
                            <a:srgbClr val="FFFFFF"/>
                          </a:solidFill>
                          <a:latin typeface="FedEx Sans"/>
                          <a:cs typeface="FedEx Sans"/>
                        </a:rPr>
                        <a:t>Charged</a:t>
                      </a:r>
                      <a:r>
                        <a:rPr sz="1000" b="1" spc="-15">
                          <a:solidFill>
                            <a:srgbClr val="FFFFFF"/>
                          </a:solidFill>
                          <a:latin typeface="FedEx Sans"/>
                          <a:cs typeface="FedEx Sans"/>
                        </a:rPr>
                        <a:t> </a:t>
                      </a:r>
                      <a:r>
                        <a:rPr sz="1000" b="1">
                          <a:solidFill>
                            <a:srgbClr val="FFFFFF"/>
                          </a:solidFill>
                          <a:latin typeface="FedEx Sans"/>
                          <a:cs typeface="FedEx Sans"/>
                        </a:rPr>
                        <a:t>by</a:t>
                      </a:r>
                      <a:r>
                        <a:rPr sz="1000" b="1" spc="-10">
                          <a:solidFill>
                            <a:srgbClr val="FFFFFF"/>
                          </a:solidFill>
                          <a:latin typeface="FedEx Sans"/>
                          <a:cs typeface="FedEx Sans"/>
                        </a:rPr>
                        <a:t> FedEx</a:t>
                      </a:r>
                      <a:endParaRPr sz="1000">
                        <a:latin typeface="FedEx Sans"/>
                        <a:cs typeface="FedEx Sans"/>
                      </a:endParaRPr>
                    </a:p>
                  </a:txBody>
                  <a:tcPr marL="0" marR="0" marT="38735" marB="0">
                    <a:lnL w="6350">
                      <a:solidFill>
                        <a:srgbClr val="333333"/>
                      </a:solidFill>
                      <a:prstDash val="solid"/>
                    </a:lnL>
                    <a:lnT w="6350">
                      <a:solidFill>
                        <a:srgbClr val="333333"/>
                      </a:solidFill>
                      <a:prstDash val="solid"/>
                    </a:lnT>
                    <a:lnB w="6350">
                      <a:solidFill>
                        <a:srgbClr val="333333"/>
                      </a:solidFill>
                      <a:prstDash val="solid"/>
                    </a:lnB>
                    <a:solidFill>
                      <a:srgbClr val="4D148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6"/>
                  </a:ext>
                </a:extLst>
              </a:tr>
              <a:tr h="237490">
                <a:tc>
                  <a:txBody>
                    <a:bodyPr/>
                    <a:lstStyle/>
                    <a:p>
                      <a:pPr marL="50800">
                        <a:lnSpc>
                          <a:spcPct val="100000"/>
                        </a:lnSpc>
                        <a:spcBef>
                          <a:spcPts val="305"/>
                        </a:spcBef>
                      </a:pPr>
                      <a:r>
                        <a:rPr lang="en-US" sz="1000" b="1" spc="-10">
                          <a:solidFill>
                            <a:srgbClr val="333333"/>
                          </a:solidFill>
                          <a:latin typeface="FedEx Sans"/>
                          <a:cs typeface="FedEx Sans"/>
                        </a:rPr>
                        <a:t>Disbursement</a:t>
                      </a:r>
                      <a:r>
                        <a:rPr lang="en-US" sz="1000" b="1" spc="45">
                          <a:solidFill>
                            <a:srgbClr val="333333"/>
                          </a:solidFill>
                          <a:latin typeface="FedEx Sans"/>
                          <a:cs typeface="FedEx Sans"/>
                        </a:rPr>
                        <a:t> </a:t>
                      </a:r>
                      <a:r>
                        <a:rPr lang="en-US" sz="1000" b="1" spc="-20">
                          <a:solidFill>
                            <a:srgbClr val="333333"/>
                          </a:solidFill>
                          <a:latin typeface="FedEx Sans"/>
                          <a:cs typeface="FedEx Sans"/>
                        </a:rPr>
                        <a:t>Fee</a:t>
                      </a:r>
                      <a:r>
                        <a:rPr lang="en-US" sz="825" b="1" spc="-30" baseline="35353">
                          <a:solidFill>
                            <a:srgbClr val="333333"/>
                          </a:solidFill>
                          <a:latin typeface="FedEx Sans"/>
                          <a:cs typeface="FedEx Sans"/>
                        </a:rPr>
                        <a:t>3</a:t>
                      </a:r>
                      <a:endParaRPr lang="en-US" sz="825" baseline="35353">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DBD0E8"/>
                    </a:solidFill>
                  </a:tcPr>
                </a:tc>
                <a:tc>
                  <a:txBody>
                    <a:bodyPr/>
                    <a:lstStyle/>
                    <a:p>
                      <a:pPr marL="50800">
                        <a:lnSpc>
                          <a:spcPct val="100000"/>
                        </a:lnSpc>
                        <a:spcBef>
                          <a:spcPts val="305"/>
                        </a:spcBef>
                      </a:pPr>
                      <a:r>
                        <a:rPr sz="1000" spc="-10">
                          <a:solidFill>
                            <a:srgbClr val="333333"/>
                          </a:solidFill>
                          <a:latin typeface="FedEx Sans"/>
                          <a:cs typeface="FedEx Sans"/>
                        </a:rPr>
                        <a:t>Recipient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25">
                          <a:solidFill>
                            <a:srgbClr val="333333"/>
                          </a:solidFill>
                          <a:latin typeface="FedEx Sans"/>
                          <a:cs typeface="FedEx Sans"/>
                        </a:rPr>
                        <a:t>D&amp;T: </a:t>
                      </a:r>
                      <a:r>
                        <a:rPr sz="1000" spc="-10">
                          <a:solidFill>
                            <a:srgbClr val="333333"/>
                          </a:solidFill>
                          <a:latin typeface="FedEx Sans"/>
                          <a:cs typeface="FedEx Sans"/>
                        </a:rPr>
                        <a:t>Ancillary</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25">
                          <a:solidFill>
                            <a:srgbClr val="333333"/>
                          </a:solidFill>
                          <a:latin typeface="FedEx Sans"/>
                          <a:cs typeface="FedEx Sans"/>
                        </a:rPr>
                        <a:t>€12</a:t>
                      </a:r>
                      <a:r>
                        <a:rPr lang="en-US" sz="1000" spc="-25">
                          <a:solidFill>
                            <a:srgbClr val="333333"/>
                          </a:solidFill>
                          <a:latin typeface="FedEx Sans"/>
                          <a:cs typeface="FedEx Sans"/>
                        </a:rPr>
                        <a:t> ($13.90)</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20">
                          <a:solidFill>
                            <a:srgbClr val="333333"/>
                          </a:solidFill>
                          <a:latin typeface="FedEx Sans"/>
                          <a:cs typeface="FedEx Sans"/>
                        </a:rPr>
                        <a:t>€15</a:t>
                      </a:r>
                      <a:r>
                        <a:rPr lang="en-US" sz="1000" spc="-20">
                          <a:solidFill>
                            <a:srgbClr val="333333"/>
                          </a:solidFill>
                          <a:latin typeface="FedEx Sans"/>
                          <a:cs typeface="FedEx Sans"/>
                        </a:rPr>
                        <a:t> ($17.37)</a:t>
                      </a:r>
                      <a:r>
                        <a:rPr lang="en-US" sz="825" spc="-30" baseline="35353">
                          <a:solidFill>
                            <a:srgbClr val="333333"/>
                          </a:solidFill>
                          <a:latin typeface="FedEx Sans"/>
                          <a:cs typeface="FedEx Sans"/>
                        </a:rPr>
                        <a:t>4</a:t>
                      </a:r>
                      <a:endParaRPr sz="825" baseline="35353">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25">
                          <a:solidFill>
                            <a:srgbClr val="333333"/>
                          </a:solidFill>
                          <a:latin typeface="FedEx Sans"/>
                          <a:cs typeface="FedEx Sans"/>
                        </a:rPr>
                        <a:t>€15</a:t>
                      </a:r>
                      <a:r>
                        <a:rPr lang="en-US" sz="1000" spc="-25">
                          <a:solidFill>
                            <a:srgbClr val="333333"/>
                          </a:solidFill>
                          <a:latin typeface="FedEx Sans"/>
                          <a:cs typeface="FedEx Sans"/>
                        </a:rPr>
                        <a:t> ($17.37)</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7"/>
                  </a:ext>
                </a:extLst>
              </a:tr>
              <a:tr h="237490">
                <a:tc>
                  <a:txBody>
                    <a:bodyPr/>
                    <a:lstStyle/>
                    <a:p>
                      <a:pPr marL="50165">
                        <a:lnSpc>
                          <a:spcPct val="100000"/>
                        </a:lnSpc>
                        <a:spcBef>
                          <a:spcPts val="305"/>
                        </a:spcBef>
                      </a:pPr>
                      <a:r>
                        <a:rPr lang="en-US" sz="1000" b="1">
                          <a:solidFill>
                            <a:srgbClr val="333333"/>
                          </a:solidFill>
                          <a:latin typeface="FedEx Sans"/>
                          <a:cs typeface="FedEx Sans"/>
                        </a:rPr>
                        <a:t>Inbound</a:t>
                      </a:r>
                      <a:r>
                        <a:rPr lang="en-US" sz="1000" b="1" spc="-20">
                          <a:solidFill>
                            <a:srgbClr val="333333"/>
                          </a:solidFill>
                          <a:latin typeface="FedEx Sans"/>
                          <a:cs typeface="FedEx Sans"/>
                        </a:rPr>
                        <a:t> </a:t>
                      </a:r>
                      <a:r>
                        <a:rPr lang="en-US" sz="1000" b="1" spc="-10">
                          <a:solidFill>
                            <a:srgbClr val="333333"/>
                          </a:solidFill>
                          <a:latin typeface="FedEx Sans"/>
                          <a:cs typeface="FedEx Sans"/>
                        </a:rPr>
                        <a:t>Processing</a:t>
                      </a:r>
                      <a:r>
                        <a:rPr lang="en-US" sz="1000" b="1" spc="-20">
                          <a:solidFill>
                            <a:srgbClr val="333333"/>
                          </a:solidFill>
                          <a:latin typeface="FedEx Sans"/>
                          <a:cs typeface="FedEx Sans"/>
                        </a:rPr>
                        <a:t> </a:t>
                      </a:r>
                      <a:r>
                        <a:rPr lang="en-US" sz="1000" b="1" spc="-25">
                          <a:solidFill>
                            <a:srgbClr val="333333"/>
                          </a:solidFill>
                          <a:latin typeface="FedEx Sans"/>
                          <a:cs typeface="FedEx Sans"/>
                        </a:rPr>
                        <a:t>Fee</a:t>
                      </a:r>
                      <a:endParaRPr lang="en-US"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DBD0E8"/>
                    </a:solidFill>
                  </a:tcPr>
                </a:tc>
                <a:tc>
                  <a:txBody>
                    <a:bodyPr/>
                    <a:lstStyle/>
                    <a:p>
                      <a:pPr marL="50800">
                        <a:lnSpc>
                          <a:spcPct val="100000"/>
                        </a:lnSpc>
                        <a:spcBef>
                          <a:spcPts val="305"/>
                        </a:spcBef>
                      </a:pPr>
                      <a:r>
                        <a:rPr sz="1000" spc="-20">
                          <a:solidFill>
                            <a:srgbClr val="333333"/>
                          </a:solidFill>
                          <a:latin typeface="FedEx Sans"/>
                          <a:cs typeface="FedEx Sans"/>
                        </a:rPr>
                        <a:t>Payor</a:t>
                      </a:r>
                      <a:r>
                        <a:rPr sz="1000" spc="-10">
                          <a:solidFill>
                            <a:srgbClr val="333333"/>
                          </a:solidFill>
                          <a:latin typeface="FedEx Sans"/>
                          <a:cs typeface="FedEx Sans"/>
                        </a:rPr>
                        <a:t> </a:t>
                      </a:r>
                      <a:r>
                        <a:rPr sz="1000" spc="-25">
                          <a:solidFill>
                            <a:srgbClr val="333333"/>
                          </a:solidFill>
                          <a:latin typeface="FedEx Sans"/>
                          <a:cs typeface="FedEx Sans"/>
                        </a:rPr>
                        <a:t>EAN</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10">
                          <a:solidFill>
                            <a:srgbClr val="333333"/>
                          </a:solidFill>
                          <a:latin typeface="FedEx Sans"/>
                          <a:cs typeface="FedEx Sans"/>
                        </a:rPr>
                        <a:t>Transportation</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10">
                          <a:solidFill>
                            <a:srgbClr val="333333"/>
                          </a:solidFill>
                          <a:latin typeface="FedEx Sans"/>
                          <a:cs typeface="FedEx Sans"/>
                        </a:rPr>
                        <a:t>€2.40</a:t>
                      </a:r>
                      <a:r>
                        <a:rPr lang="en-US" sz="1000" spc="-10">
                          <a:solidFill>
                            <a:srgbClr val="333333"/>
                          </a:solidFill>
                          <a:latin typeface="FedEx Sans"/>
                          <a:cs typeface="FedEx Sans"/>
                        </a:rPr>
                        <a:t> ($2.78)</a:t>
                      </a:r>
                      <a:r>
                        <a:rPr lang="en-US" sz="825" spc="-15" baseline="35353">
                          <a:solidFill>
                            <a:srgbClr val="333333"/>
                          </a:solidFill>
                          <a:latin typeface="FedEx Sans"/>
                          <a:cs typeface="FedEx Sans"/>
                        </a:rPr>
                        <a:t>5</a:t>
                      </a:r>
                      <a:endParaRPr sz="825" baseline="35353">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10">
                          <a:solidFill>
                            <a:srgbClr val="333333"/>
                          </a:solidFill>
                          <a:latin typeface="FedEx Sans"/>
                          <a:cs typeface="FedEx Sans"/>
                        </a:rPr>
                        <a:t>€2.40</a:t>
                      </a:r>
                      <a:r>
                        <a:rPr lang="en-US" sz="1000" spc="-10">
                          <a:solidFill>
                            <a:srgbClr val="333333"/>
                          </a:solidFill>
                          <a:latin typeface="FedEx Sans"/>
                          <a:cs typeface="FedEx Sans"/>
                        </a:rPr>
                        <a:t> ($2.78)</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8"/>
                  </a:ext>
                </a:extLst>
              </a:tr>
              <a:tr h="287655">
                <a:tc>
                  <a:txBody>
                    <a:bodyPr/>
                    <a:lstStyle/>
                    <a:p>
                      <a:pPr marL="50165">
                        <a:lnSpc>
                          <a:spcPct val="100000"/>
                        </a:lnSpc>
                        <a:spcBef>
                          <a:spcPts val="505"/>
                        </a:spcBef>
                      </a:pPr>
                      <a:r>
                        <a:rPr sz="1000" b="1" spc="-10">
                          <a:solidFill>
                            <a:srgbClr val="333333"/>
                          </a:solidFill>
                          <a:latin typeface="FedEx Sans"/>
                          <a:cs typeface="FedEx Sans"/>
                        </a:rPr>
                        <a:t>Total</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a:lnSpc>
                          <a:spcPct val="100000"/>
                        </a:lnSpc>
                      </a:pPr>
                      <a:endParaRPr sz="900">
                        <a:latin typeface="Times New Roman"/>
                        <a:cs typeface="Times New Roman"/>
                      </a:endParaRPr>
                    </a:p>
                  </a:txBody>
                  <a:tcPr marL="0" marR="0" marT="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a:lnSpc>
                          <a:spcPct val="100000"/>
                        </a:lnSpc>
                      </a:pPr>
                      <a:endParaRPr sz="900">
                        <a:latin typeface="Times New Roman"/>
                        <a:cs typeface="Times New Roman"/>
                      </a:endParaRPr>
                    </a:p>
                  </a:txBody>
                  <a:tcPr marL="0" marR="0" marT="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165">
                        <a:lnSpc>
                          <a:spcPct val="100000"/>
                        </a:lnSpc>
                        <a:spcBef>
                          <a:spcPts val="505"/>
                        </a:spcBef>
                      </a:pPr>
                      <a:r>
                        <a:rPr sz="1000" b="1" spc="-10">
                          <a:solidFill>
                            <a:srgbClr val="333333"/>
                          </a:solidFill>
                          <a:latin typeface="FedEx Sans"/>
                          <a:cs typeface="FedEx Sans"/>
                        </a:rPr>
                        <a:t>€42.78</a:t>
                      </a:r>
                      <a:r>
                        <a:rPr lang="en-US" sz="1000" b="1" spc="-10">
                          <a:solidFill>
                            <a:srgbClr val="333333"/>
                          </a:solidFill>
                          <a:latin typeface="FedEx Sans"/>
                          <a:cs typeface="FedEx Sans"/>
                        </a:rPr>
                        <a:t> ($49.54)</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165">
                        <a:lnSpc>
                          <a:spcPct val="100000"/>
                        </a:lnSpc>
                        <a:spcBef>
                          <a:spcPts val="505"/>
                        </a:spcBef>
                      </a:pPr>
                      <a:r>
                        <a:rPr sz="1000" b="1" spc="-10">
                          <a:solidFill>
                            <a:srgbClr val="333333"/>
                          </a:solidFill>
                          <a:latin typeface="FedEx Sans"/>
                          <a:cs typeface="FedEx Sans"/>
                        </a:rPr>
                        <a:t>€55.89</a:t>
                      </a:r>
                      <a:r>
                        <a:rPr lang="en-US" sz="1000" b="1" spc="-10">
                          <a:solidFill>
                            <a:srgbClr val="333333"/>
                          </a:solidFill>
                          <a:latin typeface="FedEx Sans"/>
                          <a:cs typeface="FedEx Sans"/>
                        </a:rPr>
                        <a:t> ($64.72)</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505"/>
                        </a:spcBef>
                      </a:pPr>
                      <a:r>
                        <a:rPr sz="1000" b="1" spc="-10">
                          <a:solidFill>
                            <a:srgbClr val="333333"/>
                          </a:solidFill>
                          <a:latin typeface="FedEx Sans"/>
                          <a:cs typeface="FedEx Sans"/>
                        </a:rPr>
                        <a:t>€59.89</a:t>
                      </a:r>
                      <a:r>
                        <a:rPr lang="en-US" sz="1000" b="1" spc="-10">
                          <a:solidFill>
                            <a:srgbClr val="333333"/>
                          </a:solidFill>
                          <a:latin typeface="FedEx Sans"/>
                          <a:cs typeface="FedEx Sans"/>
                        </a:rPr>
                        <a:t> ($69.35)</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9"/>
                  </a:ext>
                </a:extLst>
              </a:tr>
            </a:tbl>
          </a:graphicData>
        </a:graphic>
      </p:graphicFrame>
      <p:sp>
        <p:nvSpPr>
          <p:cNvPr id="5" name="object 5" descr="$PPTXTitle"/>
          <p:cNvSpPr txBox="1">
            <a:spLocks noGrp="1"/>
          </p:cNvSpPr>
          <p:nvPr>
            <p:ph type="title"/>
          </p:nvPr>
        </p:nvSpPr>
        <p:spPr>
          <a:xfrm>
            <a:off x="1544298" y="234095"/>
            <a:ext cx="2964201" cy="606705"/>
          </a:xfrm>
          <a:prstGeom prst="rect">
            <a:avLst/>
          </a:prstGeom>
        </p:spPr>
        <p:txBody>
          <a:bodyPr vert="horz" wrap="square" lIns="0" tIns="12700" rIns="0" bIns="0" rtlCol="0">
            <a:spAutoFit/>
          </a:bodyPr>
          <a:lstStyle/>
          <a:p>
            <a:pPr marL="12700">
              <a:lnSpc>
                <a:spcPct val="100000"/>
              </a:lnSpc>
              <a:spcBef>
                <a:spcPts val="100"/>
              </a:spcBef>
            </a:pPr>
            <a:r>
              <a:rPr spc="-35">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Appendix</a:t>
            </a:r>
          </a:p>
        </p:txBody>
      </p:sp>
      <p:sp>
        <p:nvSpPr>
          <p:cNvPr id="6" name="object 6"/>
          <p:cNvSpPr txBox="1"/>
          <p:nvPr/>
        </p:nvSpPr>
        <p:spPr>
          <a:xfrm>
            <a:off x="707298" y="746486"/>
            <a:ext cx="5934802" cy="1646605"/>
          </a:xfrm>
          <a:prstGeom prst="rect">
            <a:avLst/>
          </a:prstGeom>
        </p:spPr>
        <p:txBody>
          <a:bodyPr vert="horz" wrap="square" lIns="0" tIns="50800" rIns="0" bIns="0" rtlCol="0">
            <a:spAutoFit/>
          </a:bodyPr>
          <a:lstStyle/>
          <a:p>
            <a:pPr marL="849630">
              <a:lnSpc>
                <a:spcPct val="100000"/>
              </a:lnSpc>
              <a:spcBef>
                <a:spcPts val="400"/>
              </a:spcBef>
            </a:pPr>
            <a:r>
              <a:rPr sz="2000" b="1" spc="-30">
                <a:solidFill>
                  <a:srgbClr val="FF6200"/>
                </a:solidFill>
                <a:latin typeface="FedEx Sans"/>
                <a:cs typeface="FedEx Sans"/>
              </a:rPr>
              <a:t>Customer </a:t>
            </a:r>
            <a:r>
              <a:rPr sz="2000" b="1" spc="-10">
                <a:solidFill>
                  <a:srgbClr val="FF6200"/>
                </a:solidFill>
                <a:latin typeface="FedEx Sans"/>
                <a:cs typeface="FedEx Sans"/>
              </a:rPr>
              <a:t>charges</a:t>
            </a:r>
            <a:endParaRPr sz="2000">
              <a:latin typeface="FedEx Sans"/>
              <a:cs typeface="FedEx Sans"/>
            </a:endParaRPr>
          </a:p>
          <a:p>
            <a:pPr marL="849630">
              <a:lnSpc>
                <a:spcPct val="100000"/>
              </a:lnSpc>
              <a:spcBef>
                <a:spcPts val="209"/>
              </a:spcBef>
            </a:pPr>
            <a:r>
              <a:rPr sz="1400" b="1" spc="-10">
                <a:solidFill>
                  <a:srgbClr val="333333"/>
                </a:solidFill>
                <a:latin typeface="FedEx Sans"/>
                <a:cs typeface="FedEx Sans"/>
              </a:rPr>
              <a:t>Scenario</a:t>
            </a:r>
            <a:r>
              <a:rPr sz="1400" b="1" spc="-15">
                <a:solidFill>
                  <a:srgbClr val="333333"/>
                </a:solidFill>
                <a:latin typeface="FedEx Sans"/>
                <a:cs typeface="FedEx Sans"/>
              </a:rPr>
              <a:t> </a:t>
            </a:r>
            <a:r>
              <a:rPr sz="1400" b="1" spc="-60">
                <a:solidFill>
                  <a:srgbClr val="333333"/>
                </a:solidFill>
                <a:latin typeface="FedEx Sans"/>
                <a:cs typeface="FedEx Sans"/>
              </a:rPr>
              <a:t>1</a:t>
            </a:r>
            <a:endParaRPr sz="1400">
              <a:latin typeface="FedEx Sans"/>
              <a:cs typeface="FedEx Sans"/>
            </a:endParaRPr>
          </a:p>
          <a:p>
            <a:pPr marL="928369" indent="-78740">
              <a:lnSpc>
                <a:spcPct val="100000"/>
              </a:lnSpc>
              <a:spcBef>
                <a:spcPts val="200"/>
              </a:spcBef>
              <a:buClr>
                <a:srgbClr val="FF6200"/>
              </a:buClr>
              <a:buChar char="•"/>
              <a:tabLst>
                <a:tab pos="928369" algn="l"/>
              </a:tabLst>
            </a:pPr>
            <a:r>
              <a:rPr sz="1100">
                <a:solidFill>
                  <a:srgbClr val="333333"/>
                </a:solidFill>
                <a:latin typeface="FedEx Sans"/>
                <a:cs typeface="FedEx Sans"/>
              </a:rPr>
              <a:t>B2C</a:t>
            </a:r>
            <a:r>
              <a:rPr sz="1100" spc="-30">
                <a:solidFill>
                  <a:srgbClr val="333333"/>
                </a:solidFill>
                <a:latin typeface="FedEx Sans"/>
                <a:cs typeface="FedEx Sans"/>
              </a:rPr>
              <a:t> </a:t>
            </a:r>
            <a:r>
              <a:rPr sz="1100">
                <a:solidFill>
                  <a:srgbClr val="333333"/>
                </a:solidFill>
                <a:latin typeface="FedEx Sans"/>
                <a:cs typeface="FedEx Sans"/>
              </a:rPr>
              <a:t>shipment,</a:t>
            </a:r>
            <a:r>
              <a:rPr sz="1100" spc="-25">
                <a:solidFill>
                  <a:srgbClr val="333333"/>
                </a:solidFill>
                <a:latin typeface="FedEx Sans"/>
                <a:cs typeface="FedEx Sans"/>
              </a:rPr>
              <a:t> </a:t>
            </a:r>
            <a:r>
              <a:rPr sz="1100">
                <a:solidFill>
                  <a:srgbClr val="333333"/>
                </a:solidFill>
                <a:latin typeface="FedEx Sans"/>
                <a:cs typeface="FedEx Sans"/>
              </a:rPr>
              <a:t>2</a:t>
            </a:r>
            <a:r>
              <a:rPr sz="1100" spc="-30">
                <a:solidFill>
                  <a:srgbClr val="333333"/>
                </a:solidFill>
                <a:latin typeface="FedEx Sans"/>
                <a:cs typeface="FedEx Sans"/>
              </a:rPr>
              <a:t> </a:t>
            </a:r>
            <a:r>
              <a:rPr sz="1100">
                <a:solidFill>
                  <a:srgbClr val="333333"/>
                </a:solidFill>
                <a:latin typeface="FedEx Sans"/>
                <a:cs typeface="FedEx Sans"/>
              </a:rPr>
              <a:t>items</a:t>
            </a:r>
            <a:r>
              <a:rPr sz="1100" spc="-25">
                <a:solidFill>
                  <a:srgbClr val="333333"/>
                </a:solidFill>
                <a:latin typeface="FedEx Sans"/>
                <a:cs typeface="FedEx Sans"/>
              </a:rPr>
              <a:t> </a:t>
            </a:r>
            <a:r>
              <a:rPr sz="1100">
                <a:solidFill>
                  <a:srgbClr val="333333"/>
                </a:solidFill>
                <a:latin typeface="FedEx Sans"/>
                <a:cs typeface="FedEx Sans"/>
              </a:rPr>
              <a:t>with</a:t>
            </a:r>
            <a:r>
              <a:rPr sz="1100" spc="-30">
                <a:solidFill>
                  <a:srgbClr val="333333"/>
                </a:solidFill>
                <a:latin typeface="FedEx Sans"/>
                <a:cs typeface="FedEx Sans"/>
              </a:rPr>
              <a:t> </a:t>
            </a:r>
            <a:r>
              <a:rPr sz="1100">
                <a:solidFill>
                  <a:srgbClr val="333333"/>
                </a:solidFill>
                <a:latin typeface="FedEx Sans"/>
                <a:cs typeface="FedEx Sans"/>
              </a:rPr>
              <a:t>intrinsic</a:t>
            </a:r>
            <a:r>
              <a:rPr sz="1100" spc="-25">
                <a:solidFill>
                  <a:srgbClr val="333333"/>
                </a:solidFill>
                <a:latin typeface="FedEx Sans"/>
                <a:cs typeface="FedEx Sans"/>
              </a:rPr>
              <a:t> </a:t>
            </a:r>
            <a:r>
              <a:rPr sz="1100">
                <a:solidFill>
                  <a:srgbClr val="333333"/>
                </a:solidFill>
                <a:latin typeface="FedEx Sans"/>
                <a:cs typeface="FedEx Sans"/>
              </a:rPr>
              <a:t>value</a:t>
            </a:r>
            <a:r>
              <a:rPr sz="1100" spc="-25">
                <a:solidFill>
                  <a:srgbClr val="333333"/>
                </a:solidFill>
                <a:latin typeface="FedEx Sans"/>
                <a:cs typeface="FedEx Sans"/>
              </a:rPr>
              <a:t> </a:t>
            </a:r>
            <a:r>
              <a:rPr sz="1100">
                <a:solidFill>
                  <a:srgbClr val="333333"/>
                </a:solidFill>
                <a:latin typeface="FedEx Sans"/>
                <a:cs typeface="FedEx Sans"/>
              </a:rPr>
              <a:t>below</a:t>
            </a:r>
            <a:r>
              <a:rPr sz="1100" spc="-30">
                <a:solidFill>
                  <a:srgbClr val="333333"/>
                </a:solidFill>
                <a:latin typeface="FedEx Sans"/>
                <a:cs typeface="FedEx Sans"/>
              </a:rPr>
              <a:t> </a:t>
            </a:r>
            <a:r>
              <a:rPr sz="1100" spc="-20">
                <a:solidFill>
                  <a:srgbClr val="333333"/>
                </a:solidFill>
                <a:latin typeface="FedEx Sans"/>
                <a:cs typeface="FedEx Sans"/>
              </a:rPr>
              <a:t>€150</a:t>
            </a:r>
            <a:r>
              <a:rPr lang="en-US" sz="1100" spc="-20">
                <a:solidFill>
                  <a:srgbClr val="333333"/>
                </a:solidFill>
                <a:latin typeface="FedEx Sans"/>
                <a:cs typeface="FedEx Sans"/>
              </a:rPr>
              <a:t> </a:t>
            </a:r>
            <a:r>
              <a:rPr lang="en-US" sz="1100"/>
              <a:t>($174.19)</a:t>
            </a:r>
            <a:endParaRPr sz="1100">
              <a:latin typeface="FedEx Sans"/>
              <a:cs typeface="FedEx Sans"/>
            </a:endParaRPr>
          </a:p>
          <a:p>
            <a:pPr marL="928369" indent="-78740">
              <a:lnSpc>
                <a:spcPct val="100000"/>
              </a:lnSpc>
              <a:spcBef>
                <a:spcPts val="265"/>
              </a:spcBef>
              <a:buClr>
                <a:srgbClr val="FF6200"/>
              </a:buClr>
              <a:buChar char="•"/>
              <a:tabLst>
                <a:tab pos="928369" algn="l"/>
              </a:tabLst>
            </a:pPr>
            <a:r>
              <a:rPr sz="1100" spc="-10">
                <a:solidFill>
                  <a:srgbClr val="333333"/>
                </a:solidFill>
                <a:latin typeface="FedEx Sans"/>
                <a:cs typeface="FedEx Sans"/>
              </a:rPr>
              <a:t>Payor</a:t>
            </a:r>
            <a:r>
              <a:rPr sz="1100" spc="-25">
                <a:solidFill>
                  <a:srgbClr val="333333"/>
                </a:solidFill>
                <a:latin typeface="FedEx Sans"/>
                <a:cs typeface="FedEx Sans"/>
              </a:rPr>
              <a:t> </a:t>
            </a:r>
            <a:r>
              <a:rPr sz="1100">
                <a:solidFill>
                  <a:srgbClr val="333333"/>
                </a:solidFill>
                <a:latin typeface="FedEx Sans"/>
                <a:cs typeface="FedEx Sans"/>
              </a:rPr>
              <a:t>based</a:t>
            </a:r>
            <a:r>
              <a:rPr sz="1100" spc="-20">
                <a:solidFill>
                  <a:srgbClr val="333333"/>
                </a:solidFill>
                <a:latin typeface="FedEx Sans"/>
                <a:cs typeface="FedEx Sans"/>
              </a:rPr>
              <a:t> </a:t>
            </a:r>
            <a:r>
              <a:rPr sz="1100">
                <a:solidFill>
                  <a:srgbClr val="333333"/>
                </a:solidFill>
                <a:latin typeface="FedEx Sans"/>
                <a:cs typeface="FedEx Sans"/>
              </a:rPr>
              <a:t>in</a:t>
            </a:r>
            <a:r>
              <a:rPr sz="1100" spc="-20">
                <a:solidFill>
                  <a:srgbClr val="333333"/>
                </a:solidFill>
                <a:latin typeface="FedEx Sans"/>
                <a:cs typeface="FedEx Sans"/>
              </a:rPr>
              <a:t> </a:t>
            </a:r>
            <a:r>
              <a:rPr sz="1100" spc="-10">
                <a:solidFill>
                  <a:srgbClr val="333333"/>
                </a:solidFill>
                <a:latin typeface="FedEx Sans"/>
                <a:cs typeface="FedEx Sans"/>
              </a:rPr>
              <a:t>Germany*</a:t>
            </a:r>
            <a:endParaRPr sz="1100">
              <a:latin typeface="FedEx Sans"/>
              <a:cs typeface="FedEx Sans"/>
            </a:endParaRPr>
          </a:p>
          <a:p>
            <a:pPr marL="928369" indent="-78740">
              <a:lnSpc>
                <a:spcPct val="100000"/>
              </a:lnSpc>
              <a:spcBef>
                <a:spcPts val="265"/>
              </a:spcBef>
              <a:buClr>
                <a:srgbClr val="FF6200"/>
              </a:buClr>
              <a:buChar char="•"/>
              <a:tabLst>
                <a:tab pos="928369" algn="l"/>
              </a:tabLst>
            </a:pPr>
            <a:r>
              <a:rPr sz="1100" spc="-10">
                <a:solidFill>
                  <a:srgbClr val="333333"/>
                </a:solidFill>
                <a:latin typeface="FedEx Sans"/>
                <a:cs typeface="FedEx Sans"/>
              </a:rPr>
              <a:t>Recipient</a:t>
            </a:r>
            <a:r>
              <a:rPr sz="1100" spc="-30">
                <a:solidFill>
                  <a:srgbClr val="333333"/>
                </a:solidFill>
                <a:latin typeface="FedEx Sans"/>
                <a:cs typeface="FedEx Sans"/>
              </a:rPr>
              <a:t> </a:t>
            </a:r>
            <a:r>
              <a:rPr sz="1100">
                <a:solidFill>
                  <a:srgbClr val="333333"/>
                </a:solidFill>
                <a:latin typeface="FedEx Sans"/>
                <a:cs typeface="FedEx Sans"/>
              </a:rPr>
              <a:t>pays</a:t>
            </a:r>
            <a:r>
              <a:rPr sz="1100" spc="-10">
                <a:solidFill>
                  <a:srgbClr val="333333"/>
                </a:solidFill>
                <a:latin typeface="FedEx Sans"/>
                <a:cs typeface="FedEx Sans"/>
              </a:rPr>
              <a:t> </a:t>
            </a:r>
            <a:r>
              <a:rPr sz="1100" spc="-70">
                <a:solidFill>
                  <a:srgbClr val="333333"/>
                </a:solidFill>
                <a:latin typeface="FedEx Sans"/>
                <a:cs typeface="FedEx Sans"/>
              </a:rPr>
              <a:t>VAT</a:t>
            </a:r>
            <a:r>
              <a:rPr sz="1100">
                <a:solidFill>
                  <a:srgbClr val="333333"/>
                </a:solidFill>
                <a:latin typeface="FedEx Sans"/>
                <a:cs typeface="FedEx Sans"/>
              </a:rPr>
              <a:t> and</a:t>
            </a:r>
            <a:r>
              <a:rPr sz="1100" spc="-15">
                <a:solidFill>
                  <a:srgbClr val="333333"/>
                </a:solidFill>
                <a:latin typeface="FedEx Sans"/>
                <a:cs typeface="FedEx Sans"/>
              </a:rPr>
              <a:t> </a:t>
            </a:r>
            <a:r>
              <a:rPr sz="1100" spc="-10">
                <a:solidFill>
                  <a:srgbClr val="333333"/>
                </a:solidFill>
                <a:latin typeface="FedEx Sans"/>
                <a:cs typeface="FedEx Sans"/>
              </a:rPr>
              <a:t>duties</a:t>
            </a:r>
            <a:endParaRPr sz="1100">
              <a:latin typeface="FedEx Sans"/>
              <a:cs typeface="FedEx Sans"/>
            </a:endParaRPr>
          </a:p>
          <a:p>
            <a:pPr>
              <a:lnSpc>
                <a:spcPct val="100000"/>
              </a:lnSpc>
              <a:spcBef>
                <a:spcPts val="370"/>
              </a:spcBef>
            </a:pPr>
            <a:endParaRPr sz="1100">
              <a:latin typeface="FedEx Sans"/>
              <a:cs typeface="FedEx Sans"/>
            </a:endParaRPr>
          </a:p>
          <a:p>
            <a:pPr marL="12700">
              <a:lnSpc>
                <a:spcPct val="100000"/>
              </a:lnSpc>
              <a:spcBef>
                <a:spcPts val="5"/>
              </a:spcBef>
            </a:pPr>
            <a:r>
              <a:rPr sz="1400" b="1">
                <a:solidFill>
                  <a:srgbClr val="333333"/>
                </a:solidFill>
                <a:latin typeface="FedEx Sans"/>
                <a:cs typeface="FedEx Sans"/>
              </a:rPr>
              <a:t>For</a:t>
            </a:r>
            <a:r>
              <a:rPr sz="1400" b="1" spc="-20">
                <a:solidFill>
                  <a:srgbClr val="333333"/>
                </a:solidFill>
                <a:latin typeface="FedEx Sans"/>
                <a:cs typeface="FedEx Sans"/>
              </a:rPr>
              <a:t> </a:t>
            </a:r>
            <a:r>
              <a:rPr sz="1400" b="1">
                <a:solidFill>
                  <a:srgbClr val="333333"/>
                </a:solidFill>
                <a:latin typeface="FedEx Sans"/>
                <a:cs typeface="FedEx Sans"/>
              </a:rPr>
              <a:t>this</a:t>
            </a:r>
            <a:r>
              <a:rPr sz="1400" b="1" spc="-20">
                <a:solidFill>
                  <a:srgbClr val="333333"/>
                </a:solidFill>
                <a:latin typeface="FedEx Sans"/>
                <a:cs typeface="FedEx Sans"/>
              </a:rPr>
              <a:t> </a:t>
            </a:r>
            <a:r>
              <a:rPr sz="1400" b="1" spc="-10">
                <a:solidFill>
                  <a:srgbClr val="333333"/>
                </a:solidFill>
                <a:latin typeface="FedEx Sans"/>
                <a:cs typeface="FedEx Sans"/>
              </a:rPr>
              <a:t>scenario,</a:t>
            </a:r>
            <a:r>
              <a:rPr sz="1400" b="1" spc="-20">
                <a:solidFill>
                  <a:srgbClr val="333333"/>
                </a:solidFill>
                <a:latin typeface="FedEx Sans"/>
                <a:cs typeface="FedEx Sans"/>
              </a:rPr>
              <a:t> </a:t>
            </a:r>
            <a:r>
              <a:rPr sz="1400" b="1">
                <a:solidFill>
                  <a:srgbClr val="333333"/>
                </a:solidFill>
                <a:latin typeface="FedEx Sans"/>
                <a:cs typeface="FedEx Sans"/>
              </a:rPr>
              <a:t>charges</a:t>
            </a:r>
            <a:r>
              <a:rPr sz="1400" b="1" spc="-20">
                <a:solidFill>
                  <a:srgbClr val="333333"/>
                </a:solidFill>
                <a:latin typeface="FedEx Sans"/>
                <a:cs typeface="FedEx Sans"/>
              </a:rPr>
              <a:t> </a:t>
            </a:r>
            <a:r>
              <a:rPr sz="1400" b="1">
                <a:solidFill>
                  <a:srgbClr val="333333"/>
                </a:solidFill>
                <a:latin typeface="FedEx Sans"/>
                <a:cs typeface="FedEx Sans"/>
              </a:rPr>
              <a:t>will</a:t>
            </a:r>
            <a:r>
              <a:rPr sz="1400" b="1" spc="-20">
                <a:solidFill>
                  <a:srgbClr val="333333"/>
                </a:solidFill>
                <a:latin typeface="FedEx Sans"/>
                <a:cs typeface="FedEx Sans"/>
              </a:rPr>
              <a:t> </a:t>
            </a:r>
            <a:r>
              <a:rPr sz="1400" b="1">
                <a:solidFill>
                  <a:srgbClr val="333333"/>
                </a:solidFill>
                <a:latin typeface="FedEx Sans"/>
                <a:cs typeface="FedEx Sans"/>
              </a:rPr>
              <a:t>apply</a:t>
            </a:r>
            <a:r>
              <a:rPr sz="1400" b="1" spc="-20">
                <a:solidFill>
                  <a:srgbClr val="333333"/>
                </a:solidFill>
                <a:latin typeface="FedEx Sans"/>
                <a:cs typeface="FedEx Sans"/>
              </a:rPr>
              <a:t> </a:t>
            </a:r>
            <a:r>
              <a:rPr sz="1400" b="1">
                <a:solidFill>
                  <a:srgbClr val="333333"/>
                </a:solidFill>
                <a:latin typeface="FedEx Sans"/>
                <a:cs typeface="FedEx Sans"/>
              </a:rPr>
              <a:t>as</a:t>
            </a:r>
            <a:r>
              <a:rPr sz="1400" b="1" spc="-20">
                <a:solidFill>
                  <a:srgbClr val="333333"/>
                </a:solidFill>
                <a:latin typeface="FedEx Sans"/>
                <a:cs typeface="FedEx Sans"/>
              </a:rPr>
              <a:t> </a:t>
            </a:r>
            <a:r>
              <a:rPr sz="1400" b="1" spc="-10">
                <a:solidFill>
                  <a:srgbClr val="333333"/>
                </a:solidFill>
                <a:latin typeface="FedEx Sans"/>
                <a:cs typeface="FedEx Sans"/>
              </a:rPr>
              <a:t>below:</a:t>
            </a:r>
            <a:endParaRPr sz="1400">
              <a:latin typeface="FedEx Sans"/>
              <a:cs typeface="FedEx Sans"/>
            </a:endParaRPr>
          </a:p>
        </p:txBody>
      </p:sp>
      <p:sp>
        <p:nvSpPr>
          <p:cNvPr id="7" name="object 7"/>
          <p:cNvSpPr txBox="1"/>
          <p:nvPr/>
        </p:nvSpPr>
        <p:spPr>
          <a:xfrm>
            <a:off x="678182" y="6143625"/>
            <a:ext cx="9243060" cy="491490"/>
          </a:xfrm>
          <a:prstGeom prst="rect">
            <a:avLst/>
          </a:prstGeom>
          <a:solidFill>
            <a:srgbClr val="F2F2F2"/>
          </a:solidFill>
          <a:ln w="6350">
            <a:solidFill>
              <a:srgbClr val="4D148C"/>
            </a:solidFill>
          </a:ln>
        </p:spPr>
        <p:txBody>
          <a:bodyPr vert="horz" wrap="square" lIns="0" tIns="43815" rIns="0" bIns="0" rtlCol="0">
            <a:spAutoFit/>
          </a:bodyPr>
          <a:lstStyle/>
          <a:p>
            <a:pPr marL="936625" marR="775970" indent="-153670">
              <a:lnSpc>
                <a:spcPct val="104200"/>
              </a:lnSpc>
              <a:spcBef>
                <a:spcPts val="345"/>
              </a:spcBef>
            </a:pPr>
            <a:r>
              <a:rPr sz="1200" b="1" spc="-25">
                <a:solidFill>
                  <a:srgbClr val="4D148C"/>
                </a:solidFill>
                <a:latin typeface="FedEx Sans"/>
                <a:cs typeface="FedEx Sans"/>
              </a:rPr>
              <a:t>IMPORTANT: </a:t>
            </a:r>
            <a:r>
              <a:rPr sz="1000" b="1">
                <a:solidFill>
                  <a:srgbClr val="333333"/>
                </a:solidFill>
                <a:latin typeface="FedEx Sans"/>
                <a:cs typeface="FedEx Sans"/>
              </a:rPr>
              <a:t>Actual</a:t>
            </a:r>
            <a:r>
              <a:rPr sz="1000" b="1" spc="-10">
                <a:solidFill>
                  <a:srgbClr val="333333"/>
                </a:solidFill>
                <a:latin typeface="FedEx Sans"/>
                <a:cs typeface="FedEx Sans"/>
              </a:rPr>
              <a:t> </a:t>
            </a:r>
            <a:r>
              <a:rPr sz="1000" b="1">
                <a:solidFill>
                  <a:srgbClr val="333333"/>
                </a:solidFill>
                <a:latin typeface="FedEx Sans"/>
                <a:cs typeface="FedEx Sans"/>
              </a:rPr>
              <a:t>landed</a:t>
            </a:r>
            <a:r>
              <a:rPr sz="1000" b="1" spc="-10">
                <a:solidFill>
                  <a:srgbClr val="333333"/>
                </a:solidFill>
                <a:latin typeface="FedEx Sans"/>
                <a:cs typeface="FedEx Sans"/>
              </a:rPr>
              <a:t> </a:t>
            </a:r>
            <a:r>
              <a:rPr sz="1000" b="1">
                <a:solidFill>
                  <a:srgbClr val="333333"/>
                </a:solidFill>
                <a:latin typeface="FedEx Sans"/>
                <a:cs typeface="FedEx Sans"/>
              </a:rPr>
              <a:t>costs</a:t>
            </a:r>
            <a:r>
              <a:rPr sz="1000" b="1" spc="-10">
                <a:solidFill>
                  <a:srgbClr val="333333"/>
                </a:solidFill>
                <a:latin typeface="FedEx Sans"/>
                <a:cs typeface="FedEx Sans"/>
              </a:rPr>
              <a:t> </a:t>
            </a:r>
            <a:r>
              <a:rPr sz="1000" b="1">
                <a:solidFill>
                  <a:srgbClr val="333333"/>
                </a:solidFill>
                <a:latin typeface="FedEx Sans"/>
                <a:cs typeface="FedEx Sans"/>
              </a:rPr>
              <a:t>will</a:t>
            </a:r>
            <a:r>
              <a:rPr sz="1000" b="1" spc="-10">
                <a:solidFill>
                  <a:srgbClr val="333333"/>
                </a:solidFill>
                <a:latin typeface="FedEx Sans"/>
                <a:cs typeface="FedEx Sans"/>
              </a:rPr>
              <a:t> </a:t>
            </a:r>
            <a:r>
              <a:rPr sz="1000" b="1">
                <a:solidFill>
                  <a:srgbClr val="333333"/>
                </a:solidFill>
                <a:latin typeface="FedEx Sans"/>
                <a:cs typeface="FedEx Sans"/>
              </a:rPr>
              <a:t>vary</a:t>
            </a:r>
            <a:r>
              <a:rPr sz="1000" b="1" spc="-10">
                <a:solidFill>
                  <a:srgbClr val="333333"/>
                </a:solidFill>
                <a:latin typeface="FedEx Sans"/>
                <a:cs typeface="FedEx Sans"/>
              </a:rPr>
              <a:t> </a:t>
            </a:r>
            <a:r>
              <a:rPr sz="1000" b="1">
                <a:solidFill>
                  <a:srgbClr val="333333"/>
                </a:solidFill>
                <a:latin typeface="FedEx Sans"/>
                <a:cs typeface="FedEx Sans"/>
              </a:rPr>
              <a:t>depending</a:t>
            </a:r>
            <a:r>
              <a:rPr sz="1000" b="1" spc="-10">
                <a:solidFill>
                  <a:srgbClr val="333333"/>
                </a:solidFill>
                <a:latin typeface="FedEx Sans"/>
                <a:cs typeface="FedEx Sans"/>
              </a:rPr>
              <a:t> </a:t>
            </a:r>
            <a:r>
              <a:rPr sz="1000" b="1">
                <a:solidFill>
                  <a:srgbClr val="333333"/>
                </a:solidFill>
                <a:latin typeface="FedEx Sans"/>
                <a:cs typeface="FedEx Sans"/>
              </a:rPr>
              <a:t>on</a:t>
            </a:r>
            <a:r>
              <a:rPr sz="1000" b="1" spc="-10">
                <a:solidFill>
                  <a:srgbClr val="333333"/>
                </a:solidFill>
                <a:latin typeface="FedEx Sans"/>
                <a:cs typeface="FedEx Sans"/>
              </a:rPr>
              <a:t> factors</a:t>
            </a:r>
            <a:r>
              <a:rPr sz="1000" b="1" spc="-5">
                <a:solidFill>
                  <a:srgbClr val="333333"/>
                </a:solidFill>
                <a:latin typeface="FedEx Sans"/>
                <a:cs typeface="FedEx Sans"/>
              </a:rPr>
              <a:t> </a:t>
            </a:r>
            <a:r>
              <a:rPr sz="1000" b="1">
                <a:solidFill>
                  <a:srgbClr val="333333"/>
                </a:solidFill>
                <a:latin typeface="FedEx Sans"/>
                <a:cs typeface="FedEx Sans"/>
              </a:rPr>
              <a:t>such</a:t>
            </a:r>
            <a:r>
              <a:rPr sz="1000" b="1" spc="-10">
                <a:solidFill>
                  <a:srgbClr val="333333"/>
                </a:solidFill>
                <a:latin typeface="FedEx Sans"/>
                <a:cs typeface="FedEx Sans"/>
              </a:rPr>
              <a:t> </a:t>
            </a:r>
            <a:r>
              <a:rPr sz="1000" b="1">
                <a:solidFill>
                  <a:srgbClr val="333333"/>
                </a:solidFill>
                <a:latin typeface="FedEx Sans"/>
                <a:cs typeface="FedEx Sans"/>
              </a:rPr>
              <a:t>as</a:t>
            </a:r>
            <a:r>
              <a:rPr sz="1000" b="1" spc="-10">
                <a:solidFill>
                  <a:srgbClr val="333333"/>
                </a:solidFill>
                <a:latin typeface="FedEx Sans"/>
                <a:cs typeface="FedEx Sans"/>
              </a:rPr>
              <a:t> destination-country </a:t>
            </a:r>
            <a:r>
              <a:rPr sz="1000" b="1" spc="-65">
                <a:solidFill>
                  <a:srgbClr val="333333"/>
                </a:solidFill>
                <a:latin typeface="FedEx Sans"/>
                <a:cs typeface="FedEx Sans"/>
              </a:rPr>
              <a:t>VAT</a:t>
            </a:r>
            <a:r>
              <a:rPr sz="1000" b="1">
                <a:solidFill>
                  <a:srgbClr val="333333"/>
                </a:solidFill>
                <a:latin typeface="FedEx Sans"/>
                <a:cs typeface="FedEx Sans"/>
              </a:rPr>
              <a:t> rates,</a:t>
            </a:r>
            <a:r>
              <a:rPr sz="1000" b="1" spc="-10">
                <a:solidFill>
                  <a:srgbClr val="333333"/>
                </a:solidFill>
                <a:latin typeface="FedEx Sans"/>
                <a:cs typeface="FedEx Sans"/>
              </a:rPr>
              <a:t> applicable waivers </a:t>
            </a:r>
            <a:r>
              <a:rPr sz="1000" b="1">
                <a:solidFill>
                  <a:srgbClr val="333333"/>
                </a:solidFill>
                <a:latin typeface="FedEx Sans"/>
                <a:cs typeface="FedEx Sans"/>
              </a:rPr>
              <a:t>or</a:t>
            </a:r>
            <a:r>
              <a:rPr sz="1000" b="1" spc="-20">
                <a:solidFill>
                  <a:srgbClr val="333333"/>
                </a:solidFill>
                <a:latin typeface="FedEx Sans"/>
                <a:cs typeface="FedEx Sans"/>
              </a:rPr>
              <a:t> </a:t>
            </a:r>
            <a:r>
              <a:rPr sz="1000" b="1" spc="-10">
                <a:solidFill>
                  <a:srgbClr val="333333"/>
                </a:solidFill>
                <a:latin typeface="FedEx Sans"/>
                <a:cs typeface="FedEx Sans"/>
              </a:rPr>
              <a:t>discounts,</a:t>
            </a:r>
            <a:r>
              <a:rPr sz="1000" b="1" spc="-20">
                <a:solidFill>
                  <a:srgbClr val="333333"/>
                </a:solidFill>
                <a:latin typeface="FedEx Sans"/>
                <a:cs typeface="FedEx Sans"/>
              </a:rPr>
              <a:t> </a:t>
            </a:r>
            <a:r>
              <a:rPr sz="1000" b="1" spc="-10">
                <a:solidFill>
                  <a:srgbClr val="333333"/>
                </a:solidFill>
                <a:latin typeface="FedEx Sans"/>
                <a:cs typeface="FedEx Sans"/>
              </a:rPr>
              <a:t>shipment</a:t>
            </a:r>
            <a:r>
              <a:rPr sz="1000" b="1" spc="-20">
                <a:solidFill>
                  <a:srgbClr val="333333"/>
                </a:solidFill>
                <a:latin typeface="FedEx Sans"/>
                <a:cs typeface="FedEx Sans"/>
              </a:rPr>
              <a:t> </a:t>
            </a:r>
            <a:r>
              <a:rPr sz="1000" b="1" spc="-10">
                <a:solidFill>
                  <a:srgbClr val="333333"/>
                </a:solidFill>
                <a:latin typeface="FedEx Sans"/>
                <a:cs typeface="FedEx Sans"/>
              </a:rPr>
              <a:t>characteristics,</a:t>
            </a:r>
            <a:r>
              <a:rPr sz="1000" b="1" spc="-20">
                <a:solidFill>
                  <a:srgbClr val="333333"/>
                </a:solidFill>
                <a:latin typeface="FedEx Sans"/>
                <a:cs typeface="FedEx Sans"/>
              </a:rPr>
              <a:t> </a:t>
            </a:r>
            <a:r>
              <a:rPr sz="1000" b="1">
                <a:solidFill>
                  <a:srgbClr val="333333"/>
                </a:solidFill>
                <a:latin typeface="FedEx Sans"/>
                <a:cs typeface="FedEx Sans"/>
              </a:rPr>
              <a:t>and</a:t>
            </a:r>
            <a:r>
              <a:rPr sz="1000" b="1" spc="-20">
                <a:solidFill>
                  <a:srgbClr val="333333"/>
                </a:solidFill>
                <a:latin typeface="FedEx Sans"/>
                <a:cs typeface="FedEx Sans"/>
              </a:rPr>
              <a:t> </a:t>
            </a:r>
            <a:r>
              <a:rPr sz="1000" b="1">
                <a:solidFill>
                  <a:srgbClr val="333333"/>
                </a:solidFill>
                <a:latin typeface="FedEx Sans"/>
                <a:cs typeface="FedEx Sans"/>
              </a:rPr>
              <a:t>other</a:t>
            </a:r>
            <a:r>
              <a:rPr sz="1000" b="1" spc="-20">
                <a:solidFill>
                  <a:srgbClr val="333333"/>
                </a:solidFill>
                <a:latin typeface="FedEx Sans"/>
                <a:cs typeface="FedEx Sans"/>
              </a:rPr>
              <a:t> </a:t>
            </a:r>
            <a:r>
              <a:rPr sz="1000" b="1">
                <a:solidFill>
                  <a:srgbClr val="333333"/>
                </a:solidFill>
                <a:latin typeface="FedEx Sans"/>
                <a:cs typeface="FedEx Sans"/>
              </a:rPr>
              <a:t>variables,</a:t>
            </a:r>
            <a:r>
              <a:rPr sz="1000" b="1" spc="-15">
                <a:solidFill>
                  <a:srgbClr val="333333"/>
                </a:solidFill>
                <a:latin typeface="FedEx Sans"/>
                <a:cs typeface="FedEx Sans"/>
              </a:rPr>
              <a:t> </a:t>
            </a:r>
            <a:r>
              <a:rPr sz="1000" b="1">
                <a:solidFill>
                  <a:srgbClr val="333333"/>
                </a:solidFill>
                <a:latin typeface="FedEx Sans"/>
                <a:cs typeface="FedEx Sans"/>
              </a:rPr>
              <a:t>meaning</a:t>
            </a:r>
            <a:r>
              <a:rPr sz="1000" b="1" spc="-20">
                <a:solidFill>
                  <a:srgbClr val="333333"/>
                </a:solidFill>
                <a:latin typeface="FedEx Sans"/>
                <a:cs typeface="FedEx Sans"/>
              </a:rPr>
              <a:t> </a:t>
            </a:r>
            <a:r>
              <a:rPr sz="1000" b="1">
                <a:solidFill>
                  <a:srgbClr val="333333"/>
                </a:solidFill>
                <a:latin typeface="FedEx Sans"/>
                <a:cs typeface="FedEx Sans"/>
              </a:rPr>
              <a:t>not</a:t>
            </a:r>
            <a:r>
              <a:rPr sz="1000" b="1" spc="-20">
                <a:solidFill>
                  <a:srgbClr val="333333"/>
                </a:solidFill>
                <a:latin typeface="FedEx Sans"/>
                <a:cs typeface="FedEx Sans"/>
              </a:rPr>
              <a:t> </a:t>
            </a:r>
            <a:r>
              <a:rPr sz="1000" b="1">
                <a:solidFill>
                  <a:srgbClr val="333333"/>
                </a:solidFill>
                <a:latin typeface="FedEx Sans"/>
                <a:cs typeface="FedEx Sans"/>
              </a:rPr>
              <a:t>all</a:t>
            </a:r>
            <a:r>
              <a:rPr sz="1000" b="1" spc="-20">
                <a:solidFill>
                  <a:srgbClr val="333333"/>
                </a:solidFill>
                <a:latin typeface="FedEx Sans"/>
                <a:cs typeface="FedEx Sans"/>
              </a:rPr>
              <a:t> </a:t>
            </a:r>
            <a:r>
              <a:rPr sz="1000" b="1">
                <a:solidFill>
                  <a:srgbClr val="333333"/>
                </a:solidFill>
                <a:latin typeface="FedEx Sans"/>
                <a:cs typeface="FedEx Sans"/>
              </a:rPr>
              <a:t>charges</a:t>
            </a:r>
            <a:r>
              <a:rPr sz="1000" b="1" spc="-20">
                <a:solidFill>
                  <a:srgbClr val="333333"/>
                </a:solidFill>
                <a:latin typeface="FedEx Sans"/>
                <a:cs typeface="FedEx Sans"/>
              </a:rPr>
              <a:t> </a:t>
            </a:r>
            <a:r>
              <a:rPr sz="1000" b="1">
                <a:solidFill>
                  <a:srgbClr val="333333"/>
                </a:solidFill>
                <a:latin typeface="FedEx Sans"/>
                <a:cs typeface="FedEx Sans"/>
              </a:rPr>
              <a:t>shown</a:t>
            </a:r>
            <a:r>
              <a:rPr sz="1000" b="1" spc="-20">
                <a:solidFill>
                  <a:srgbClr val="333333"/>
                </a:solidFill>
                <a:latin typeface="FedEx Sans"/>
                <a:cs typeface="FedEx Sans"/>
              </a:rPr>
              <a:t> </a:t>
            </a:r>
            <a:r>
              <a:rPr sz="1000" b="1">
                <a:solidFill>
                  <a:srgbClr val="333333"/>
                </a:solidFill>
                <a:latin typeface="FedEx Sans"/>
                <a:cs typeface="FedEx Sans"/>
              </a:rPr>
              <a:t>will</a:t>
            </a:r>
            <a:r>
              <a:rPr sz="1000" b="1" spc="-20">
                <a:solidFill>
                  <a:srgbClr val="333333"/>
                </a:solidFill>
                <a:latin typeface="FedEx Sans"/>
                <a:cs typeface="FedEx Sans"/>
              </a:rPr>
              <a:t> </a:t>
            </a:r>
            <a:r>
              <a:rPr sz="1000" b="1">
                <a:solidFill>
                  <a:srgbClr val="333333"/>
                </a:solidFill>
                <a:latin typeface="FedEx Sans"/>
                <a:cs typeface="FedEx Sans"/>
              </a:rPr>
              <a:t>apply</a:t>
            </a:r>
            <a:r>
              <a:rPr sz="1000" b="1" spc="-15">
                <a:solidFill>
                  <a:srgbClr val="333333"/>
                </a:solidFill>
                <a:latin typeface="FedEx Sans"/>
                <a:cs typeface="FedEx Sans"/>
              </a:rPr>
              <a:t> </a:t>
            </a:r>
            <a:r>
              <a:rPr sz="1000" b="1">
                <a:solidFill>
                  <a:srgbClr val="333333"/>
                </a:solidFill>
                <a:latin typeface="FedEx Sans"/>
                <a:cs typeface="FedEx Sans"/>
              </a:rPr>
              <a:t>to</a:t>
            </a:r>
            <a:r>
              <a:rPr sz="1000" b="1" spc="-20">
                <a:solidFill>
                  <a:srgbClr val="333333"/>
                </a:solidFill>
                <a:latin typeface="FedEx Sans"/>
                <a:cs typeface="FedEx Sans"/>
              </a:rPr>
              <a:t> </a:t>
            </a:r>
            <a:r>
              <a:rPr sz="1000" b="1">
                <a:solidFill>
                  <a:srgbClr val="333333"/>
                </a:solidFill>
                <a:latin typeface="FedEx Sans"/>
                <a:cs typeface="FedEx Sans"/>
              </a:rPr>
              <a:t>every</a:t>
            </a:r>
            <a:r>
              <a:rPr sz="1000" b="1" spc="-20">
                <a:solidFill>
                  <a:srgbClr val="333333"/>
                </a:solidFill>
                <a:latin typeface="FedEx Sans"/>
                <a:cs typeface="FedEx Sans"/>
              </a:rPr>
              <a:t> </a:t>
            </a:r>
            <a:r>
              <a:rPr sz="1000" b="1" spc="-10">
                <a:solidFill>
                  <a:srgbClr val="333333"/>
                </a:solidFill>
                <a:latin typeface="FedEx Sans"/>
                <a:cs typeface="FedEx Sans"/>
              </a:rPr>
              <a:t>shipment.</a:t>
            </a:r>
            <a:endParaRPr sz="1000">
              <a:latin typeface="FedEx Sans"/>
              <a:cs typeface="FedEx Sans"/>
            </a:endParaRPr>
          </a:p>
        </p:txBody>
      </p:sp>
      <p:grpSp>
        <p:nvGrpSpPr>
          <p:cNvPr id="8" name="object 7">
            <a:extLst>
              <a:ext uri="{FF2B5EF4-FFF2-40B4-BE49-F238E27FC236}">
                <a16:creationId xmlns:a16="http://schemas.microsoft.com/office/drawing/2014/main" id="{CBA4BA5E-DF16-8E97-DEB5-E1DA94E089E3}"/>
              </a:ext>
            </a:extLst>
          </p:cNvPr>
          <p:cNvGrpSpPr/>
          <p:nvPr/>
        </p:nvGrpSpPr>
        <p:grpSpPr>
          <a:xfrm>
            <a:off x="10078400" y="267004"/>
            <a:ext cx="355600" cy="355600"/>
            <a:chOff x="10078400" y="267004"/>
            <a:chExt cx="355600" cy="355600"/>
          </a:xfrm>
        </p:grpSpPr>
        <p:pic>
          <p:nvPicPr>
            <p:cNvPr id="9" name="object 8">
              <a:extLst>
                <a:ext uri="{FF2B5EF4-FFF2-40B4-BE49-F238E27FC236}">
                  <a16:creationId xmlns:a16="http://schemas.microsoft.com/office/drawing/2014/main" id="{4EB37AF4-AC70-A92F-030B-7701079B7619}"/>
                </a:ext>
              </a:extLst>
            </p:cNvPr>
            <p:cNvPicPr/>
            <p:nvPr/>
          </p:nvPicPr>
          <p:blipFill>
            <a:blip r:embed="rId3" cstate="print"/>
            <a:stretch>
              <a:fillRect/>
            </a:stretch>
          </p:blipFill>
          <p:spPr>
            <a:xfrm>
              <a:off x="10201726" y="372821"/>
              <a:ext cx="108915" cy="144678"/>
            </a:xfrm>
            <a:prstGeom prst="rect">
              <a:avLst/>
            </a:prstGeom>
          </p:spPr>
        </p:pic>
        <p:sp>
          <p:nvSpPr>
            <p:cNvPr id="10" name="object 9">
              <a:extLst>
                <a:ext uri="{FF2B5EF4-FFF2-40B4-BE49-F238E27FC236}">
                  <a16:creationId xmlns:a16="http://schemas.microsoft.com/office/drawing/2014/main" id="{852A1CFB-5EAA-60B3-581F-91F059A4CAF1}"/>
                </a:ext>
              </a:extLst>
            </p:cNvPr>
            <p:cNvSpPr/>
            <p:nvPr/>
          </p:nvSpPr>
          <p:spPr>
            <a:xfrm>
              <a:off x="10078400" y="267004"/>
              <a:ext cx="355600" cy="355600"/>
            </a:xfrm>
            <a:custGeom>
              <a:avLst/>
              <a:gdLst/>
              <a:ahLst/>
              <a:cxnLst/>
              <a:rect l="l" t="t" r="r" b="b"/>
              <a:pathLst>
                <a:path w="355600" h="355600">
                  <a:moveTo>
                    <a:pt x="177800" y="0"/>
                  </a:moveTo>
                  <a:lnTo>
                    <a:pt x="130471" y="6338"/>
                  </a:lnTo>
                  <a:lnTo>
                    <a:pt x="87981" y="24235"/>
                  </a:lnTo>
                  <a:lnTo>
                    <a:pt x="52009" y="52009"/>
                  </a:lnTo>
                  <a:lnTo>
                    <a:pt x="24235" y="87981"/>
                  </a:lnTo>
                  <a:lnTo>
                    <a:pt x="6338" y="130471"/>
                  </a:lnTo>
                  <a:lnTo>
                    <a:pt x="0" y="177800"/>
                  </a:lnTo>
                  <a:lnTo>
                    <a:pt x="6338" y="225128"/>
                  </a:lnTo>
                  <a:lnTo>
                    <a:pt x="24235" y="267618"/>
                  </a:lnTo>
                  <a:lnTo>
                    <a:pt x="52009" y="303590"/>
                  </a:lnTo>
                  <a:lnTo>
                    <a:pt x="87981" y="331364"/>
                  </a:lnTo>
                  <a:lnTo>
                    <a:pt x="130471" y="349261"/>
                  </a:lnTo>
                  <a:lnTo>
                    <a:pt x="177800" y="355600"/>
                  </a:lnTo>
                  <a:lnTo>
                    <a:pt x="225128" y="349261"/>
                  </a:lnTo>
                  <a:lnTo>
                    <a:pt x="267618" y="331364"/>
                  </a:lnTo>
                  <a:lnTo>
                    <a:pt x="269126" y="330200"/>
                  </a:lnTo>
                  <a:lnTo>
                    <a:pt x="177800" y="330200"/>
                  </a:lnTo>
                  <a:lnTo>
                    <a:pt x="129563" y="322447"/>
                  </a:lnTo>
                  <a:lnTo>
                    <a:pt x="87720" y="300845"/>
                  </a:lnTo>
                  <a:lnTo>
                    <a:pt x="54754" y="267879"/>
                  </a:lnTo>
                  <a:lnTo>
                    <a:pt x="33152" y="226036"/>
                  </a:lnTo>
                  <a:lnTo>
                    <a:pt x="25400" y="177800"/>
                  </a:lnTo>
                  <a:lnTo>
                    <a:pt x="33152" y="129563"/>
                  </a:lnTo>
                  <a:lnTo>
                    <a:pt x="54754" y="87720"/>
                  </a:lnTo>
                  <a:lnTo>
                    <a:pt x="87720" y="54754"/>
                  </a:lnTo>
                  <a:lnTo>
                    <a:pt x="129563" y="33152"/>
                  </a:lnTo>
                  <a:lnTo>
                    <a:pt x="177800" y="25400"/>
                  </a:lnTo>
                  <a:lnTo>
                    <a:pt x="269126" y="25400"/>
                  </a:lnTo>
                  <a:lnTo>
                    <a:pt x="267618" y="24235"/>
                  </a:lnTo>
                  <a:lnTo>
                    <a:pt x="225128" y="6338"/>
                  </a:lnTo>
                  <a:lnTo>
                    <a:pt x="177800" y="0"/>
                  </a:lnTo>
                  <a:close/>
                </a:path>
                <a:path w="355600" h="355600">
                  <a:moveTo>
                    <a:pt x="269126" y="25400"/>
                  </a:moveTo>
                  <a:lnTo>
                    <a:pt x="177800" y="25400"/>
                  </a:lnTo>
                  <a:lnTo>
                    <a:pt x="226036" y="33152"/>
                  </a:lnTo>
                  <a:lnTo>
                    <a:pt x="267879" y="54754"/>
                  </a:lnTo>
                  <a:lnTo>
                    <a:pt x="300845" y="87720"/>
                  </a:lnTo>
                  <a:lnTo>
                    <a:pt x="322447" y="129563"/>
                  </a:lnTo>
                  <a:lnTo>
                    <a:pt x="330200" y="177800"/>
                  </a:lnTo>
                  <a:lnTo>
                    <a:pt x="322447" y="226036"/>
                  </a:lnTo>
                  <a:lnTo>
                    <a:pt x="300845" y="267879"/>
                  </a:lnTo>
                  <a:lnTo>
                    <a:pt x="267879" y="300845"/>
                  </a:lnTo>
                  <a:lnTo>
                    <a:pt x="226036" y="322447"/>
                  </a:lnTo>
                  <a:lnTo>
                    <a:pt x="177800" y="330200"/>
                  </a:lnTo>
                  <a:lnTo>
                    <a:pt x="269126" y="330200"/>
                  </a:lnTo>
                  <a:lnTo>
                    <a:pt x="303590" y="303590"/>
                  </a:lnTo>
                  <a:lnTo>
                    <a:pt x="331364" y="267618"/>
                  </a:lnTo>
                  <a:lnTo>
                    <a:pt x="349261" y="225128"/>
                  </a:lnTo>
                  <a:lnTo>
                    <a:pt x="355600" y="177800"/>
                  </a:lnTo>
                  <a:lnTo>
                    <a:pt x="349261" y="130471"/>
                  </a:lnTo>
                  <a:lnTo>
                    <a:pt x="331364" y="87981"/>
                  </a:lnTo>
                  <a:lnTo>
                    <a:pt x="303590" y="52009"/>
                  </a:lnTo>
                  <a:lnTo>
                    <a:pt x="269126" y="25400"/>
                  </a:lnTo>
                  <a:close/>
                </a:path>
              </a:pathLst>
            </a:custGeom>
            <a:solidFill>
              <a:srgbClr val="4D148C"/>
            </a:solidFill>
          </p:spPr>
          <p:txBody>
            <a:bodyPr wrap="square" lIns="0" tIns="0" rIns="0" bIns="0" rtlCol="0"/>
            <a:lstStyle/>
            <a:p>
              <a:endParaRPr/>
            </a:p>
          </p:txBody>
        </p:sp>
      </p:grpSp>
    </p:spTree>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extLst>
              <p:ext uri="{D42A27DB-BD31-4B8C-83A1-F6EECF244321}">
                <p14:modId xmlns:p14="http://schemas.microsoft.com/office/powerpoint/2010/main" val="1490867646"/>
              </p:ext>
            </p:extLst>
          </p:nvPr>
        </p:nvGraphicFramePr>
        <p:xfrm>
          <a:off x="721456" y="2178683"/>
          <a:ext cx="9253853" cy="3711575"/>
        </p:xfrm>
        <a:graphic>
          <a:graphicData uri="http://schemas.openxmlformats.org/drawingml/2006/table">
            <a:tbl>
              <a:tblPr firstRow="1" bandRow="1">
                <a:tableStyleId>{2D5ABB26-0587-4C30-8999-92F81FD0307C}</a:tableStyleId>
              </a:tblPr>
              <a:tblGrid>
                <a:gridCol w="2844165">
                  <a:extLst>
                    <a:ext uri="{9D8B030D-6E8A-4147-A177-3AD203B41FA5}">
                      <a16:colId xmlns:a16="http://schemas.microsoft.com/office/drawing/2014/main" val="20000"/>
                    </a:ext>
                  </a:extLst>
                </a:gridCol>
                <a:gridCol w="1224280">
                  <a:extLst>
                    <a:ext uri="{9D8B030D-6E8A-4147-A177-3AD203B41FA5}">
                      <a16:colId xmlns:a16="http://schemas.microsoft.com/office/drawing/2014/main" val="20001"/>
                    </a:ext>
                  </a:extLst>
                </a:gridCol>
                <a:gridCol w="1224279">
                  <a:extLst>
                    <a:ext uri="{9D8B030D-6E8A-4147-A177-3AD203B41FA5}">
                      <a16:colId xmlns:a16="http://schemas.microsoft.com/office/drawing/2014/main" val="20002"/>
                    </a:ext>
                  </a:extLst>
                </a:gridCol>
                <a:gridCol w="1224279">
                  <a:extLst>
                    <a:ext uri="{9D8B030D-6E8A-4147-A177-3AD203B41FA5}">
                      <a16:colId xmlns:a16="http://schemas.microsoft.com/office/drawing/2014/main" val="20003"/>
                    </a:ext>
                  </a:extLst>
                </a:gridCol>
                <a:gridCol w="1368425">
                  <a:extLst>
                    <a:ext uri="{9D8B030D-6E8A-4147-A177-3AD203B41FA5}">
                      <a16:colId xmlns:a16="http://schemas.microsoft.com/office/drawing/2014/main" val="20004"/>
                    </a:ext>
                  </a:extLst>
                </a:gridCol>
                <a:gridCol w="1368425">
                  <a:extLst>
                    <a:ext uri="{9D8B030D-6E8A-4147-A177-3AD203B41FA5}">
                      <a16:colId xmlns:a16="http://schemas.microsoft.com/office/drawing/2014/main" val="20005"/>
                    </a:ext>
                  </a:extLst>
                </a:gridCol>
              </a:tblGrid>
              <a:tr h="389890">
                <a:tc>
                  <a:txBody>
                    <a:bodyPr/>
                    <a:lstStyle/>
                    <a:p>
                      <a:pPr>
                        <a:lnSpc>
                          <a:spcPct val="100000"/>
                        </a:lnSpc>
                      </a:pPr>
                      <a:endParaRPr sz="900">
                        <a:latin typeface="Times New Roman"/>
                        <a:cs typeface="Times New Roman"/>
                      </a:endParaRPr>
                    </a:p>
                  </a:txBody>
                  <a:tcPr marL="0" marR="0" marT="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tc>
                  <a:txBody>
                    <a:bodyPr/>
                    <a:lstStyle/>
                    <a:p>
                      <a:pPr marL="50800">
                        <a:lnSpc>
                          <a:spcPct val="100000"/>
                        </a:lnSpc>
                        <a:spcBef>
                          <a:spcPts val="905"/>
                        </a:spcBef>
                      </a:pPr>
                      <a:r>
                        <a:rPr sz="1000" b="1">
                          <a:solidFill>
                            <a:srgbClr val="333333"/>
                          </a:solidFill>
                          <a:latin typeface="FedEx Sans"/>
                          <a:cs typeface="FedEx Sans"/>
                        </a:rPr>
                        <a:t>Billed</a:t>
                      </a:r>
                      <a:r>
                        <a:rPr sz="1000" b="1" spc="-30">
                          <a:solidFill>
                            <a:srgbClr val="333333"/>
                          </a:solidFill>
                          <a:latin typeface="FedEx Sans"/>
                          <a:cs typeface="FedEx Sans"/>
                        </a:rPr>
                        <a:t> </a:t>
                      </a:r>
                      <a:r>
                        <a:rPr sz="1000" b="1" spc="-25">
                          <a:solidFill>
                            <a:srgbClr val="333333"/>
                          </a:solidFill>
                          <a:latin typeface="FedEx Sans"/>
                          <a:cs typeface="FedEx Sans"/>
                        </a:rPr>
                        <a:t>to</a:t>
                      </a:r>
                      <a:endParaRPr sz="1000">
                        <a:latin typeface="FedEx Sans"/>
                        <a:cs typeface="FedEx Sans"/>
                      </a:endParaRPr>
                    </a:p>
                  </a:txBody>
                  <a:tcPr marL="0" marR="0" marT="1149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tc>
                  <a:txBody>
                    <a:bodyPr/>
                    <a:lstStyle/>
                    <a:p>
                      <a:pPr marL="50800">
                        <a:lnSpc>
                          <a:spcPct val="100000"/>
                        </a:lnSpc>
                        <a:spcBef>
                          <a:spcPts val="905"/>
                        </a:spcBef>
                      </a:pPr>
                      <a:r>
                        <a:rPr sz="1000" b="1">
                          <a:solidFill>
                            <a:srgbClr val="333333"/>
                          </a:solidFill>
                          <a:latin typeface="FedEx Sans"/>
                          <a:cs typeface="FedEx Sans"/>
                        </a:rPr>
                        <a:t>FedEx</a:t>
                      </a:r>
                      <a:r>
                        <a:rPr sz="1000" b="1" spc="-55">
                          <a:solidFill>
                            <a:srgbClr val="333333"/>
                          </a:solidFill>
                          <a:latin typeface="FedEx Sans"/>
                          <a:cs typeface="FedEx Sans"/>
                        </a:rPr>
                        <a:t> </a:t>
                      </a:r>
                      <a:r>
                        <a:rPr lang="en-US" sz="1000" b="1" spc="-10">
                          <a:solidFill>
                            <a:srgbClr val="333333"/>
                          </a:solidFill>
                          <a:latin typeface="FedEx Sans"/>
                          <a:cs typeface="FedEx Sans"/>
                        </a:rPr>
                        <a:t>i</a:t>
                      </a:r>
                      <a:r>
                        <a:rPr sz="1000" b="1" spc="-10">
                          <a:solidFill>
                            <a:srgbClr val="333333"/>
                          </a:solidFill>
                          <a:latin typeface="FedEx Sans"/>
                          <a:cs typeface="FedEx Sans"/>
                        </a:rPr>
                        <a:t>nvoice</a:t>
                      </a:r>
                      <a:endParaRPr sz="1000">
                        <a:latin typeface="FedEx Sans"/>
                        <a:cs typeface="FedEx Sans"/>
                      </a:endParaRPr>
                    </a:p>
                  </a:txBody>
                  <a:tcPr marL="0" marR="0" marT="1149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tc>
                  <a:txBody>
                    <a:bodyPr/>
                    <a:lstStyle/>
                    <a:p>
                      <a:pPr marL="50800">
                        <a:lnSpc>
                          <a:spcPct val="100000"/>
                        </a:lnSpc>
                        <a:spcBef>
                          <a:spcPts val="305"/>
                        </a:spcBef>
                      </a:pPr>
                      <a:r>
                        <a:rPr sz="1000" b="1">
                          <a:solidFill>
                            <a:srgbClr val="333333"/>
                          </a:solidFill>
                          <a:latin typeface="FedEx Sans"/>
                          <a:cs typeface="FedEx Sans"/>
                        </a:rPr>
                        <a:t>Up</a:t>
                      </a:r>
                      <a:r>
                        <a:rPr sz="1000" b="1" spc="-15">
                          <a:solidFill>
                            <a:srgbClr val="333333"/>
                          </a:solidFill>
                          <a:latin typeface="FedEx Sans"/>
                          <a:cs typeface="FedEx Sans"/>
                        </a:rPr>
                        <a:t> </a:t>
                      </a:r>
                      <a:r>
                        <a:rPr sz="1000" b="1" spc="-25">
                          <a:solidFill>
                            <a:srgbClr val="333333"/>
                          </a:solidFill>
                          <a:latin typeface="FedEx Sans"/>
                          <a:cs typeface="FedEx Sans"/>
                        </a:rPr>
                        <a:t>to</a:t>
                      </a:r>
                      <a:endParaRPr sz="1000">
                        <a:latin typeface="FedEx Sans"/>
                        <a:cs typeface="FedEx Sans"/>
                      </a:endParaRPr>
                    </a:p>
                    <a:p>
                      <a:pPr marL="50800">
                        <a:lnSpc>
                          <a:spcPct val="100000"/>
                        </a:lnSpc>
                      </a:pPr>
                      <a:r>
                        <a:rPr sz="1000" b="1">
                          <a:solidFill>
                            <a:srgbClr val="333333"/>
                          </a:solidFill>
                          <a:latin typeface="FedEx Sans"/>
                          <a:cs typeface="FedEx Sans"/>
                        </a:rPr>
                        <a:t>June</a:t>
                      </a:r>
                      <a:r>
                        <a:rPr sz="1000" b="1" spc="-10">
                          <a:solidFill>
                            <a:srgbClr val="333333"/>
                          </a:solidFill>
                          <a:latin typeface="FedEx Sans"/>
                          <a:cs typeface="FedEx Sans"/>
                        </a:rPr>
                        <a:t> </a:t>
                      </a:r>
                      <a:r>
                        <a:rPr sz="1000" b="1">
                          <a:solidFill>
                            <a:srgbClr val="333333"/>
                          </a:solidFill>
                          <a:latin typeface="FedEx Sans"/>
                          <a:cs typeface="FedEx Sans"/>
                        </a:rPr>
                        <a:t>30,</a:t>
                      </a:r>
                      <a:r>
                        <a:rPr sz="1000" b="1" spc="-10">
                          <a:solidFill>
                            <a:srgbClr val="333333"/>
                          </a:solidFill>
                          <a:latin typeface="FedEx Sans"/>
                          <a:cs typeface="FedEx Sans"/>
                        </a:rPr>
                        <a:t> </a:t>
                      </a:r>
                      <a:r>
                        <a:rPr sz="1000" b="1" spc="-20">
                          <a:solidFill>
                            <a:srgbClr val="333333"/>
                          </a:solidFill>
                          <a:latin typeface="FedEx Sans"/>
                          <a:cs typeface="FedEx Sans"/>
                        </a:rPr>
                        <a:t>2026</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tc>
                  <a:txBody>
                    <a:bodyPr/>
                    <a:lstStyle/>
                    <a:p>
                      <a:pPr marL="50800">
                        <a:lnSpc>
                          <a:spcPct val="100000"/>
                        </a:lnSpc>
                        <a:spcBef>
                          <a:spcPts val="305"/>
                        </a:spcBef>
                      </a:pPr>
                      <a:r>
                        <a:rPr sz="1000" b="1" spc="-20">
                          <a:solidFill>
                            <a:srgbClr val="333333"/>
                          </a:solidFill>
                          <a:latin typeface="FedEx Sans"/>
                          <a:cs typeface="FedEx Sans"/>
                        </a:rPr>
                        <a:t>From</a:t>
                      </a:r>
                      <a:endParaRPr sz="1000">
                        <a:latin typeface="FedEx Sans"/>
                        <a:cs typeface="FedEx Sans"/>
                      </a:endParaRPr>
                    </a:p>
                    <a:p>
                      <a:pPr marL="50800">
                        <a:lnSpc>
                          <a:spcPct val="100000"/>
                        </a:lnSpc>
                      </a:pPr>
                      <a:r>
                        <a:rPr sz="1000" b="1">
                          <a:solidFill>
                            <a:srgbClr val="333333"/>
                          </a:solidFill>
                          <a:latin typeface="FedEx Sans"/>
                          <a:cs typeface="FedEx Sans"/>
                        </a:rPr>
                        <a:t>July</a:t>
                      </a:r>
                      <a:r>
                        <a:rPr sz="1000" b="1" spc="-20">
                          <a:solidFill>
                            <a:srgbClr val="333333"/>
                          </a:solidFill>
                          <a:latin typeface="FedEx Sans"/>
                          <a:cs typeface="FedEx Sans"/>
                        </a:rPr>
                        <a:t> </a:t>
                      </a:r>
                      <a:r>
                        <a:rPr sz="1000" b="1">
                          <a:solidFill>
                            <a:srgbClr val="333333"/>
                          </a:solidFill>
                          <a:latin typeface="FedEx Sans"/>
                          <a:cs typeface="FedEx Sans"/>
                        </a:rPr>
                        <a:t>1,</a:t>
                      </a:r>
                      <a:r>
                        <a:rPr sz="1000" b="1" spc="-15">
                          <a:solidFill>
                            <a:srgbClr val="333333"/>
                          </a:solidFill>
                          <a:latin typeface="FedEx Sans"/>
                          <a:cs typeface="FedEx Sans"/>
                        </a:rPr>
                        <a:t> </a:t>
                      </a:r>
                      <a:r>
                        <a:rPr sz="1000" b="1" spc="-20">
                          <a:solidFill>
                            <a:srgbClr val="333333"/>
                          </a:solidFill>
                          <a:latin typeface="FedEx Sans"/>
                          <a:cs typeface="FedEx Sans"/>
                        </a:rPr>
                        <a:t>2026</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tc>
                  <a:txBody>
                    <a:bodyPr/>
                    <a:lstStyle/>
                    <a:p>
                      <a:pPr marL="50800">
                        <a:lnSpc>
                          <a:spcPct val="100000"/>
                        </a:lnSpc>
                        <a:spcBef>
                          <a:spcPts val="305"/>
                        </a:spcBef>
                      </a:pPr>
                      <a:r>
                        <a:rPr sz="1000" b="1" spc="-20">
                          <a:solidFill>
                            <a:srgbClr val="333333"/>
                          </a:solidFill>
                          <a:latin typeface="FedEx Sans"/>
                          <a:cs typeface="FedEx Sans"/>
                        </a:rPr>
                        <a:t>From</a:t>
                      </a:r>
                      <a:endParaRPr sz="1000">
                        <a:latin typeface="FedEx Sans"/>
                        <a:cs typeface="FedEx Sans"/>
                      </a:endParaRPr>
                    </a:p>
                    <a:p>
                      <a:pPr marL="50800">
                        <a:lnSpc>
                          <a:spcPct val="100000"/>
                        </a:lnSpc>
                      </a:pPr>
                      <a:r>
                        <a:rPr sz="1000" b="1" spc="-10">
                          <a:solidFill>
                            <a:srgbClr val="333333"/>
                          </a:solidFill>
                          <a:latin typeface="FedEx Sans"/>
                          <a:cs typeface="FedEx Sans"/>
                        </a:rPr>
                        <a:t>November</a:t>
                      </a:r>
                      <a:r>
                        <a:rPr sz="1000" b="1" spc="-5">
                          <a:solidFill>
                            <a:srgbClr val="333333"/>
                          </a:solidFill>
                          <a:latin typeface="FedEx Sans"/>
                          <a:cs typeface="FedEx Sans"/>
                        </a:rPr>
                        <a:t> </a:t>
                      </a:r>
                      <a:r>
                        <a:rPr sz="1000" b="1">
                          <a:solidFill>
                            <a:srgbClr val="333333"/>
                          </a:solidFill>
                          <a:latin typeface="FedEx Sans"/>
                          <a:cs typeface="FedEx Sans"/>
                        </a:rPr>
                        <a:t>1,</a:t>
                      </a:r>
                      <a:r>
                        <a:rPr sz="1000" b="1" spc="-5">
                          <a:solidFill>
                            <a:srgbClr val="333333"/>
                          </a:solidFill>
                          <a:latin typeface="FedEx Sans"/>
                          <a:cs typeface="FedEx Sans"/>
                        </a:rPr>
                        <a:t> </a:t>
                      </a:r>
                      <a:r>
                        <a:rPr sz="1000" b="1" spc="-20">
                          <a:solidFill>
                            <a:srgbClr val="333333"/>
                          </a:solidFill>
                          <a:latin typeface="FedEx Sans"/>
                          <a:cs typeface="FedEx Sans"/>
                        </a:rPr>
                        <a:t>2026</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extLst>
                  <a:ext uri="{0D108BD9-81ED-4DB2-BD59-A6C34878D82A}">
                    <a16:rowId xmlns:a16="http://schemas.microsoft.com/office/drawing/2014/main" val="10000"/>
                  </a:ext>
                </a:extLst>
              </a:tr>
              <a:tr h="237490">
                <a:tc gridSpan="6">
                  <a:txBody>
                    <a:bodyPr/>
                    <a:lstStyle/>
                    <a:p>
                      <a:pPr marL="50800">
                        <a:lnSpc>
                          <a:spcPct val="100000"/>
                        </a:lnSpc>
                        <a:spcBef>
                          <a:spcPts val="305"/>
                        </a:spcBef>
                      </a:pPr>
                      <a:r>
                        <a:rPr sz="1000" b="1" spc="-10">
                          <a:solidFill>
                            <a:srgbClr val="FFFFFF"/>
                          </a:solidFill>
                          <a:latin typeface="FedEx Sans"/>
                          <a:cs typeface="FedEx Sans"/>
                        </a:rPr>
                        <a:t>Charged</a:t>
                      </a:r>
                      <a:r>
                        <a:rPr sz="1000" b="1" spc="-15">
                          <a:solidFill>
                            <a:srgbClr val="FFFFFF"/>
                          </a:solidFill>
                          <a:latin typeface="FedEx Sans"/>
                          <a:cs typeface="FedEx Sans"/>
                        </a:rPr>
                        <a:t> </a:t>
                      </a:r>
                      <a:r>
                        <a:rPr sz="1000" b="1">
                          <a:solidFill>
                            <a:srgbClr val="FFFFFF"/>
                          </a:solidFill>
                          <a:latin typeface="FedEx Sans"/>
                          <a:cs typeface="FedEx Sans"/>
                        </a:rPr>
                        <a:t>by</a:t>
                      </a:r>
                      <a:r>
                        <a:rPr sz="1000" b="1" spc="-15">
                          <a:solidFill>
                            <a:srgbClr val="FFFFFF"/>
                          </a:solidFill>
                          <a:latin typeface="FedEx Sans"/>
                          <a:cs typeface="FedEx Sans"/>
                        </a:rPr>
                        <a:t> </a:t>
                      </a:r>
                      <a:r>
                        <a:rPr sz="1000" b="1">
                          <a:solidFill>
                            <a:srgbClr val="FFFFFF"/>
                          </a:solidFill>
                          <a:latin typeface="FedEx Sans"/>
                          <a:cs typeface="FedEx Sans"/>
                        </a:rPr>
                        <a:t>the</a:t>
                      </a:r>
                      <a:r>
                        <a:rPr sz="1000" b="1" spc="-15">
                          <a:solidFill>
                            <a:srgbClr val="FFFFFF"/>
                          </a:solidFill>
                          <a:latin typeface="FedEx Sans"/>
                          <a:cs typeface="FedEx Sans"/>
                        </a:rPr>
                        <a:t> </a:t>
                      </a:r>
                      <a:r>
                        <a:rPr sz="1000" b="1" spc="-25">
                          <a:solidFill>
                            <a:srgbClr val="FFFFFF"/>
                          </a:solidFill>
                          <a:latin typeface="FedEx Sans"/>
                          <a:cs typeface="FedEx Sans"/>
                        </a:rPr>
                        <a:t>EU</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620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37490">
                <a:tc>
                  <a:txBody>
                    <a:bodyPr/>
                    <a:lstStyle/>
                    <a:p>
                      <a:pPr marL="50800">
                        <a:lnSpc>
                          <a:spcPct val="100000"/>
                        </a:lnSpc>
                        <a:spcBef>
                          <a:spcPts val="305"/>
                        </a:spcBef>
                      </a:pPr>
                      <a:r>
                        <a:rPr sz="1000" b="1">
                          <a:solidFill>
                            <a:srgbClr val="333333"/>
                          </a:solidFill>
                          <a:latin typeface="FedEx Sans"/>
                          <a:cs typeface="FedEx Sans"/>
                        </a:rPr>
                        <a:t>Customs</a:t>
                      </a:r>
                      <a:r>
                        <a:rPr sz="1000" b="1" spc="-15">
                          <a:solidFill>
                            <a:srgbClr val="333333"/>
                          </a:solidFill>
                          <a:latin typeface="FedEx Sans"/>
                          <a:cs typeface="FedEx Sans"/>
                        </a:rPr>
                        <a:t> </a:t>
                      </a:r>
                      <a:r>
                        <a:rPr lang="en-US" sz="1000" b="1" spc="-15">
                          <a:solidFill>
                            <a:srgbClr val="333333"/>
                          </a:solidFill>
                          <a:latin typeface="FedEx Sans"/>
                          <a:cs typeface="FedEx Sans"/>
                        </a:rPr>
                        <a:t>d</a:t>
                      </a:r>
                      <a:r>
                        <a:rPr sz="1000" b="1">
                          <a:solidFill>
                            <a:srgbClr val="333333"/>
                          </a:solidFill>
                          <a:latin typeface="FedEx Sans"/>
                          <a:cs typeface="FedEx Sans"/>
                        </a:rPr>
                        <a:t>uty</a:t>
                      </a:r>
                      <a:r>
                        <a:rPr sz="1000" b="1" spc="-15">
                          <a:solidFill>
                            <a:srgbClr val="333333"/>
                          </a:solidFill>
                          <a:latin typeface="FedEx Sans"/>
                          <a:cs typeface="FedEx Sans"/>
                        </a:rPr>
                        <a:t> </a:t>
                      </a:r>
                      <a:r>
                        <a:rPr sz="1000" b="1">
                          <a:solidFill>
                            <a:srgbClr val="333333"/>
                          </a:solidFill>
                          <a:latin typeface="FedEx Sans"/>
                          <a:cs typeface="FedEx Sans"/>
                        </a:rPr>
                        <a:t>(€3</a:t>
                      </a:r>
                      <a:r>
                        <a:rPr lang="en-US" sz="1000" b="1">
                          <a:solidFill>
                            <a:srgbClr val="333333"/>
                          </a:solidFill>
                          <a:latin typeface="FedEx Sans"/>
                          <a:cs typeface="FedEx Sans"/>
                        </a:rPr>
                        <a:t> ($3.48)</a:t>
                      </a:r>
                      <a:r>
                        <a:rPr sz="1000" b="1" spc="-15">
                          <a:solidFill>
                            <a:srgbClr val="333333"/>
                          </a:solidFill>
                          <a:latin typeface="FedEx Sans"/>
                          <a:cs typeface="FedEx Sans"/>
                        </a:rPr>
                        <a:t> </a:t>
                      </a:r>
                      <a:r>
                        <a:rPr sz="1000" b="1">
                          <a:solidFill>
                            <a:srgbClr val="333333"/>
                          </a:solidFill>
                          <a:latin typeface="FedEx Sans"/>
                          <a:cs typeface="FedEx Sans"/>
                        </a:rPr>
                        <a:t>per</a:t>
                      </a:r>
                      <a:r>
                        <a:rPr sz="1000" b="1" spc="-15">
                          <a:solidFill>
                            <a:srgbClr val="333333"/>
                          </a:solidFill>
                          <a:latin typeface="FedEx Sans"/>
                          <a:cs typeface="FedEx Sans"/>
                        </a:rPr>
                        <a:t> </a:t>
                      </a:r>
                      <a:r>
                        <a:rPr sz="1000" b="1">
                          <a:solidFill>
                            <a:srgbClr val="333333"/>
                          </a:solidFill>
                          <a:latin typeface="FedEx Sans"/>
                          <a:cs typeface="FedEx Sans"/>
                        </a:rPr>
                        <a:t>line</a:t>
                      </a:r>
                      <a:r>
                        <a:rPr sz="1000" b="1" spc="-15">
                          <a:solidFill>
                            <a:srgbClr val="333333"/>
                          </a:solidFill>
                          <a:latin typeface="FedEx Sans"/>
                          <a:cs typeface="FedEx Sans"/>
                        </a:rPr>
                        <a:t> </a:t>
                      </a:r>
                      <a:r>
                        <a:rPr sz="1000" b="1" spc="-10">
                          <a:solidFill>
                            <a:srgbClr val="333333"/>
                          </a:solidFill>
                          <a:latin typeface="FedEx Sans"/>
                          <a:cs typeface="FedEx Sans"/>
                        </a:rPr>
                        <a:t>item)</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E0CC"/>
                    </a:solidFill>
                  </a:tcPr>
                </a:tc>
                <a:tc>
                  <a:txBody>
                    <a:bodyPr/>
                    <a:lstStyle/>
                    <a:p>
                      <a:pPr marL="50800">
                        <a:lnSpc>
                          <a:spcPct val="100000"/>
                        </a:lnSpc>
                        <a:spcBef>
                          <a:spcPts val="305"/>
                        </a:spcBef>
                      </a:pPr>
                      <a:r>
                        <a:rPr sz="1000" spc="-10">
                          <a:solidFill>
                            <a:srgbClr val="333333"/>
                          </a:solidFill>
                          <a:latin typeface="FedEx Sans"/>
                          <a:cs typeface="FedEx Sans"/>
                        </a:rPr>
                        <a:t>Recipient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25">
                          <a:solidFill>
                            <a:srgbClr val="333333"/>
                          </a:solidFill>
                          <a:latin typeface="FedEx Sans"/>
                          <a:cs typeface="FedEx Sans"/>
                        </a:rPr>
                        <a:t>D&amp;T: </a:t>
                      </a:r>
                      <a:r>
                        <a:rPr sz="1000" spc="-20">
                          <a:solidFill>
                            <a:srgbClr val="333333"/>
                          </a:solidFill>
                          <a:latin typeface="FedEx Sans"/>
                          <a:cs typeface="FedEx Sans"/>
                        </a:rPr>
                        <a:t>Duty</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25">
                          <a:solidFill>
                            <a:srgbClr val="333333"/>
                          </a:solidFill>
                          <a:latin typeface="FedEx Sans"/>
                          <a:cs typeface="FedEx Sans"/>
                        </a:rPr>
                        <a:t>€6</a:t>
                      </a:r>
                      <a:r>
                        <a:rPr lang="en-US" sz="1000" spc="-25">
                          <a:solidFill>
                            <a:srgbClr val="333333"/>
                          </a:solidFill>
                          <a:latin typeface="FedEx Sans"/>
                          <a:cs typeface="FedEx Sans"/>
                        </a:rPr>
                        <a:t> ($6.95)</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25">
                          <a:solidFill>
                            <a:srgbClr val="333333"/>
                          </a:solidFill>
                          <a:latin typeface="FedEx Sans"/>
                          <a:cs typeface="FedEx Sans"/>
                        </a:rPr>
                        <a:t>€6</a:t>
                      </a:r>
                      <a:r>
                        <a:rPr lang="en-US" sz="1000" spc="-25">
                          <a:solidFill>
                            <a:srgbClr val="333333"/>
                          </a:solidFill>
                          <a:latin typeface="FedEx Sans"/>
                          <a:cs typeface="FedEx Sans"/>
                        </a:rPr>
                        <a:t> ($6.95)</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extLst>
                  <a:ext uri="{0D108BD9-81ED-4DB2-BD59-A6C34878D82A}">
                    <a16:rowId xmlns:a16="http://schemas.microsoft.com/office/drawing/2014/main" val="10002"/>
                  </a:ext>
                </a:extLst>
              </a:tr>
              <a:tr h="402590">
                <a:tc>
                  <a:txBody>
                    <a:bodyPr/>
                    <a:lstStyle/>
                    <a:p>
                      <a:pPr marL="50800" marR="1099820">
                        <a:lnSpc>
                          <a:spcPct val="108300"/>
                        </a:lnSpc>
                        <a:spcBef>
                          <a:spcPts val="204"/>
                        </a:spcBef>
                      </a:pPr>
                      <a:r>
                        <a:rPr lang="en-US" sz="1000" b="1">
                          <a:solidFill>
                            <a:srgbClr val="333333"/>
                          </a:solidFill>
                          <a:latin typeface="FedEx Sans"/>
                          <a:cs typeface="FedEx Sans"/>
                        </a:rPr>
                        <a:t>Union H</a:t>
                      </a:r>
                      <a:r>
                        <a:rPr sz="1000" b="1">
                          <a:solidFill>
                            <a:srgbClr val="333333"/>
                          </a:solidFill>
                          <a:latin typeface="FedEx Sans"/>
                          <a:cs typeface="FedEx Sans"/>
                        </a:rPr>
                        <a:t>andling</a:t>
                      </a:r>
                      <a:r>
                        <a:rPr sz="1000" b="1" spc="-5">
                          <a:solidFill>
                            <a:srgbClr val="333333"/>
                          </a:solidFill>
                          <a:latin typeface="FedEx Sans"/>
                          <a:cs typeface="FedEx Sans"/>
                        </a:rPr>
                        <a:t> </a:t>
                      </a:r>
                      <a:r>
                        <a:rPr lang="en-US" sz="1000" b="1" spc="-25">
                          <a:solidFill>
                            <a:srgbClr val="333333"/>
                          </a:solidFill>
                          <a:latin typeface="FedEx Sans"/>
                          <a:cs typeface="FedEx Sans"/>
                        </a:rPr>
                        <a:t>F</a:t>
                      </a:r>
                      <a:r>
                        <a:rPr sz="1000" b="1" spc="-25">
                          <a:solidFill>
                            <a:srgbClr val="333333"/>
                          </a:solidFill>
                          <a:latin typeface="FedEx Sans"/>
                          <a:cs typeface="FedEx Sans"/>
                        </a:rPr>
                        <a:t>ee</a:t>
                      </a:r>
                      <a:r>
                        <a:rPr sz="1000" b="1">
                          <a:solidFill>
                            <a:srgbClr val="333333"/>
                          </a:solidFill>
                          <a:latin typeface="FedEx Sans"/>
                          <a:cs typeface="FedEx Sans"/>
                        </a:rPr>
                        <a:t> (€2</a:t>
                      </a:r>
                      <a:r>
                        <a:rPr lang="en-US" sz="1000" b="1">
                          <a:solidFill>
                            <a:srgbClr val="333333"/>
                          </a:solidFill>
                          <a:latin typeface="FedEx Sans"/>
                          <a:cs typeface="FedEx Sans"/>
                        </a:rPr>
                        <a:t> ($2.32)</a:t>
                      </a:r>
                      <a:r>
                        <a:rPr sz="1000" b="1" spc="-15">
                          <a:solidFill>
                            <a:srgbClr val="333333"/>
                          </a:solidFill>
                          <a:latin typeface="FedEx Sans"/>
                          <a:cs typeface="FedEx Sans"/>
                        </a:rPr>
                        <a:t> </a:t>
                      </a:r>
                      <a:r>
                        <a:rPr sz="1000" b="1">
                          <a:solidFill>
                            <a:srgbClr val="333333"/>
                          </a:solidFill>
                          <a:latin typeface="FedEx Sans"/>
                          <a:cs typeface="FedEx Sans"/>
                        </a:rPr>
                        <a:t>per</a:t>
                      </a:r>
                      <a:r>
                        <a:rPr sz="1000" b="1" spc="-10">
                          <a:solidFill>
                            <a:srgbClr val="333333"/>
                          </a:solidFill>
                          <a:latin typeface="FedEx Sans"/>
                          <a:cs typeface="FedEx Sans"/>
                        </a:rPr>
                        <a:t> </a:t>
                      </a:r>
                      <a:r>
                        <a:rPr sz="1000" b="1">
                          <a:solidFill>
                            <a:srgbClr val="333333"/>
                          </a:solidFill>
                          <a:latin typeface="FedEx Sans"/>
                          <a:cs typeface="FedEx Sans"/>
                        </a:rPr>
                        <a:t>line</a:t>
                      </a:r>
                      <a:r>
                        <a:rPr sz="1000" b="1" spc="-10">
                          <a:solidFill>
                            <a:srgbClr val="333333"/>
                          </a:solidFill>
                          <a:latin typeface="FedEx Sans"/>
                          <a:cs typeface="FedEx Sans"/>
                        </a:rPr>
                        <a:t> item)</a:t>
                      </a:r>
                      <a:r>
                        <a:rPr lang="en-US" sz="1000" b="1" spc="-30" baseline="35353">
                          <a:solidFill>
                            <a:srgbClr val="333333"/>
                          </a:solidFill>
                          <a:latin typeface="FedEx Sans"/>
                          <a:cs typeface="FedEx Sans"/>
                        </a:rPr>
                        <a:t> 1</a:t>
                      </a:r>
                      <a:endParaRPr sz="1000">
                        <a:latin typeface="FedEx Sans"/>
                        <a:cs typeface="FedEx Sans"/>
                      </a:endParaRPr>
                    </a:p>
                  </a:txBody>
                  <a:tcPr marL="0" marR="0" marT="26034"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E0CC"/>
                    </a:solidFill>
                  </a:tcPr>
                </a:tc>
                <a:tc>
                  <a:txBody>
                    <a:bodyPr/>
                    <a:lstStyle/>
                    <a:p>
                      <a:pPr marL="50800">
                        <a:lnSpc>
                          <a:spcPct val="100000"/>
                        </a:lnSpc>
                        <a:spcBef>
                          <a:spcPts val="955"/>
                        </a:spcBef>
                      </a:pPr>
                      <a:r>
                        <a:rPr sz="1000" spc="-10">
                          <a:solidFill>
                            <a:srgbClr val="333333"/>
                          </a:solidFill>
                          <a:latin typeface="FedEx Sans"/>
                          <a:cs typeface="FedEx Sans"/>
                        </a:rPr>
                        <a:t>Recipient</a:t>
                      </a:r>
                      <a:endParaRPr sz="1000">
                        <a:latin typeface="FedEx Sans"/>
                        <a:cs typeface="FedEx Sans"/>
                      </a:endParaRPr>
                    </a:p>
                  </a:txBody>
                  <a:tcPr marL="0" marR="0" marT="12128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955"/>
                        </a:spcBef>
                      </a:pPr>
                      <a:r>
                        <a:rPr sz="1000" spc="-25">
                          <a:solidFill>
                            <a:srgbClr val="333333"/>
                          </a:solidFill>
                          <a:latin typeface="FedEx Sans"/>
                          <a:cs typeface="FedEx Sans"/>
                        </a:rPr>
                        <a:t>D&amp;T: </a:t>
                      </a:r>
                      <a:r>
                        <a:rPr sz="1000" spc="-20">
                          <a:solidFill>
                            <a:srgbClr val="333333"/>
                          </a:solidFill>
                          <a:latin typeface="FedEx Sans"/>
                          <a:cs typeface="FedEx Sans"/>
                        </a:rPr>
                        <a:t>Duty</a:t>
                      </a:r>
                      <a:endParaRPr sz="1000">
                        <a:latin typeface="FedEx Sans"/>
                        <a:cs typeface="FedEx Sans"/>
                      </a:endParaRPr>
                    </a:p>
                  </a:txBody>
                  <a:tcPr marL="0" marR="0" marT="12128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95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12128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95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12128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955"/>
                        </a:spcBef>
                      </a:pPr>
                      <a:r>
                        <a:rPr sz="1000" spc="-25">
                          <a:solidFill>
                            <a:srgbClr val="333333"/>
                          </a:solidFill>
                          <a:latin typeface="FedEx Sans"/>
                          <a:cs typeface="FedEx Sans"/>
                        </a:rPr>
                        <a:t>€4</a:t>
                      </a:r>
                      <a:r>
                        <a:rPr lang="en-US" sz="1000" spc="-25">
                          <a:solidFill>
                            <a:srgbClr val="333333"/>
                          </a:solidFill>
                          <a:latin typeface="FedEx Sans"/>
                          <a:cs typeface="FedEx Sans"/>
                        </a:rPr>
                        <a:t> ($4.63)</a:t>
                      </a:r>
                      <a:r>
                        <a:rPr lang="en-US" sz="825" spc="-37" baseline="35353">
                          <a:solidFill>
                            <a:srgbClr val="333333"/>
                          </a:solidFill>
                          <a:latin typeface="FedEx Sans"/>
                          <a:cs typeface="FedEx Sans"/>
                        </a:rPr>
                        <a:t>2</a:t>
                      </a:r>
                      <a:endParaRPr sz="825" baseline="35353">
                        <a:latin typeface="FedEx Sans"/>
                        <a:cs typeface="FedEx Sans"/>
                      </a:endParaRPr>
                    </a:p>
                  </a:txBody>
                  <a:tcPr marL="0" marR="0" marT="12128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3"/>
                  </a:ext>
                </a:extLst>
              </a:tr>
              <a:tr h="237490">
                <a:tc>
                  <a:txBody>
                    <a:bodyPr/>
                    <a:lstStyle/>
                    <a:p>
                      <a:pPr marL="50800">
                        <a:lnSpc>
                          <a:spcPct val="100000"/>
                        </a:lnSpc>
                        <a:spcBef>
                          <a:spcPts val="305"/>
                        </a:spcBef>
                      </a:pPr>
                      <a:r>
                        <a:rPr sz="1000" b="1" spc="-65">
                          <a:solidFill>
                            <a:srgbClr val="333333"/>
                          </a:solidFill>
                          <a:latin typeface="FedEx Sans"/>
                          <a:cs typeface="FedEx Sans"/>
                        </a:rPr>
                        <a:t>VAT</a:t>
                      </a:r>
                      <a:r>
                        <a:rPr sz="1000" b="1" spc="5">
                          <a:solidFill>
                            <a:srgbClr val="333333"/>
                          </a:solidFill>
                          <a:latin typeface="FedEx Sans"/>
                          <a:cs typeface="FedEx Sans"/>
                        </a:rPr>
                        <a:t> </a:t>
                      </a:r>
                      <a:r>
                        <a:rPr sz="1000" b="1">
                          <a:solidFill>
                            <a:srgbClr val="333333"/>
                          </a:solidFill>
                          <a:latin typeface="FedEx Sans"/>
                          <a:cs typeface="FedEx Sans"/>
                        </a:rPr>
                        <a:t>on</a:t>
                      </a:r>
                      <a:r>
                        <a:rPr sz="1000" b="1" spc="5">
                          <a:solidFill>
                            <a:srgbClr val="333333"/>
                          </a:solidFill>
                          <a:latin typeface="FedEx Sans"/>
                          <a:cs typeface="FedEx Sans"/>
                        </a:rPr>
                        <a:t> </a:t>
                      </a:r>
                      <a:r>
                        <a:rPr lang="en-US" sz="1000" b="1" spc="-10">
                          <a:solidFill>
                            <a:srgbClr val="333333"/>
                          </a:solidFill>
                          <a:latin typeface="FedEx Sans"/>
                          <a:cs typeface="FedEx Sans"/>
                        </a:rPr>
                        <a:t>c</a:t>
                      </a:r>
                      <a:r>
                        <a:rPr sz="1000" b="1" spc="-10">
                          <a:solidFill>
                            <a:srgbClr val="333333"/>
                          </a:solidFill>
                          <a:latin typeface="FedEx Sans"/>
                          <a:cs typeface="FedEx Sans"/>
                        </a:rPr>
                        <a:t>learance</a:t>
                      </a:r>
                      <a:r>
                        <a:rPr sz="1000" b="1" spc="5">
                          <a:solidFill>
                            <a:srgbClr val="333333"/>
                          </a:solidFill>
                          <a:latin typeface="FedEx Sans"/>
                          <a:cs typeface="FedEx Sans"/>
                        </a:rPr>
                        <a:t> </a:t>
                      </a:r>
                      <a:r>
                        <a:rPr lang="en-US" sz="1000" b="1" spc="-10">
                          <a:solidFill>
                            <a:srgbClr val="333333"/>
                          </a:solidFill>
                          <a:latin typeface="FedEx Sans"/>
                          <a:cs typeface="FedEx Sans"/>
                        </a:rPr>
                        <a:t>s</a:t>
                      </a:r>
                      <a:r>
                        <a:rPr sz="1000" b="1" spc="-10">
                          <a:solidFill>
                            <a:srgbClr val="333333"/>
                          </a:solidFill>
                          <a:latin typeface="FedEx Sans"/>
                          <a:cs typeface="FedEx Sans"/>
                        </a:rPr>
                        <a:t>ervices</a:t>
                      </a:r>
                      <a:r>
                        <a:rPr sz="1000" b="1" spc="5">
                          <a:solidFill>
                            <a:srgbClr val="333333"/>
                          </a:solidFill>
                          <a:latin typeface="FedEx Sans"/>
                          <a:cs typeface="FedEx Sans"/>
                        </a:rPr>
                        <a:t> </a:t>
                      </a:r>
                      <a:r>
                        <a:rPr sz="1000" b="1" spc="-10">
                          <a:solidFill>
                            <a:srgbClr val="333333"/>
                          </a:solidFill>
                          <a:latin typeface="FedEx Sans"/>
                          <a:cs typeface="FedEx Sans"/>
                        </a:rPr>
                        <a:t>(19%*)</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E0CC"/>
                    </a:solidFill>
                  </a:tcPr>
                </a:tc>
                <a:tc>
                  <a:txBody>
                    <a:bodyPr/>
                    <a:lstStyle/>
                    <a:p>
                      <a:pPr marL="50800">
                        <a:lnSpc>
                          <a:spcPct val="100000"/>
                        </a:lnSpc>
                        <a:spcBef>
                          <a:spcPts val="305"/>
                        </a:spcBef>
                      </a:pPr>
                      <a:r>
                        <a:rPr sz="1000" spc="-10">
                          <a:solidFill>
                            <a:srgbClr val="333333"/>
                          </a:solidFill>
                          <a:latin typeface="FedEx Sans"/>
                          <a:cs typeface="FedEx Sans"/>
                        </a:rPr>
                        <a:t>Recipient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25">
                          <a:solidFill>
                            <a:srgbClr val="333333"/>
                          </a:solidFill>
                          <a:latin typeface="FedEx Sans"/>
                          <a:cs typeface="FedEx Sans"/>
                        </a:rPr>
                        <a:t>D&amp;T:</a:t>
                      </a:r>
                      <a:r>
                        <a:rPr sz="1000" spc="-20">
                          <a:solidFill>
                            <a:srgbClr val="333333"/>
                          </a:solidFill>
                          <a:latin typeface="FedEx Sans"/>
                          <a:cs typeface="FedEx Sans"/>
                        </a:rPr>
                        <a:t> </a:t>
                      </a:r>
                      <a:r>
                        <a:rPr sz="1000" spc="-25">
                          <a:solidFill>
                            <a:srgbClr val="333333"/>
                          </a:solidFill>
                          <a:latin typeface="FedEx Sans"/>
                          <a:cs typeface="FedEx Sans"/>
                        </a:rPr>
                        <a:t>Tax</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10">
                          <a:solidFill>
                            <a:srgbClr val="333333"/>
                          </a:solidFill>
                          <a:latin typeface="FedEx Sans"/>
                          <a:cs typeface="FedEx Sans"/>
                        </a:rPr>
                        <a:t>€2.85</a:t>
                      </a:r>
                      <a:r>
                        <a:rPr lang="en-US" sz="1000" spc="-10">
                          <a:solidFill>
                            <a:srgbClr val="333333"/>
                          </a:solidFill>
                          <a:latin typeface="FedEx Sans"/>
                          <a:cs typeface="FedEx Sans"/>
                        </a:rPr>
                        <a:t> ($3.30)</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10">
                          <a:solidFill>
                            <a:srgbClr val="333333"/>
                          </a:solidFill>
                          <a:latin typeface="FedEx Sans"/>
                          <a:cs typeface="FedEx Sans"/>
                        </a:rPr>
                        <a:t>€2.85</a:t>
                      </a:r>
                      <a:r>
                        <a:rPr lang="en-US" sz="1000" spc="-10">
                          <a:solidFill>
                            <a:srgbClr val="333333"/>
                          </a:solidFill>
                          <a:latin typeface="FedEx Sans"/>
                          <a:cs typeface="FedEx Sans"/>
                        </a:rPr>
                        <a:t> ($3.30)</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extLst>
                  <a:ext uri="{0D108BD9-81ED-4DB2-BD59-A6C34878D82A}">
                    <a16:rowId xmlns:a16="http://schemas.microsoft.com/office/drawing/2014/main" val="10004"/>
                  </a:ext>
                </a:extLst>
              </a:tr>
              <a:tr h="256540">
                <a:tc gridSpan="6">
                  <a:txBody>
                    <a:bodyPr/>
                    <a:lstStyle/>
                    <a:p>
                      <a:pPr marL="50800">
                        <a:lnSpc>
                          <a:spcPct val="100000"/>
                        </a:lnSpc>
                        <a:spcBef>
                          <a:spcPts val="380"/>
                        </a:spcBef>
                      </a:pPr>
                      <a:r>
                        <a:rPr sz="1000" b="1" spc="-10">
                          <a:solidFill>
                            <a:srgbClr val="FFFFFF"/>
                          </a:solidFill>
                          <a:latin typeface="FedEx Sans"/>
                          <a:cs typeface="FedEx Sans"/>
                        </a:rPr>
                        <a:t>Charged</a:t>
                      </a:r>
                      <a:r>
                        <a:rPr sz="1000" b="1" spc="-15">
                          <a:solidFill>
                            <a:srgbClr val="FFFFFF"/>
                          </a:solidFill>
                          <a:latin typeface="FedEx Sans"/>
                          <a:cs typeface="FedEx Sans"/>
                        </a:rPr>
                        <a:t> </a:t>
                      </a:r>
                      <a:r>
                        <a:rPr sz="1000" b="1">
                          <a:solidFill>
                            <a:srgbClr val="FFFFFF"/>
                          </a:solidFill>
                          <a:latin typeface="FedEx Sans"/>
                          <a:cs typeface="FedEx Sans"/>
                        </a:rPr>
                        <a:t>by</a:t>
                      </a:r>
                      <a:r>
                        <a:rPr sz="1000" b="1" spc="-10">
                          <a:solidFill>
                            <a:srgbClr val="FFFFFF"/>
                          </a:solidFill>
                          <a:latin typeface="FedEx Sans"/>
                          <a:cs typeface="FedEx Sans"/>
                        </a:rPr>
                        <a:t> FedEx</a:t>
                      </a:r>
                      <a:endParaRPr sz="1000">
                        <a:latin typeface="FedEx Sans"/>
                        <a:cs typeface="FedEx Sans"/>
                      </a:endParaRPr>
                    </a:p>
                  </a:txBody>
                  <a:tcPr marL="0" marR="0" marT="4826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4D148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r h="237490">
                <a:tc>
                  <a:txBody>
                    <a:bodyPr/>
                    <a:lstStyle/>
                    <a:p>
                      <a:pPr marL="50800">
                        <a:lnSpc>
                          <a:spcPct val="100000"/>
                        </a:lnSpc>
                        <a:spcBef>
                          <a:spcPts val="305"/>
                        </a:spcBef>
                      </a:pPr>
                      <a:r>
                        <a:rPr sz="1000" b="1" spc="-10">
                          <a:solidFill>
                            <a:srgbClr val="333333"/>
                          </a:solidFill>
                          <a:latin typeface="FedEx Sans"/>
                          <a:cs typeface="FedEx Sans"/>
                        </a:rPr>
                        <a:t>Disbursement</a:t>
                      </a:r>
                      <a:r>
                        <a:rPr sz="1000" b="1" spc="45">
                          <a:solidFill>
                            <a:srgbClr val="333333"/>
                          </a:solidFill>
                          <a:latin typeface="FedEx Sans"/>
                          <a:cs typeface="FedEx Sans"/>
                        </a:rPr>
                        <a:t> </a:t>
                      </a:r>
                      <a:r>
                        <a:rPr lang="en-US" sz="1000" b="1" spc="-25">
                          <a:solidFill>
                            <a:srgbClr val="333333"/>
                          </a:solidFill>
                          <a:latin typeface="FedEx Sans"/>
                          <a:cs typeface="FedEx Sans"/>
                        </a:rPr>
                        <a:t>F</a:t>
                      </a:r>
                      <a:r>
                        <a:rPr sz="1000" b="1" spc="-25">
                          <a:solidFill>
                            <a:srgbClr val="333333"/>
                          </a:solidFill>
                          <a:latin typeface="FedEx Sans"/>
                          <a:cs typeface="FedEx Sans"/>
                        </a:rPr>
                        <a:t>ee</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DBD0E8"/>
                    </a:solidFill>
                  </a:tcPr>
                </a:tc>
                <a:tc>
                  <a:txBody>
                    <a:bodyPr/>
                    <a:lstStyle/>
                    <a:p>
                      <a:pPr marL="50800">
                        <a:lnSpc>
                          <a:spcPct val="100000"/>
                        </a:lnSpc>
                        <a:spcBef>
                          <a:spcPts val="305"/>
                        </a:spcBef>
                      </a:pPr>
                      <a:r>
                        <a:rPr sz="1000" spc="-10">
                          <a:solidFill>
                            <a:srgbClr val="333333"/>
                          </a:solidFill>
                          <a:latin typeface="FedEx Sans"/>
                          <a:cs typeface="FedEx Sans"/>
                        </a:rPr>
                        <a:t>Recipient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25">
                          <a:solidFill>
                            <a:srgbClr val="333333"/>
                          </a:solidFill>
                          <a:latin typeface="FedEx Sans"/>
                          <a:cs typeface="FedEx Sans"/>
                        </a:rPr>
                        <a:t>D&amp;T: </a:t>
                      </a:r>
                      <a:r>
                        <a:rPr sz="1000" spc="-10">
                          <a:solidFill>
                            <a:srgbClr val="333333"/>
                          </a:solidFill>
                          <a:latin typeface="FedEx Sans"/>
                          <a:cs typeface="FedEx Sans"/>
                        </a:rPr>
                        <a:t>Ancillary</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lang="en-US" sz="1000" spc="-20">
                          <a:solidFill>
                            <a:srgbClr val="333333"/>
                          </a:solidFill>
                          <a:latin typeface="FedEx Sans"/>
                          <a:cs typeface="FedEx Sans"/>
                        </a:rPr>
                        <a:t>€15 ($17.37)</a:t>
                      </a:r>
                      <a:r>
                        <a:rPr lang="en-US" sz="800" spc="-30" baseline="35353">
                          <a:solidFill>
                            <a:srgbClr val="333333"/>
                          </a:solidFill>
                          <a:latin typeface="FedEx Sans"/>
                          <a:cs typeface="FedEx Sans"/>
                        </a:rPr>
                        <a:t>4</a:t>
                      </a:r>
                      <a:endParaRPr lang="en-US" sz="800" baseline="35353">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25">
                          <a:solidFill>
                            <a:srgbClr val="333333"/>
                          </a:solidFill>
                          <a:latin typeface="FedEx Sans"/>
                          <a:cs typeface="FedEx Sans"/>
                        </a:rPr>
                        <a:t>€15</a:t>
                      </a:r>
                      <a:r>
                        <a:rPr lang="en-US" sz="1000" spc="-25">
                          <a:solidFill>
                            <a:srgbClr val="333333"/>
                          </a:solidFill>
                          <a:latin typeface="FedEx Sans"/>
                          <a:cs typeface="FedEx Sans"/>
                        </a:rPr>
                        <a:t> ($17.37)</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extLst>
                  <a:ext uri="{0D108BD9-81ED-4DB2-BD59-A6C34878D82A}">
                    <a16:rowId xmlns:a16="http://schemas.microsoft.com/office/drawing/2014/main" val="10006"/>
                  </a:ext>
                </a:extLst>
              </a:tr>
              <a:tr h="237490">
                <a:tc gridSpan="6">
                  <a:txBody>
                    <a:bodyPr/>
                    <a:lstStyle/>
                    <a:p>
                      <a:pPr marL="50165">
                        <a:lnSpc>
                          <a:spcPct val="100000"/>
                        </a:lnSpc>
                        <a:spcBef>
                          <a:spcPts val="305"/>
                        </a:spcBef>
                      </a:pPr>
                      <a:r>
                        <a:rPr sz="1000" b="1" spc="-10">
                          <a:solidFill>
                            <a:srgbClr val="FFFFFF"/>
                          </a:solidFill>
                          <a:latin typeface="FedEx Sans"/>
                          <a:cs typeface="FedEx Sans"/>
                        </a:rPr>
                        <a:t>Charged</a:t>
                      </a:r>
                      <a:r>
                        <a:rPr sz="1000" b="1" spc="-15">
                          <a:solidFill>
                            <a:srgbClr val="FFFFFF"/>
                          </a:solidFill>
                          <a:latin typeface="FedEx Sans"/>
                          <a:cs typeface="FedEx Sans"/>
                        </a:rPr>
                        <a:t> </a:t>
                      </a:r>
                      <a:r>
                        <a:rPr sz="1000" b="1">
                          <a:solidFill>
                            <a:srgbClr val="FFFFFF"/>
                          </a:solidFill>
                          <a:latin typeface="FedEx Sans"/>
                          <a:cs typeface="FedEx Sans"/>
                        </a:rPr>
                        <a:t>by</a:t>
                      </a:r>
                      <a:r>
                        <a:rPr sz="1000" b="1" spc="-15">
                          <a:solidFill>
                            <a:srgbClr val="FFFFFF"/>
                          </a:solidFill>
                          <a:latin typeface="FedEx Sans"/>
                          <a:cs typeface="FedEx Sans"/>
                        </a:rPr>
                        <a:t> </a:t>
                      </a:r>
                      <a:r>
                        <a:rPr sz="1000" b="1">
                          <a:solidFill>
                            <a:srgbClr val="FFFFFF"/>
                          </a:solidFill>
                          <a:latin typeface="FedEx Sans"/>
                          <a:cs typeface="FedEx Sans"/>
                        </a:rPr>
                        <a:t>the</a:t>
                      </a:r>
                      <a:r>
                        <a:rPr sz="1000" b="1" spc="-15">
                          <a:solidFill>
                            <a:srgbClr val="FFFFFF"/>
                          </a:solidFill>
                          <a:latin typeface="FedEx Sans"/>
                          <a:cs typeface="FedEx Sans"/>
                        </a:rPr>
                        <a:t> </a:t>
                      </a:r>
                      <a:r>
                        <a:rPr sz="1000" b="1" spc="-25">
                          <a:solidFill>
                            <a:srgbClr val="FFFFFF"/>
                          </a:solidFill>
                          <a:latin typeface="FedEx Sans"/>
                          <a:cs typeface="FedEx Sans"/>
                        </a:rPr>
                        <a:t>EU</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620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237490">
                <a:tc>
                  <a:txBody>
                    <a:bodyPr/>
                    <a:lstStyle/>
                    <a:p>
                      <a:pPr marL="35560">
                        <a:lnSpc>
                          <a:spcPct val="100000"/>
                        </a:lnSpc>
                        <a:spcBef>
                          <a:spcPts val="305"/>
                        </a:spcBef>
                      </a:pPr>
                      <a:r>
                        <a:rPr sz="1000" b="1" spc="-65">
                          <a:solidFill>
                            <a:srgbClr val="333333"/>
                          </a:solidFill>
                          <a:latin typeface="FedEx Sans"/>
                          <a:cs typeface="FedEx Sans"/>
                        </a:rPr>
                        <a:t>VAT</a:t>
                      </a:r>
                      <a:r>
                        <a:rPr sz="1000" b="1">
                          <a:solidFill>
                            <a:srgbClr val="333333"/>
                          </a:solidFill>
                          <a:latin typeface="FedEx Sans"/>
                          <a:cs typeface="FedEx Sans"/>
                        </a:rPr>
                        <a:t> on</a:t>
                      </a:r>
                      <a:r>
                        <a:rPr sz="1000" b="1" spc="-25">
                          <a:solidFill>
                            <a:srgbClr val="333333"/>
                          </a:solidFill>
                          <a:latin typeface="FedEx Sans"/>
                          <a:cs typeface="FedEx Sans"/>
                        </a:rPr>
                        <a:t> </a:t>
                      </a:r>
                      <a:r>
                        <a:rPr lang="en-US" sz="1000" b="1" spc="-25">
                          <a:solidFill>
                            <a:srgbClr val="333333"/>
                          </a:solidFill>
                          <a:latin typeface="FedEx Sans"/>
                          <a:cs typeface="FedEx Sans"/>
                        </a:rPr>
                        <a:t>s</a:t>
                      </a:r>
                      <a:r>
                        <a:rPr sz="1000" b="1">
                          <a:solidFill>
                            <a:srgbClr val="333333"/>
                          </a:solidFill>
                          <a:latin typeface="FedEx Sans"/>
                          <a:cs typeface="FedEx Sans"/>
                        </a:rPr>
                        <a:t>hipment</a:t>
                      </a:r>
                      <a:r>
                        <a:rPr sz="1000" b="1" spc="-15">
                          <a:solidFill>
                            <a:srgbClr val="333333"/>
                          </a:solidFill>
                          <a:latin typeface="FedEx Sans"/>
                          <a:cs typeface="FedEx Sans"/>
                        </a:rPr>
                        <a:t> </a:t>
                      </a:r>
                      <a:r>
                        <a:rPr lang="en-US" sz="1000" b="1" spc="-10">
                          <a:solidFill>
                            <a:srgbClr val="333333"/>
                          </a:solidFill>
                          <a:latin typeface="FedEx Sans"/>
                          <a:cs typeface="FedEx Sans"/>
                        </a:rPr>
                        <a:t>v</a:t>
                      </a:r>
                      <a:r>
                        <a:rPr sz="1000" b="1" spc="-10">
                          <a:solidFill>
                            <a:srgbClr val="333333"/>
                          </a:solidFill>
                          <a:latin typeface="FedEx Sans"/>
                          <a:cs typeface="FedEx Sans"/>
                        </a:rPr>
                        <a:t>alue </a:t>
                      </a:r>
                      <a:r>
                        <a:rPr sz="1000" b="1">
                          <a:solidFill>
                            <a:srgbClr val="333333"/>
                          </a:solidFill>
                          <a:latin typeface="FedEx Sans"/>
                          <a:cs typeface="FedEx Sans"/>
                        </a:rPr>
                        <a:t>+</a:t>
                      </a:r>
                      <a:r>
                        <a:rPr sz="1000" b="1" spc="-10">
                          <a:solidFill>
                            <a:srgbClr val="333333"/>
                          </a:solidFill>
                          <a:latin typeface="FedEx Sans"/>
                          <a:cs typeface="FedEx Sans"/>
                        </a:rPr>
                        <a:t> </a:t>
                      </a:r>
                      <a:r>
                        <a:rPr lang="en-US" sz="1000" b="1" spc="-10">
                          <a:solidFill>
                            <a:srgbClr val="333333"/>
                          </a:solidFill>
                          <a:latin typeface="FedEx Sans"/>
                          <a:cs typeface="FedEx Sans"/>
                        </a:rPr>
                        <a:t>d</a:t>
                      </a:r>
                      <a:r>
                        <a:rPr sz="1000" b="1">
                          <a:solidFill>
                            <a:srgbClr val="333333"/>
                          </a:solidFill>
                          <a:latin typeface="FedEx Sans"/>
                          <a:cs typeface="FedEx Sans"/>
                        </a:rPr>
                        <a:t>uties</a:t>
                      </a:r>
                      <a:r>
                        <a:rPr sz="1000" b="1" spc="-15">
                          <a:solidFill>
                            <a:srgbClr val="333333"/>
                          </a:solidFill>
                          <a:latin typeface="FedEx Sans"/>
                          <a:cs typeface="FedEx Sans"/>
                        </a:rPr>
                        <a:t> </a:t>
                      </a:r>
                      <a:r>
                        <a:rPr sz="1000" b="1" spc="-10">
                          <a:solidFill>
                            <a:srgbClr val="333333"/>
                          </a:solidFill>
                          <a:latin typeface="FedEx Sans"/>
                          <a:cs typeface="FedEx Sans"/>
                        </a:rPr>
                        <a:t>(19%*)</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E0CC"/>
                    </a:solidFill>
                  </a:tcPr>
                </a:tc>
                <a:tc>
                  <a:txBody>
                    <a:bodyPr/>
                    <a:lstStyle/>
                    <a:p>
                      <a:pPr marL="50165">
                        <a:lnSpc>
                          <a:spcPct val="100000"/>
                        </a:lnSpc>
                        <a:spcBef>
                          <a:spcPts val="305"/>
                        </a:spcBef>
                      </a:pPr>
                      <a:r>
                        <a:rPr sz="1000" spc="-10">
                          <a:solidFill>
                            <a:srgbClr val="333333"/>
                          </a:solidFill>
                          <a:latin typeface="FedEx Sans"/>
                          <a:cs typeface="FedEx Sans"/>
                        </a:rPr>
                        <a:t>Shipper</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165">
                        <a:lnSpc>
                          <a:spcPct val="100000"/>
                        </a:lnSpc>
                        <a:spcBef>
                          <a:spcPts val="305"/>
                        </a:spcBef>
                      </a:pPr>
                      <a:r>
                        <a:rPr sz="1000" spc="-25">
                          <a:solidFill>
                            <a:srgbClr val="333333"/>
                          </a:solidFill>
                          <a:latin typeface="FedEx Sans"/>
                          <a:cs typeface="FedEx Sans"/>
                        </a:rPr>
                        <a:t>D&amp;T:</a:t>
                      </a:r>
                      <a:r>
                        <a:rPr sz="1000" spc="-20">
                          <a:solidFill>
                            <a:srgbClr val="333333"/>
                          </a:solidFill>
                          <a:latin typeface="FedEx Sans"/>
                          <a:cs typeface="FedEx Sans"/>
                        </a:rPr>
                        <a:t> </a:t>
                      </a:r>
                      <a:r>
                        <a:rPr sz="1000" spc="-25">
                          <a:solidFill>
                            <a:srgbClr val="333333"/>
                          </a:solidFill>
                          <a:latin typeface="FedEx Sans"/>
                          <a:cs typeface="FedEx Sans"/>
                        </a:rPr>
                        <a:t>Tax</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165">
                        <a:lnSpc>
                          <a:spcPct val="100000"/>
                        </a:lnSpc>
                        <a:spcBef>
                          <a:spcPts val="305"/>
                        </a:spcBef>
                      </a:pPr>
                      <a:r>
                        <a:rPr sz="1000" spc="-10">
                          <a:solidFill>
                            <a:srgbClr val="333333"/>
                          </a:solidFill>
                          <a:latin typeface="FedEx Sans"/>
                          <a:cs typeface="FedEx Sans"/>
                        </a:rPr>
                        <a:t>€28.50</a:t>
                      </a:r>
                      <a:r>
                        <a:rPr lang="en-US" sz="1000" spc="-10">
                          <a:solidFill>
                            <a:srgbClr val="333333"/>
                          </a:solidFill>
                          <a:latin typeface="FedEx Sans"/>
                          <a:cs typeface="FedEx Sans"/>
                        </a:rPr>
                        <a:t> ($33.00)</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165">
                        <a:lnSpc>
                          <a:spcPct val="100000"/>
                        </a:lnSpc>
                        <a:spcBef>
                          <a:spcPts val="305"/>
                        </a:spcBef>
                      </a:pPr>
                      <a:r>
                        <a:rPr sz="1000" spc="-10">
                          <a:solidFill>
                            <a:srgbClr val="333333"/>
                          </a:solidFill>
                          <a:latin typeface="FedEx Sans"/>
                          <a:cs typeface="FedEx Sans"/>
                        </a:rPr>
                        <a:t>€29.64</a:t>
                      </a:r>
                      <a:r>
                        <a:rPr lang="en-US" sz="1000" spc="-10">
                          <a:solidFill>
                            <a:srgbClr val="333333"/>
                          </a:solidFill>
                          <a:latin typeface="FedEx Sans"/>
                          <a:cs typeface="FedEx Sans"/>
                        </a:rPr>
                        <a:t> ($34.32)</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10">
                          <a:solidFill>
                            <a:srgbClr val="333333"/>
                          </a:solidFill>
                          <a:latin typeface="FedEx Sans"/>
                          <a:cs typeface="FedEx Sans"/>
                        </a:rPr>
                        <a:t>€29.64</a:t>
                      </a:r>
                      <a:r>
                        <a:rPr lang="en-US" sz="1000" spc="-10">
                          <a:solidFill>
                            <a:srgbClr val="333333"/>
                          </a:solidFill>
                          <a:latin typeface="FedEx Sans"/>
                          <a:cs typeface="FedEx Sans"/>
                        </a:rPr>
                        <a:t> ($34.32)</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extLst>
                  <a:ext uri="{0D108BD9-81ED-4DB2-BD59-A6C34878D82A}">
                    <a16:rowId xmlns:a16="http://schemas.microsoft.com/office/drawing/2014/main" val="10008"/>
                  </a:ext>
                </a:extLst>
              </a:tr>
              <a:tr h="237490">
                <a:tc>
                  <a:txBody>
                    <a:bodyPr/>
                    <a:lstStyle/>
                    <a:p>
                      <a:pPr marL="50165">
                        <a:lnSpc>
                          <a:spcPct val="100000"/>
                        </a:lnSpc>
                        <a:spcBef>
                          <a:spcPts val="305"/>
                        </a:spcBef>
                      </a:pPr>
                      <a:r>
                        <a:rPr sz="1000" b="1" spc="-65">
                          <a:solidFill>
                            <a:srgbClr val="333333"/>
                          </a:solidFill>
                          <a:latin typeface="FedEx Sans"/>
                          <a:cs typeface="FedEx Sans"/>
                        </a:rPr>
                        <a:t>VAT</a:t>
                      </a:r>
                      <a:r>
                        <a:rPr sz="1000" b="1" spc="5">
                          <a:solidFill>
                            <a:srgbClr val="333333"/>
                          </a:solidFill>
                          <a:latin typeface="FedEx Sans"/>
                          <a:cs typeface="FedEx Sans"/>
                        </a:rPr>
                        <a:t> </a:t>
                      </a:r>
                      <a:r>
                        <a:rPr sz="1000" b="1">
                          <a:solidFill>
                            <a:srgbClr val="333333"/>
                          </a:solidFill>
                          <a:latin typeface="FedEx Sans"/>
                          <a:cs typeface="FedEx Sans"/>
                        </a:rPr>
                        <a:t>on</a:t>
                      </a:r>
                      <a:r>
                        <a:rPr sz="1000" b="1" spc="5">
                          <a:solidFill>
                            <a:srgbClr val="333333"/>
                          </a:solidFill>
                          <a:latin typeface="FedEx Sans"/>
                          <a:cs typeface="FedEx Sans"/>
                        </a:rPr>
                        <a:t> </a:t>
                      </a:r>
                      <a:r>
                        <a:rPr lang="en-US" sz="1000" b="1" spc="-10">
                          <a:solidFill>
                            <a:srgbClr val="333333"/>
                          </a:solidFill>
                          <a:latin typeface="FedEx Sans"/>
                          <a:cs typeface="FedEx Sans"/>
                        </a:rPr>
                        <a:t>c</a:t>
                      </a:r>
                      <a:r>
                        <a:rPr sz="1000" b="1" spc="-10">
                          <a:solidFill>
                            <a:srgbClr val="333333"/>
                          </a:solidFill>
                          <a:latin typeface="FedEx Sans"/>
                          <a:cs typeface="FedEx Sans"/>
                        </a:rPr>
                        <a:t>learance</a:t>
                      </a:r>
                      <a:r>
                        <a:rPr sz="1000" b="1" spc="5">
                          <a:solidFill>
                            <a:srgbClr val="333333"/>
                          </a:solidFill>
                          <a:latin typeface="FedEx Sans"/>
                          <a:cs typeface="FedEx Sans"/>
                        </a:rPr>
                        <a:t> </a:t>
                      </a:r>
                      <a:r>
                        <a:rPr lang="en-US" sz="1000" b="1" spc="-10">
                          <a:solidFill>
                            <a:srgbClr val="333333"/>
                          </a:solidFill>
                          <a:latin typeface="FedEx Sans"/>
                          <a:cs typeface="FedEx Sans"/>
                        </a:rPr>
                        <a:t>s</a:t>
                      </a:r>
                      <a:r>
                        <a:rPr sz="1000" b="1" spc="-10">
                          <a:solidFill>
                            <a:srgbClr val="333333"/>
                          </a:solidFill>
                          <a:latin typeface="FedEx Sans"/>
                          <a:cs typeface="FedEx Sans"/>
                        </a:rPr>
                        <a:t>ervices</a:t>
                      </a:r>
                      <a:r>
                        <a:rPr sz="1000" b="1" spc="5">
                          <a:solidFill>
                            <a:srgbClr val="333333"/>
                          </a:solidFill>
                          <a:latin typeface="FedEx Sans"/>
                          <a:cs typeface="FedEx Sans"/>
                        </a:rPr>
                        <a:t> </a:t>
                      </a:r>
                      <a:r>
                        <a:rPr sz="1000" b="1" spc="-10">
                          <a:solidFill>
                            <a:srgbClr val="333333"/>
                          </a:solidFill>
                          <a:latin typeface="FedEx Sans"/>
                          <a:cs typeface="FedEx Sans"/>
                        </a:rPr>
                        <a:t>(19%*)</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E0CC"/>
                    </a:solidFill>
                  </a:tcPr>
                </a:tc>
                <a:tc>
                  <a:txBody>
                    <a:bodyPr/>
                    <a:lstStyle/>
                    <a:p>
                      <a:pPr marL="50800">
                        <a:lnSpc>
                          <a:spcPct val="100000"/>
                        </a:lnSpc>
                        <a:spcBef>
                          <a:spcPts val="305"/>
                        </a:spcBef>
                      </a:pPr>
                      <a:r>
                        <a:rPr sz="1000" spc="-10">
                          <a:solidFill>
                            <a:srgbClr val="333333"/>
                          </a:solidFill>
                          <a:latin typeface="FedEx Sans"/>
                          <a:cs typeface="FedEx Sans"/>
                        </a:rPr>
                        <a:t>Shipper</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25">
                          <a:solidFill>
                            <a:srgbClr val="333333"/>
                          </a:solidFill>
                          <a:latin typeface="FedEx Sans"/>
                          <a:cs typeface="FedEx Sans"/>
                        </a:rPr>
                        <a:t>D&amp;T:</a:t>
                      </a:r>
                      <a:r>
                        <a:rPr sz="1000" spc="-20">
                          <a:solidFill>
                            <a:srgbClr val="333333"/>
                          </a:solidFill>
                          <a:latin typeface="FedEx Sans"/>
                          <a:cs typeface="FedEx Sans"/>
                        </a:rPr>
                        <a:t> </a:t>
                      </a:r>
                      <a:r>
                        <a:rPr sz="1000" spc="-25">
                          <a:solidFill>
                            <a:srgbClr val="333333"/>
                          </a:solidFill>
                          <a:latin typeface="FedEx Sans"/>
                          <a:cs typeface="FedEx Sans"/>
                        </a:rPr>
                        <a:t>Tax</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10">
                          <a:solidFill>
                            <a:srgbClr val="333333"/>
                          </a:solidFill>
                          <a:latin typeface="FedEx Sans"/>
                          <a:cs typeface="FedEx Sans"/>
                        </a:rPr>
                        <a:t>€2.28</a:t>
                      </a:r>
                      <a:r>
                        <a:rPr lang="en-US" sz="1000" spc="-10">
                          <a:solidFill>
                            <a:srgbClr val="333333"/>
                          </a:solidFill>
                          <a:latin typeface="FedEx Sans"/>
                          <a:cs typeface="FedEx Sans"/>
                        </a:rPr>
                        <a:t> ($2.64)</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10">
                          <a:solidFill>
                            <a:srgbClr val="333333"/>
                          </a:solidFill>
                          <a:latin typeface="FedEx Sans"/>
                          <a:cs typeface="FedEx Sans"/>
                        </a:rPr>
                        <a:t>€2.85</a:t>
                      </a:r>
                      <a:r>
                        <a:rPr lang="en-US" sz="1000" spc="-10">
                          <a:solidFill>
                            <a:srgbClr val="333333"/>
                          </a:solidFill>
                          <a:latin typeface="FedEx Sans"/>
                          <a:cs typeface="FedEx Sans"/>
                        </a:rPr>
                        <a:t> ($3.30)</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10">
                          <a:solidFill>
                            <a:srgbClr val="333333"/>
                          </a:solidFill>
                          <a:latin typeface="FedEx Sans"/>
                          <a:cs typeface="FedEx Sans"/>
                        </a:rPr>
                        <a:t>€2.85</a:t>
                      </a:r>
                      <a:r>
                        <a:rPr lang="en-US" sz="1000" spc="-10">
                          <a:solidFill>
                            <a:srgbClr val="333333"/>
                          </a:solidFill>
                          <a:latin typeface="FedEx Sans"/>
                          <a:cs typeface="FedEx Sans"/>
                        </a:rPr>
                        <a:t> ($3.30)</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9"/>
                  </a:ext>
                </a:extLst>
              </a:tr>
              <a:tr h="237490">
                <a:tc gridSpan="6">
                  <a:txBody>
                    <a:bodyPr/>
                    <a:lstStyle/>
                    <a:p>
                      <a:pPr marL="50800">
                        <a:lnSpc>
                          <a:spcPct val="100000"/>
                        </a:lnSpc>
                        <a:spcBef>
                          <a:spcPts val="305"/>
                        </a:spcBef>
                      </a:pPr>
                      <a:r>
                        <a:rPr sz="1000" b="1" spc="-10">
                          <a:solidFill>
                            <a:srgbClr val="FFFFFF"/>
                          </a:solidFill>
                          <a:latin typeface="FedEx Sans"/>
                          <a:cs typeface="FedEx Sans"/>
                        </a:rPr>
                        <a:t>Charged</a:t>
                      </a:r>
                      <a:r>
                        <a:rPr sz="1000" b="1" spc="-15">
                          <a:solidFill>
                            <a:srgbClr val="FFFFFF"/>
                          </a:solidFill>
                          <a:latin typeface="FedEx Sans"/>
                          <a:cs typeface="FedEx Sans"/>
                        </a:rPr>
                        <a:t> </a:t>
                      </a:r>
                      <a:r>
                        <a:rPr sz="1000" b="1">
                          <a:solidFill>
                            <a:srgbClr val="FFFFFF"/>
                          </a:solidFill>
                          <a:latin typeface="FedEx Sans"/>
                          <a:cs typeface="FedEx Sans"/>
                        </a:rPr>
                        <a:t>by</a:t>
                      </a:r>
                      <a:r>
                        <a:rPr sz="1000" b="1" spc="-10">
                          <a:solidFill>
                            <a:srgbClr val="FFFFFF"/>
                          </a:solidFill>
                          <a:latin typeface="FedEx Sans"/>
                          <a:cs typeface="FedEx Sans"/>
                        </a:rPr>
                        <a:t> FedEx</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4D148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0"/>
                  </a:ext>
                </a:extLst>
              </a:tr>
              <a:tr h="237490">
                <a:tc>
                  <a:txBody>
                    <a:bodyPr/>
                    <a:lstStyle/>
                    <a:p>
                      <a:pPr marL="50800">
                        <a:lnSpc>
                          <a:spcPct val="100000"/>
                        </a:lnSpc>
                        <a:spcBef>
                          <a:spcPts val="305"/>
                        </a:spcBef>
                      </a:pPr>
                      <a:r>
                        <a:rPr sz="1000" b="1" spc="-10">
                          <a:solidFill>
                            <a:srgbClr val="333333"/>
                          </a:solidFill>
                          <a:latin typeface="FedEx Sans"/>
                          <a:cs typeface="FedEx Sans"/>
                        </a:rPr>
                        <a:t>Disbursement</a:t>
                      </a:r>
                      <a:r>
                        <a:rPr sz="1000" b="1" spc="45">
                          <a:solidFill>
                            <a:srgbClr val="333333"/>
                          </a:solidFill>
                          <a:latin typeface="FedEx Sans"/>
                          <a:cs typeface="FedEx Sans"/>
                        </a:rPr>
                        <a:t> </a:t>
                      </a:r>
                      <a:r>
                        <a:rPr lang="en-US" sz="1000" b="1" spc="-20">
                          <a:solidFill>
                            <a:srgbClr val="333333"/>
                          </a:solidFill>
                          <a:latin typeface="FedEx Sans"/>
                          <a:cs typeface="FedEx Sans"/>
                        </a:rPr>
                        <a:t>F</a:t>
                      </a:r>
                      <a:r>
                        <a:rPr sz="1000" b="1" spc="-20">
                          <a:solidFill>
                            <a:srgbClr val="333333"/>
                          </a:solidFill>
                          <a:latin typeface="FedEx Sans"/>
                          <a:cs typeface="FedEx Sans"/>
                        </a:rPr>
                        <a:t>ee</a:t>
                      </a:r>
                      <a:r>
                        <a:rPr lang="en-US" sz="825" b="1" spc="-30" baseline="35353">
                          <a:solidFill>
                            <a:srgbClr val="333333"/>
                          </a:solidFill>
                          <a:latin typeface="FedEx Sans"/>
                          <a:cs typeface="FedEx Sans"/>
                        </a:rPr>
                        <a:t>3</a:t>
                      </a:r>
                      <a:endParaRPr sz="825" baseline="35353">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DBD0E8"/>
                    </a:solidFill>
                  </a:tcPr>
                </a:tc>
                <a:tc>
                  <a:txBody>
                    <a:bodyPr/>
                    <a:lstStyle/>
                    <a:p>
                      <a:pPr marL="50800">
                        <a:lnSpc>
                          <a:spcPct val="100000"/>
                        </a:lnSpc>
                        <a:spcBef>
                          <a:spcPts val="305"/>
                        </a:spcBef>
                      </a:pPr>
                      <a:r>
                        <a:rPr sz="1000" spc="-10">
                          <a:solidFill>
                            <a:srgbClr val="333333"/>
                          </a:solidFill>
                          <a:latin typeface="FedEx Sans"/>
                          <a:cs typeface="FedEx Sans"/>
                        </a:rPr>
                        <a:t>Shipper</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25">
                          <a:solidFill>
                            <a:srgbClr val="333333"/>
                          </a:solidFill>
                          <a:latin typeface="FedEx Sans"/>
                          <a:cs typeface="FedEx Sans"/>
                        </a:rPr>
                        <a:t>D&amp;T: </a:t>
                      </a:r>
                      <a:r>
                        <a:rPr sz="1000" spc="-10">
                          <a:solidFill>
                            <a:srgbClr val="333333"/>
                          </a:solidFill>
                          <a:latin typeface="FedEx Sans"/>
                          <a:cs typeface="FedEx Sans"/>
                        </a:rPr>
                        <a:t>Ancillary</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25">
                          <a:solidFill>
                            <a:srgbClr val="333333"/>
                          </a:solidFill>
                          <a:latin typeface="FedEx Sans"/>
                          <a:cs typeface="FedEx Sans"/>
                        </a:rPr>
                        <a:t>€12</a:t>
                      </a:r>
                      <a:r>
                        <a:rPr lang="en-US" sz="1000" spc="-25">
                          <a:solidFill>
                            <a:srgbClr val="333333"/>
                          </a:solidFill>
                          <a:latin typeface="FedEx Sans"/>
                          <a:cs typeface="FedEx Sans"/>
                        </a:rPr>
                        <a:t> ($13.90)</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20">
                          <a:solidFill>
                            <a:srgbClr val="333333"/>
                          </a:solidFill>
                          <a:latin typeface="FedEx Sans"/>
                          <a:cs typeface="FedEx Sans"/>
                        </a:rPr>
                        <a:t>€15</a:t>
                      </a:r>
                      <a:r>
                        <a:rPr lang="en-US" sz="1000" spc="-20">
                          <a:solidFill>
                            <a:srgbClr val="333333"/>
                          </a:solidFill>
                          <a:latin typeface="FedEx Sans"/>
                          <a:cs typeface="FedEx Sans"/>
                        </a:rPr>
                        <a:t> </a:t>
                      </a:r>
                      <a:r>
                        <a:rPr lang="en-US" sz="1000" spc="-25">
                          <a:solidFill>
                            <a:srgbClr val="333333"/>
                          </a:solidFill>
                          <a:latin typeface="FedEx Sans"/>
                          <a:cs typeface="FedEx Sans"/>
                        </a:rPr>
                        <a:t>($17.37)</a:t>
                      </a:r>
                      <a:r>
                        <a:rPr lang="en-US" sz="825" spc="-30" baseline="35353">
                          <a:solidFill>
                            <a:srgbClr val="333333"/>
                          </a:solidFill>
                          <a:latin typeface="FedEx Sans"/>
                          <a:cs typeface="FedEx Sans"/>
                        </a:rPr>
                        <a:t>4</a:t>
                      </a:r>
                      <a:endParaRPr sz="825" baseline="35353">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25">
                          <a:solidFill>
                            <a:srgbClr val="333333"/>
                          </a:solidFill>
                          <a:latin typeface="FedEx Sans"/>
                          <a:cs typeface="FedEx Sans"/>
                        </a:rPr>
                        <a:t>€15</a:t>
                      </a:r>
                      <a:r>
                        <a:rPr lang="en-US" sz="1000" spc="-25">
                          <a:solidFill>
                            <a:srgbClr val="333333"/>
                          </a:solidFill>
                          <a:latin typeface="FedEx Sans"/>
                          <a:cs typeface="FedEx Sans"/>
                        </a:rPr>
                        <a:t> ($17.37)</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extLst>
                  <a:ext uri="{0D108BD9-81ED-4DB2-BD59-A6C34878D82A}">
                    <a16:rowId xmlns:a16="http://schemas.microsoft.com/office/drawing/2014/main" val="10011"/>
                  </a:ext>
                </a:extLst>
              </a:tr>
              <a:tr h="237490">
                <a:tc>
                  <a:txBody>
                    <a:bodyPr/>
                    <a:lstStyle/>
                    <a:p>
                      <a:pPr marL="50165">
                        <a:lnSpc>
                          <a:spcPct val="100000"/>
                        </a:lnSpc>
                        <a:spcBef>
                          <a:spcPts val="305"/>
                        </a:spcBef>
                      </a:pPr>
                      <a:r>
                        <a:rPr sz="1000" b="1">
                          <a:solidFill>
                            <a:srgbClr val="333333"/>
                          </a:solidFill>
                          <a:latin typeface="FedEx Sans"/>
                          <a:cs typeface="FedEx Sans"/>
                        </a:rPr>
                        <a:t>Inbound</a:t>
                      </a:r>
                      <a:r>
                        <a:rPr sz="1000" b="1" spc="-20">
                          <a:solidFill>
                            <a:srgbClr val="333333"/>
                          </a:solidFill>
                          <a:latin typeface="FedEx Sans"/>
                          <a:cs typeface="FedEx Sans"/>
                        </a:rPr>
                        <a:t> </a:t>
                      </a:r>
                      <a:r>
                        <a:rPr lang="en-US" sz="1000" b="1" spc="-20">
                          <a:solidFill>
                            <a:srgbClr val="333333"/>
                          </a:solidFill>
                          <a:latin typeface="FedEx Sans"/>
                          <a:cs typeface="FedEx Sans"/>
                        </a:rPr>
                        <a:t>P</a:t>
                      </a:r>
                      <a:r>
                        <a:rPr lang="en-US" sz="1000" b="1" spc="-10">
                          <a:solidFill>
                            <a:srgbClr val="333333"/>
                          </a:solidFill>
                          <a:latin typeface="FedEx Sans"/>
                          <a:cs typeface="FedEx Sans"/>
                        </a:rPr>
                        <a:t>rocessing</a:t>
                      </a:r>
                      <a:r>
                        <a:rPr sz="1000" b="1" spc="-20">
                          <a:solidFill>
                            <a:srgbClr val="333333"/>
                          </a:solidFill>
                          <a:latin typeface="FedEx Sans"/>
                          <a:cs typeface="FedEx Sans"/>
                        </a:rPr>
                        <a:t> </a:t>
                      </a:r>
                      <a:r>
                        <a:rPr lang="en-US" sz="1000" b="1" spc="-25">
                          <a:solidFill>
                            <a:srgbClr val="333333"/>
                          </a:solidFill>
                          <a:latin typeface="FedEx Sans"/>
                          <a:cs typeface="FedEx Sans"/>
                        </a:rPr>
                        <a:t>F</a:t>
                      </a:r>
                      <a:r>
                        <a:rPr sz="1000" b="1" spc="-25">
                          <a:solidFill>
                            <a:srgbClr val="333333"/>
                          </a:solidFill>
                          <a:latin typeface="FedEx Sans"/>
                          <a:cs typeface="FedEx Sans"/>
                        </a:rPr>
                        <a:t>ee</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D7CFE8"/>
                    </a:solidFill>
                  </a:tcPr>
                </a:tc>
                <a:tc>
                  <a:txBody>
                    <a:bodyPr/>
                    <a:lstStyle/>
                    <a:p>
                      <a:pPr marL="50800">
                        <a:lnSpc>
                          <a:spcPct val="100000"/>
                        </a:lnSpc>
                        <a:spcBef>
                          <a:spcPts val="305"/>
                        </a:spcBef>
                      </a:pPr>
                      <a:r>
                        <a:rPr sz="1000" spc="-20">
                          <a:solidFill>
                            <a:srgbClr val="333333"/>
                          </a:solidFill>
                          <a:latin typeface="FedEx Sans"/>
                          <a:cs typeface="FedEx Sans"/>
                        </a:rPr>
                        <a:t>Payor</a:t>
                      </a:r>
                      <a:r>
                        <a:rPr sz="1000" spc="-10">
                          <a:solidFill>
                            <a:srgbClr val="333333"/>
                          </a:solidFill>
                          <a:latin typeface="FedEx Sans"/>
                          <a:cs typeface="FedEx Sans"/>
                        </a:rPr>
                        <a:t> </a:t>
                      </a:r>
                      <a:r>
                        <a:rPr sz="1000" spc="-25">
                          <a:solidFill>
                            <a:srgbClr val="333333"/>
                          </a:solidFill>
                          <a:latin typeface="FedEx Sans"/>
                          <a:cs typeface="FedEx Sans"/>
                        </a:rPr>
                        <a:t>EAN</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10">
                          <a:solidFill>
                            <a:srgbClr val="333333"/>
                          </a:solidFill>
                          <a:latin typeface="FedEx Sans"/>
                          <a:cs typeface="FedEx Sans"/>
                        </a:rPr>
                        <a:t>Transportation</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10">
                          <a:solidFill>
                            <a:srgbClr val="333333"/>
                          </a:solidFill>
                          <a:latin typeface="FedEx Sans"/>
                          <a:cs typeface="FedEx Sans"/>
                        </a:rPr>
                        <a:t>€2.40</a:t>
                      </a:r>
                      <a:r>
                        <a:rPr lang="en-US" sz="1000" spc="-10">
                          <a:solidFill>
                            <a:srgbClr val="333333"/>
                          </a:solidFill>
                          <a:latin typeface="FedEx Sans"/>
                          <a:cs typeface="FedEx Sans"/>
                        </a:rPr>
                        <a:t> ($2.78)</a:t>
                      </a:r>
                      <a:r>
                        <a:rPr lang="en-US" sz="825" spc="-15" baseline="35353">
                          <a:solidFill>
                            <a:srgbClr val="333333"/>
                          </a:solidFill>
                          <a:latin typeface="FedEx Sans"/>
                          <a:cs typeface="FedEx Sans"/>
                        </a:rPr>
                        <a:t>5</a:t>
                      </a:r>
                      <a:endParaRPr sz="825" baseline="35353">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10">
                          <a:solidFill>
                            <a:srgbClr val="333333"/>
                          </a:solidFill>
                          <a:latin typeface="FedEx Sans"/>
                          <a:cs typeface="FedEx Sans"/>
                        </a:rPr>
                        <a:t>€2.40</a:t>
                      </a:r>
                      <a:r>
                        <a:rPr lang="en-US" sz="1000" spc="-10">
                          <a:solidFill>
                            <a:srgbClr val="333333"/>
                          </a:solidFill>
                          <a:latin typeface="FedEx Sans"/>
                          <a:cs typeface="FedEx Sans"/>
                        </a:rPr>
                        <a:t> ($2.78)</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12"/>
                  </a:ext>
                </a:extLst>
              </a:tr>
              <a:tr h="287655">
                <a:tc>
                  <a:txBody>
                    <a:bodyPr/>
                    <a:lstStyle/>
                    <a:p>
                      <a:pPr marL="50165">
                        <a:lnSpc>
                          <a:spcPct val="100000"/>
                        </a:lnSpc>
                        <a:spcBef>
                          <a:spcPts val="505"/>
                        </a:spcBef>
                      </a:pPr>
                      <a:r>
                        <a:rPr sz="1000" b="1" spc="-10">
                          <a:solidFill>
                            <a:srgbClr val="333333"/>
                          </a:solidFill>
                          <a:latin typeface="FedEx Sans"/>
                          <a:cs typeface="FedEx Sans"/>
                        </a:rPr>
                        <a:t>Total</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a:lnSpc>
                          <a:spcPct val="100000"/>
                        </a:lnSpc>
                      </a:pPr>
                      <a:endParaRPr sz="900">
                        <a:latin typeface="Times New Roman"/>
                        <a:cs typeface="Times New Roman"/>
                      </a:endParaRPr>
                    </a:p>
                  </a:txBody>
                  <a:tcPr marL="0" marR="0" marT="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a:lnSpc>
                          <a:spcPct val="100000"/>
                        </a:lnSpc>
                      </a:pPr>
                      <a:endParaRPr sz="900">
                        <a:latin typeface="Times New Roman"/>
                        <a:cs typeface="Times New Roman"/>
                      </a:endParaRPr>
                    </a:p>
                  </a:txBody>
                  <a:tcPr marL="0" marR="0" marT="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165">
                        <a:lnSpc>
                          <a:spcPct val="100000"/>
                        </a:lnSpc>
                        <a:spcBef>
                          <a:spcPts val="505"/>
                        </a:spcBef>
                      </a:pPr>
                      <a:r>
                        <a:rPr sz="1000" b="1" spc="-10">
                          <a:solidFill>
                            <a:srgbClr val="333333"/>
                          </a:solidFill>
                          <a:latin typeface="FedEx Sans"/>
                          <a:cs typeface="FedEx Sans"/>
                        </a:rPr>
                        <a:t>€42.78</a:t>
                      </a:r>
                      <a:r>
                        <a:rPr lang="en-US" sz="1000" b="1" spc="-10">
                          <a:solidFill>
                            <a:srgbClr val="333333"/>
                          </a:solidFill>
                          <a:latin typeface="FedEx Sans"/>
                          <a:cs typeface="FedEx Sans"/>
                        </a:rPr>
                        <a:t> ($49.54)</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165">
                        <a:lnSpc>
                          <a:spcPct val="100000"/>
                        </a:lnSpc>
                        <a:spcBef>
                          <a:spcPts val="505"/>
                        </a:spcBef>
                      </a:pPr>
                      <a:r>
                        <a:rPr sz="1000" b="1" spc="-10">
                          <a:solidFill>
                            <a:srgbClr val="333333"/>
                          </a:solidFill>
                          <a:latin typeface="FedEx Sans"/>
                          <a:cs typeface="FedEx Sans"/>
                        </a:rPr>
                        <a:t>€73.74</a:t>
                      </a:r>
                      <a:r>
                        <a:rPr lang="en-US" sz="1000" b="1" spc="-10">
                          <a:solidFill>
                            <a:srgbClr val="333333"/>
                          </a:solidFill>
                          <a:latin typeface="FedEx Sans"/>
                          <a:cs typeface="FedEx Sans"/>
                        </a:rPr>
                        <a:t>  ($85.39)</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505"/>
                        </a:spcBef>
                      </a:pPr>
                      <a:r>
                        <a:rPr sz="1000" b="1" spc="-10">
                          <a:solidFill>
                            <a:srgbClr val="333333"/>
                          </a:solidFill>
                          <a:latin typeface="FedEx Sans"/>
                          <a:cs typeface="FedEx Sans"/>
                        </a:rPr>
                        <a:t>€</a:t>
                      </a:r>
                      <a:r>
                        <a:rPr lang="en-US" sz="1000" b="1" spc="-10">
                          <a:solidFill>
                            <a:srgbClr val="333333"/>
                          </a:solidFill>
                          <a:latin typeface="FedEx Sans"/>
                          <a:cs typeface="FedEx Sans"/>
                        </a:rPr>
                        <a:t>77.74 ($99.02)</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13"/>
                  </a:ext>
                </a:extLst>
              </a:tr>
            </a:tbl>
          </a:graphicData>
        </a:graphic>
      </p:graphicFrame>
      <p:sp>
        <p:nvSpPr>
          <p:cNvPr id="3" name="object 3"/>
          <p:cNvSpPr/>
          <p:nvPr/>
        </p:nvSpPr>
        <p:spPr>
          <a:xfrm>
            <a:off x="2" y="407727"/>
            <a:ext cx="1350010" cy="1417320"/>
          </a:xfrm>
          <a:custGeom>
            <a:avLst/>
            <a:gdLst/>
            <a:ahLst/>
            <a:cxnLst/>
            <a:rect l="l" t="t" r="r" b="b"/>
            <a:pathLst>
              <a:path w="1350010" h="1417320">
                <a:moveTo>
                  <a:pt x="759015" y="882675"/>
                </a:moveTo>
                <a:lnTo>
                  <a:pt x="0" y="882675"/>
                </a:lnTo>
                <a:lnTo>
                  <a:pt x="0" y="922705"/>
                </a:lnTo>
                <a:lnTo>
                  <a:pt x="718997" y="922705"/>
                </a:lnTo>
                <a:lnTo>
                  <a:pt x="718997" y="1417167"/>
                </a:lnTo>
                <a:lnTo>
                  <a:pt x="812541" y="1312062"/>
                </a:lnTo>
                <a:lnTo>
                  <a:pt x="759015" y="1312062"/>
                </a:lnTo>
                <a:lnTo>
                  <a:pt x="759015" y="882675"/>
                </a:lnTo>
                <a:close/>
              </a:path>
              <a:path w="1350010" h="1417320">
                <a:moveTo>
                  <a:pt x="812601" y="105143"/>
                </a:moveTo>
                <a:lnTo>
                  <a:pt x="759015" y="105143"/>
                </a:lnTo>
                <a:lnTo>
                  <a:pt x="1296035" y="708609"/>
                </a:lnTo>
                <a:lnTo>
                  <a:pt x="759015" y="1312062"/>
                </a:lnTo>
                <a:lnTo>
                  <a:pt x="812541" y="1312062"/>
                </a:lnTo>
                <a:lnTo>
                  <a:pt x="1349616" y="708609"/>
                </a:lnTo>
                <a:lnTo>
                  <a:pt x="812601" y="105143"/>
                </a:lnTo>
                <a:close/>
              </a:path>
              <a:path w="1350010" h="1417320">
                <a:moveTo>
                  <a:pt x="719035" y="0"/>
                </a:moveTo>
                <a:lnTo>
                  <a:pt x="719035" y="475843"/>
                </a:lnTo>
                <a:lnTo>
                  <a:pt x="0" y="475843"/>
                </a:lnTo>
                <a:lnTo>
                  <a:pt x="0" y="515835"/>
                </a:lnTo>
                <a:lnTo>
                  <a:pt x="759015" y="515835"/>
                </a:lnTo>
                <a:lnTo>
                  <a:pt x="759015" y="105143"/>
                </a:lnTo>
                <a:lnTo>
                  <a:pt x="812601" y="105143"/>
                </a:lnTo>
                <a:lnTo>
                  <a:pt x="719035" y="0"/>
                </a:lnTo>
                <a:close/>
              </a:path>
            </a:pathLst>
          </a:custGeom>
          <a:solidFill>
            <a:srgbClr val="FF6200"/>
          </a:solidFill>
        </p:spPr>
        <p:txBody>
          <a:bodyPr wrap="square" lIns="0" tIns="0" rIns="0" bIns="0" rtlCol="0"/>
          <a:lstStyle/>
          <a:p>
            <a:endParaRPr/>
          </a:p>
        </p:txBody>
      </p:sp>
      <p:sp>
        <p:nvSpPr>
          <p:cNvPr id="4" name="object 4"/>
          <p:cNvSpPr txBox="1"/>
          <p:nvPr/>
        </p:nvSpPr>
        <p:spPr>
          <a:xfrm>
            <a:off x="707298" y="5946656"/>
            <a:ext cx="9135201" cy="584775"/>
          </a:xfrm>
          <a:prstGeom prst="rect">
            <a:avLst/>
          </a:prstGeom>
        </p:spPr>
        <p:txBody>
          <a:bodyPr vert="horz" wrap="square" lIns="0" tIns="20320" rIns="0" bIns="0" rtlCol="0">
            <a:spAutoFit/>
          </a:bodyPr>
          <a:lstStyle/>
          <a:p>
            <a:pPr marL="12700">
              <a:lnSpc>
                <a:spcPct val="100000"/>
              </a:lnSpc>
              <a:spcBef>
                <a:spcPts val="160"/>
              </a:spcBef>
            </a:pPr>
            <a:r>
              <a:rPr lang="en-US" sz="700" b="1" spc="-5">
                <a:solidFill>
                  <a:srgbClr val="333333"/>
                </a:solidFill>
                <a:latin typeface="FedEx Sans"/>
                <a:cs typeface="FedEx Sans"/>
              </a:rPr>
              <a:t>1 </a:t>
            </a:r>
            <a:r>
              <a:rPr lang="en-US" sz="700" spc="10">
                <a:solidFill>
                  <a:srgbClr val="333333"/>
                </a:solidFill>
                <a:latin typeface="FedEx Sans"/>
                <a:cs typeface="FedEx Sans"/>
              </a:rPr>
              <a:t>The value of the Union Handling Fee is not yet confirmed by the EU Commission, but it is expected to range between €2 ($2.32) and €4 ($4.64) per declaration line. We assume a €2 ($2.32) fee for the purposes of this scenario.</a:t>
            </a:r>
            <a:r>
              <a:rPr lang="en-US" sz="700" spc="145">
                <a:solidFill>
                  <a:srgbClr val="333333"/>
                </a:solidFill>
                <a:latin typeface="FedEx Sans"/>
                <a:cs typeface="FedEx Sans"/>
              </a:rPr>
              <a:t> </a:t>
            </a:r>
            <a:r>
              <a:rPr lang="en-US" sz="700" b="1" spc="-10">
                <a:solidFill>
                  <a:srgbClr val="333333"/>
                </a:solidFill>
                <a:latin typeface="FedEx Sans"/>
                <a:cs typeface="FedEx Sans"/>
              </a:rPr>
              <a:t>2</a:t>
            </a:r>
            <a:r>
              <a:rPr sz="700" b="1" spc="-10">
                <a:solidFill>
                  <a:srgbClr val="333333"/>
                </a:solidFill>
                <a:latin typeface="FedEx Sans"/>
                <a:cs typeface="FedEx Sans"/>
              </a:rPr>
              <a:t> </a:t>
            </a:r>
            <a:r>
              <a:rPr sz="700">
                <a:solidFill>
                  <a:srgbClr val="333333"/>
                </a:solidFill>
                <a:latin typeface="FedEx Sans"/>
                <a:cs typeface="FedEx Sans"/>
              </a:rPr>
              <a:t>Not</a:t>
            </a:r>
            <a:r>
              <a:rPr sz="700" spc="-5">
                <a:solidFill>
                  <a:srgbClr val="333333"/>
                </a:solidFill>
                <a:latin typeface="FedEx Sans"/>
                <a:cs typeface="FedEx Sans"/>
              </a:rPr>
              <a:t> </a:t>
            </a:r>
            <a:r>
              <a:rPr sz="700">
                <a:solidFill>
                  <a:srgbClr val="333333"/>
                </a:solidFill>
                <a:latin typeface="FedEx Sans"/>
                <a:cs typeface="FedEx Sans"/>
              </a:rPr>
              <a:t>charged</a:t>
            </a:r>
            <a:r>
              <a:rPr sz="700" spc="-10">
                <a:solidFill>
                  <a:srgbClr val="333333"/>
                </a:solidFill>
                <a:latin typeface="FedEx Sans"/>
                <a:cs typeface="FedEx Sans"/>
              </a:rPr>
              <a:t> </a:t>
            </a:r>
            <a:r>
              <a:rPr sz="700">
                <a:solidFill>
                  <a:srgbClr val="333333"/>
                </a:solidFill>
                <a:latin typeface="FedEx Sans"/>
                <a:cs typeface="FedEx Sans"/>
              </a:rPr>
              <a:t>with</a:t>
            </a:r>
            <a:r>
              <a:rPr sz="700" spc="-5">
                <a:solidFill>
                  <a:srgbClr val="333333"/>
                </a:solidFill>
                <a:latin typeface="FedEx Sans"/>
                <a:cs typeface="FedEx Sans"/>
              </a:rPr>
              <a:t> </a:t>
            </a:r>
            <a:r>
              <a:rPr sz="700" spc="-45">
                <a:solidFill>
                  <a:srgbClr val="333333"/>
                </a:solidFill>
                <a:latin typeface="FedEx Sans"/>
                <a:cs typeface="FedEx Sans"/>
              </a:rPr>
              <a:t>VAT</a:t>
            </a:r>
            <a:r>
              <a:rPr sz="700">
                <a:solidFill>
                  <a:srgbClr val="333333"/>
                </a:solidFill>
                <a:latin typeface="FedEx Sans"/>
                <a:cs typeface="FedEx Sans"/>
              </a:rPr>
              <a:t> (pass</a:t>
            </a:r>
            <a:r>
              <a:rPr sz="700" spc="-10">
                <a:solidFill>
                  <a:srgbClr val="333333"/>
                </a:solidFill>
                <a:latin typeface="FedEx Sans"/>
                <a:cs typeface="FedEx Sans"/>
              </a:rPr>
              <a:t> </a:t>
            </a:r>
            <a:r>
              <a:rPr sz="700">
                <a:solidFill>
                  <a:srgbClr val="333333"/>
                </a:solidFill>
                <a:latin typeface="FedEx Sans"/>
                <a:cs typeface="FedEx Sans"/>
              </a:rPr>
              <a:t>through</a:t>
            </a:r>
            <a:r>
              <a:rPr sz="700" spc="-5">
                <a:solidFill>
                  <a:srgbClr val="333333"/>
                </a:solidFill>
                <a:latin typeface="FedEx Sans"/>
                <a:cs typeface="FedEx Sans"/>
              </a:rPr>
              <a:t> </a:t>
            </a:r>
            <a:r>
              <a:rPr sz="700">
                <a:solidFill>
                  <a:srgbClr val="333333"/>
                </a:solidFill>
                <a:latin typeface="FedEx Sans"/>
                <a:cs typeface="FedEx Sans"/>
              </a:rPr>
              <a:t>fee</a:t>
            </a:r>
            <a:r>
              <a:rPr sz="700" spc="-10">
                <a:solidFill>
                  <a:srgbClr val="333333"/>
                </a:solidFill>
                <a:latin typeface="FedEx Sans"/>
                <a:cs typeface="FedEx Sans"/>
              </a:rPr>
              <a:t> </a:t>
            </a:r>
            <a:r>
              <a:rPr sz="700">
                <a:solidFill>
                  <a:srgbClr val="333333"/>
                </a:solidFill>
                <a:latin typeface="FedEx Sans"/>
                <a:cs typeface="FedEx Sans"/>
              </a:rPr>
              <a:t>to</a:t>
            </a:r>
            <a:r>
              <a:rPr sz="700" spc="-5">
                <a:solidFill>
                  <a:srgbClr val="333333"/>
                </a:solidFill>
                <a:latin typeface="FedEx Sans"/>
                <a:cs typeface="FedEx Sans"/>
              </a:rPr>
              <a:t> </a:t>
            </a:r>
            <a:r>
              <a:rPr sz="700">
                <a:solidFill>
                  <a:srgbClr val="333333"/>
                </a:solidFill>
                <a:latin typeface="FedEx Sans"/>
                <a:cs typeface="FedEx Sans"/>
              </a:rPr>
              <a:t>government).</a:t>
            </a:r>
            <a:r>
              <a:rPr sz="700" spc="145">
                <a:solidFill>
                  <a:srgbClr val="333333"/>
                </a:solidFill>
                <a:latin typeface="FedEx Sans"/>
                <a:cs typeface="FedEx Sans"/>
              </a:rPr>
              <a:t> </a:t>
            </a:r>
            <a:r>
              <a:rPr lang="en-US" sz="700" b="1" spc="145">
                <a:solidFill>
                  <a:srgbClr val="333333"/>
                </a:solidFill>
                <a:latin typeface="FedEx Sans"/>
                <a:cs typeface="FedEx Sans"/>
              </a:rPr>
              <a:t>3</a:t>
            </a:r>
            <a:r>
              <a:rPr sz="700" b="1" spc="-5">
                <a:solidFill>
                  <a:srgbClr val="333333"/>
                </a:solidFill>
                <a:latin typeface="FedEx Sans"/>
                <a:cs typeface="FedEx Sans"/>
              </a:rPr>
              <a:t> </a:t>
            </a:r>
            <a:r>
              <a:rPr sz="700">
                <a:solidFill>
                  <a:srgbClr val="333333"/>
                </a:solidFill>
                <a:latin typeface="FedEx Sans"/>
                <a:cs typeface="FedEx Sans"/>
              </a:rPr>
              <a:t>Not</a:t>
            </a:r>
            <a:r>
              <a:rPr sz="700" spc="-10">
                <a:solidFill>
                  <a:srgbClr val="333333"/>
                </a:solidFill>
                <a:latin typeface="FedEx Sans"/>
                <a:cs typeface="FedEx Sans"/>
              </a:rPr>
              <a:t> </a:t>
            </a:r>
            <a:r>
              <a:rPr sz="700">
                <a:solidFill>
                  <a:srgbClr val="333333"/>
                </a:solidFill>
                <a:latin typeface="FedEx Sans"/>
                <a:cs typeface="FedEx Sans"/>
              </a:rPr>
              <a:t>applicable</a:t>
            </a:r>
            <a:r>
              <a:rPr sz="700" spc="-5">
                <a:solidFill>
                  <a:srgbClr val="333333"/>
                </a:solidFill>
                <a:latin typeface="FedEx Sans"/>
                <a:cs typeface="FedEx Sans"/>
              </a:rPr>
              <a:t> </a:t>
            </a:r>
            <a:r>
              <a:rPr sz="700">
                <a:solidFill>
                  <a:srgbClr val="333333"/>
                </a:solidFill>
                <a:latin typeface="FedEx Sans"/>
                <a:cs typeface="FedEx Sans"/>
              </a:rPr>
              <a:t>if</a:t>
            </a:r>
            <a:r>
              <a:rPr sz="700" spc="-10">
                <a:solidFill>
                  <a:srgbClr val="333333"/>
                </a:solidFill>
                <a:latin typeface="FedEx Sans"/>
                <a:cs typeface="FedEx Sans"/>
              </a:rPr>
              <a:t> </a:t>
            </a:r>
            <a:r>
              <a:rPr sz="700">
                <a:solidFill>
                  <a:srgbClr val="333333"/>
                </a:solidFill>
                <a:latin typeface="FedEx Sans"/>
                <a:cs typeface="FedEx Sans"/>
              </a:rPr>
              <a:t>customer</a:t>
            </a:r>
            <a:r>
              <a:rPr sz="700" spc="-5">
                <a:solidFill>
                  <a:srgbClr val="333333"/>
                </a:solidFill>
                <a:latin typeface="FedEx Sans"/>
                <a:cs typeface="FedEx Sans"/>
              </a:rPr>
              <a:t> </a:t>
            </a:r>
            <a:r>
              <a:rPr sz="700">
                <a:solidFill>
                  <a:srgbClr val="333333"/>
                </a:solidFill>
                <a:latin typeface="FedEx Sans"/>
                <a:cs typeface="FedEx Sans"/>
              </a:rPr>
              <a:t>uses</a:t>
            </a:r>
            <a:r>
              <a:rPr sz="700" spc="-10">
                <a:solidFill>
                  <a:srgbClr val="333333"/>
                </a:solidFill>
                <a:latin typeface="FedEx Sans"/>
                <a:cs typeface="FedEx Sans"/>
              </a:rPr>
              <a:t> </a:t>
            </a:r>
            <a:r>
              <a:rPr sz="700">
                <a:solidFill>
                  <a:srgbClr val="333333"/>
                </a:solidFill>
                <a:latin typeface="FedEx Sans"/>
                <a:cs typeface="FedEx Sans"/>
              </a:rPr>
              <a:t>IOSS.</a:t>
            </a:r>
            <a:r>
              <a:rPr sz="700" spc="145">
                <a:solidFill>
                  <a:srgbClr val="333333"/>
                </a:solidFill>
                <a:latin typeface="FedEx Sans"/>
                <a:cs typeface="FedEx Sans"/>
              </a:rPr>
              <a:t> </a:t>
            </a:r>
            <a:r>
              <a:rPr lang="en-US" sz="700" b="1" spc="145">
                <a:solidFill>
                  <a:srgbClr val="333333"/>
                </a:solidFill>
                <a:latin typeface="FedEx Sans"/>
                <a:cs typeface="FedEx Sans"/>
              </a:rPr>
              <a:t>4</a:t>
            </a:r>
            <a:r>
              <a:rPr sz="700" b="1" spc="-5">
                <a:solidFill>
                  <a:srgbClr val="333333"/>
                </a:solidFill>
                <a:latin typeface="FedEx Sans"/>
                <a:cs typeface="FedEx Sans"/>
              </a:rPr>
              <a:t> </a:t>
            </a:r>
            <a:r>
              <a:rPr sz="700" spc="-10">
                <a:solidFill>
                  <a:srgbClr val="333333"/>
                </a:solidFill>
                <a:latin typeface="FedEx Sans"/>
                <a:cs typeface="FedEx Sans"/>
              </a:rPr>
              <a:t>Disbursement </a:t>
            </a:r>
            <a:r>
              <a:rPr sz="700">
                <a:solidFill>
                  <a:srgbClr val="333333"/>
                </a:solidFill>
                <a:latin typeface="FedEx Sans"/>
                <a:cs typeface="FedEx Sans"/>
              </a:rPr>
              <a:t>Fee</a:t>
            </a:r>
            <a:r>
              <a:rPr sz="700" spc="-5">
                <a:solidFill>
                  <a:srgbClr val="333333"/>
                </a:solidFill>
                <a:latin typeface="FedEx Sans"/>
                <a:cs typeface="FedEx Sans"/>
              </a:rPr>
              <a:t> </a:t>
            </a:r>
            <a:r>
              <a:rPr sz="700">
                <a:solidFill>
                  <a:srgbClr val="333333"/>
                </a:solidFill>
                <a:latin typeface="FedEx Sans"/>
                <a:cs typeface="FedEx Sans"/>
              </a:rPr>
              <a:t>Increase</a:t>
            </a:r>
            <a:r>
              <a:rPr sz="700" spc="-10">
                <a:solidFill>
                  <a:srgbClr val="333333"/>
                </a:solidFill>
                <a:latin typeface="FedEx Sans"/>
                <a:cs typeface="FedEx Sans"/>
              </a:rPr>
              <a:t> effective</a:t>
            </a:r>
            <a:r>
              <a:rPr sz="700" spc="-5">
                <a:solidFill>
                  <a:srgbClr val="333333"/>
                </a:solidFill>
                <a:latin typeface="FedEx Sans"/>
                <a:cs typeface="FedEx Sans"/>
              </a:rPr>
              <a:t> </a:t>
            </a:r>
            <a:r>
              <a:rPr sz="700">
                <a:solidFill>
                  <a:srgbClr val="333333"/>
                </a:solidFill>
                <a:latin typeface="FedEx Sans"/>
                <a:cs typeface="FedEx Sans"/>
              </a:rPr>
              <a:t>from</a:t>
            </a:r>
            <a:r>
              <a:rPr sz="700" spc="-10">
                <a:solidFill>
                  <a:srgbClr val="333333"/>
                </a:solidFill>
                <a:latin typeface="FedEx Sans"/>
                <a:cs typeface="FedEx Sans"/>
              </a:rPr>
              <a:t> </a:t>
            </a:r>
            <a:r>
              <a:rPr sz="700">
                <a:solidFill>
                  <a:srgbClr val="333333"/>
                </a:solidFill>
                <a:latin typeface="FedEx Sans"/>
                <a:cs typeface="FedEx Sans"/>
              </a:rPr>
              <a:t>July</a:t>
            </a:r>
            <a:r>
              <a:rPr sz="700" spc="-5">
                <a:solidFill>
                  <a:srgbClr val="333333"/>
                </a:solidFill>
                <a:latin typeface="FedEx Sans"/>
                <a:cs typeface="FedEx Sans"/>
              </a:rPr>
              <a:t> </a:t>
            </a:r>
            <a:r>
              <a:rPr sz="700">
                <a:solidFill>
                  <a:srgbClr val="333333"/>
                </a:solidFill>
                <a:latin typeface="FedEx Sans"/>
                <a:cs typeface="FedEx Sans"/>
              </a:rPr>
              <a:t>20,</a:t>
            </a:r>
            <a:r>
              <a:rPr sz="700" spc="-10">
                <a:solidFill>
                  <a:srgbClr val="333333"/>
                </a:solidFill>
                <a:latin typeface="FedEx Sans"/>
                <a:cs typeface="FedEx Sans"/>
              </a:rPr>
              <a:t> </a:t>
            </a:r>
            <a:r>
              <a:rPr sz="700">
                <a:solidFill>
                  <a:srgbClr val="333333"/>
                </a:solidFill>
                <a:latin typeface="FedEx Sans"/>
                <a:cs typeface="FedEx Sans"/>
              </a:rPr>
              <a:t>2026.</a:t>
            </a:r>
            <a:r>
              <a:rPr sz="700" spc="150">
                <a:solidFill>
                  <a:srgbClr val="333333"/>
                </a:solidFill>
                <a:latin typeface="FedEx Sans"/>
                <a:cs typeface="FedEx Sans"/>
              </a:rPr>
              <a:t> </a:t>
            </a:r>
            <a:r>
              <a:rPr lang="en-US" sz="700" b="1" spc="150">
                <a:solidFill>
                  <a:srgbClr val="333333"/>
                </a:solidFill>
                <a:latin typeface="FedEx Sans"/>
                <a:cs typeface="FedEx Sans"/>
              </a:rPr>
              <a:t>5</a:t>
            </a:r>
            <a:r>
              <a:rPr sz="700" b="1" spc="-10">
                <a:solidFill>
                  <a:srgbClr val="333333"/>
                </a:solidFill>
                <a:latin typeface="FedEx Sans"/>
                <a:cs typeface="FedEx Sans"/>
              </a:rPr>
              <a:t> </a:t>
            </a:r>
            <a:r>
              <a:rPr sz="700">
                <a:solidFill>
                  <a:srgbClr val="333333"/>
                </a:solidFill>
                <a:latin typeface="FedEx Sans"/>
                <a:cs typeface="FedEx Sans"/>
              </a:rPr>
              <a:t>Inbound</a:t>
            </a:r>
            <a:r>
              <a:rPr sz="700" spc="-5">
                <a:solidFill>
                  <a:srgbClr val="333333"/>
                </a:solidFill>
                <a:latin typeface="FedEx Sans"/>
                <a:cs typeface="FedEx Sans"/>
              </a:rPr>
              <a:t> </a:t>
            </a:r>
            <a:r>
              <a:rPr sz="700" spc="-10">
                <a:solidFill>
                  <a:srgbClr val="333333"/>
                </a:solidFill>
                <a:latin typeface="FedEx Sans"/>
                <a:cs typeface="FedEx Sans"/>
              </a:rPr>
              <a:t>Processing </a:t>
            </a:r>
            <a:r>
              <a:rPr sz="700">
                <a:solidFill>
                  <a:srgbClr val="333333"/>
                </a:solidFill>
                <a:latin typeface="FedEx Sans"/>
                <a:cs typeface="FedEx Sans"/>
              </a:rPr>
              <a:t>Fee</a:t>
            </a:r>
            <a:r>
              <a:rPr sz="700" spc="-5">
                <a:solidFill>
                  <a:srgbClr val="333333"/>
                </a:solidFill>
                <a:latin typeface="FedEx Sans"/>
                <a:cs typeface="FedEx Sans"/>
              </a:rPr>
              <a:t> </a:t>
            </a:r>
            <a:r>
              <a:rPr sz="700" spc="-10">
                <a:solidFill>
                  <a:srgbClr val="333333"/>
                </a:solidFill>
                <a:latin typeface="FedEx Sans"/>
                <a:cs typeface="FedEx Sans"/>
              </a:rPr>
              <a:t>effective </a:t>
            </a:r>
            <a:r>
              <a:rPr sz="700">
                <a:solidFill>
                  <a:srgbClr val="333333"/>
                </a:solidFill>
                <a:latin typeface="FedEx Sans"/>
                <a:cs typeface="FedEx Sans"/>
              </a:rPr>
              <a:t>from</a:t>
            </a:r>
            <a:r>
              <a:rPr sz="700" spc="-5">
                <a:solidFill>
                  <a:srgbClr val="333333"/>
                </a:solidFill>
                <a:latin typeface="FedEx Sans"/>
                <a:cs typeface="FedEx Sans"/>
              </a:rPr>
              <a:t> </a:t>
            </a:r>
            <a:r>
              <a:rPr sz="700">
                <a:solidFill>
                  <a:srgbClr val="333333"/>
                </a:solidFill>
                <a:latin typeface="FedEx Sans"/>
                <a:cs typeface="FedEx Sans"/>
              </a:rPr>
              <a:t>August</a:t>
            </a:r>
            <a:r>
              <a:rPr sz="700" spc="-10">
                <a:solidFill>
                  <a:srgbClr val="333333"/>
                </a:solidFill>
                <a:latin typeface="FedEx Sans"/>
                <a:cs typeface="FedEx Sans"/>
              </a:rPr>
              <a:t> </a:t>
            </a:r>
            <a:r>
              <a:rPr sz="700">
                <a:solidFill>
                  <a:srgbClr val="333333"/>
                </a:solidFill>
                <a:latin typeface="FedEx Sans"/>
                <a:cs typeface="FedEx Sans"/>
              </a:rPr>
              <a:t>3,</a:t>
            </a:r>
            <a:r>
              <a:rPr sz="700" spc="-10">
                <a:solidFill>
                  <a:srgbClr val="333333"/>
                </a:solidFill>
                <a:latin typeface="FedEx Sans"/>
                <a:cs typeface="FedEx Sans"/>
              </a:rPr>
              <a:t> 2026.</a:t>
            </a:r>
            <a:endParaRPr sz="700">
              <a:latin typeface="FedEx Sans"/>
              <a:cs typeface="FedEx Sans"/>
            </a:endParaRPr>
          </a:p>
          <a:p>
            <a:pPr marL="12700">
              <a:lnSpc>
                <a:spcPct val="100000"/>
              </a:lnSpc>
              <a:spcBef>
                <a:spcPts val="60"/>
              </a:spcBef>
            </a:pPr>
            <a:r>
              <a:rPr sz="700" b="1" spc="-30">
                <a:solidFill>
                  <a:srgbClr val="333333"/>
                </a:solidFill>
                <a:latin typeface="FedEx Sans"/>
                <a:cs typeface="FedEx Sans"/>
              </a:rPr>
              <a:t>*</a:t>
            </a:r>
            <a:r>
              <a:rPr sz="700" spc="-30">
                <a:solidFill>
                  <a:srgbClr val="333333"/>
                </a:solidFill>
                <a:latin typeface="FedEx Sans"/>
                <a:cs typeface="FedEx Sans"/>
              </a:rPr>
              <a:t>VAT</a:t>
            </a:r>
            <a:r>
              <a:rPr sz="700" spc="-15">
                <a:solidFill>
                  <a:srgbClr val="333333"/>
                </a:solidFill>
                <a:latin typeface="FedEx Sans"/>
                <a:cs typeface="FedEx Sans"/>
              </a:rPr>
              <a:t> </a:t>
            </a:r>
            <a:r>
              <a:rPr sz="700">
                <a:solidFill>
                  <a:srgbClr val="333333"/>
                </a:solidFill>
                <a:latin typeface="FedEx Sans"/>
                <a:cs typeface="FedEx Sans"/>
              </a:rPr>
              <a:t>rules</a:t>
            </a:r>
            <a:r>
              <a:rPr sz="700" spc="-25">
                <a:solidFill>
                  <a:srgbClr val="333333"/>
                </a:solidFill>
                <a:latin typeface="FedEx Sans"/>
                <a:cs typeface="FedEx Sans"/>
              </a:rPr>
              <a:t> </a:t>
            </a:r>
            <a:r>
              <a:rPr sz="700">
                <a:solidFill>
                  <a:srgbClr val="333333"/>
                </a:solidFill>
                <a:latin typeface="FedEx Sans"/>
                <a:cs typeface="FedEx Sans"/>
              </a:rPr>
              <a:t>remain</a:t>
            </a:r>
            <a:r>
              <a:rPr sz="700" spc="-10">
                <a:solidFill>
                  <a:srgbClr val="333333"/>
                </a:solidFill>
                <a:latin typeface="FedEx Sans"/>
                <a:cs typeface="FedEx Sans"/>
              </a:rPr>
              <a:t> </a:t>
            </a:r>
            <a:r>
              <a:rPr sz="700">
                <a:solidFill>
                  <a:srgbClr val="333333"/>
                </a:solidFill>
                <a:latin typeface="FedEx Sans"/>
                <a:cs typeface="FedEx Sans"/>
              </a:rPr>
              <a:t>unchanged.</a:t>
            </a:r>
            <a:r>
              <a:rPr sz="700" spc="-15">
                <a:solidFill>
                  <a:srgbClr val="333333"/>
                </a:solidFill>
                <a:latin typeface="FedEx Sans"/>
                <a:cs typeface="FedEx Sans"/>
              </a:rPr>
              <a:t> </a:t>
            </a:r>
            <a:r>
              <a:rPr sz="700">
                <a:solidFill>
                  <a:srgbClr val="333333"/>
                </a:solidFill>
                <a:latin typeface="FedEx Sans"/>
                <a:cs typeface="FedEx Sans"/>
              </a:rPr>
              <a:t>German</a:t>
            </a:r>
            <a:r>
              <a:rPr sz="700" spc="-10">
                <a:solidFill>
                  <a:srgbClr val="333333"/>
                </a:solidFill>
                <a:latin typeface="FedEx Sans"/>
                <a:cs typeface="FedEx Sans"/>
              </a:rPr>
              <a:t> </a:t>
            </a:r>
            <a:r>
              <a:rPr sz="700" spc="-45">
                <a:solidFill>
                  <a:srgbClr val="333333"/>
                </a:solidFill>
                <a:latin typeface="FedEx Sans"/>
                <a:cs typeface="FedEx Sans"/>
              </a:rPr>
              <a:t>VAT</a:t>
            </a:r>
            <a:r>
              <a:rPr sz="700">
                <a:solidFill>
                  <a:srgbClr val="333333"/>
                </a:solidFill>
                <a:latin typeface="FedEx Sans"/>
                <a:cs typeface="FedEx Sans"/>
              </a:rPr>
              <a:t> rates</a:t>
            </a:r>
            <a:r>
              <a:rPr sz="700" spc="-10">
                <a:solidFill>
                  <a:srgbClr val="333333"/>
                </a:solidFill>
                <a:latin typeface="FedEx Sans"/>
                <a:cs typeface="FedEx Sans"/>
              </a:rPr>
              <a:t> </a:t>
            </a:r>
            <a:r>
              <a:rPr sz="700">
                <a:solidFill>
                  <a:srgbClr val="333333"/>
                </a:solidFill>
                <a:latin typeface="FedEx Sans"/>
                <a:cs typeface="FedEx Sans"/>
              </a:rPr>
              <a:t>were</a:t>
            </a:r>
            <a:r>
              <a:rPr sz="700" spc="-15">
                <a:solidFill>
                  <a:srgbClr val="333333"/>
                </a:solidFill>
                <a:latin typeface="FedEx Sans"/>
                <a:cs typeface="FedEx Sans"/>
              </a:rPr>
              <a:t> </a:t>
            </a:r>
            <a:r>
              <a:rPr sz="700">
                <a:solidFill>
                  <a:srgbClr val="333333"/>
                </a:solidFill>
                <a:latin typeface="FedEx Sans"/>
                <a:cs typeface="FedEx Sans"/>
              </a:rPr>
              <a:t>used</a:t>
            </a:r>
            <a:r>
              <a:rPr sz="700" spc="-10">
                <a:solidFill>
                  <a:srgbClr val="333333"/>
                </a:solidFill>
                <a:latin typeface="FedEx Sans"/>
                <a:cs typeface="FedEx Sans"/>
              </a:rPr>
              <a:t> </a:t>
            </a:r>
            <a:r>
              <a:rPr sz="700">
                <a:solidFill>
                  <a:srgbClr val="333333"/>
                </a:solidFill>
                <a:latin typeface="FedEx Sans"/>
                <a:cs typeface="FedEx Sans"/>
              </a:rPr>
              <a:t>for</a:t>
            </a:r>
            <a:r>
              <a:rPr sz="700" spc="-15">
                <a:solidFill>
                  <a:srgbClr val="333333"/>
                </a:solidFill>
                <a:latin typeface="FedEx Sans"/>
                <a:cs typeface="FedEx Sans"/>
              </a:rPr>
              <a:t> </a:t>
            </a:r>
            <a:r>
              <a:rPr sz="700">
                <a:solidFill>
                  <a:srgbClr val="333333"/>
                </a:solidFill>
                <a:latin typeface="FedEx Sans"/>
                <a:cs typeface="FedEx Sans"/>
              </a:rPr>
              <a:t>illustration</a:t>
            </a:r>
            <a:r>
              <a:rPr sz="700" spc="-10">
                <a:solidFill>
                  <a:srgbClr val="333333"/>
                </a:solidFill>
                <a:latin typeface="FedEx Sans"/>
                <a:cs typeface="FedEx Sans"/>
              </a:rPr>
              <a:t> purposes.</a:t>
            </a:r>
            <a:endParaRPr sz="700">
              <a:latin typeface="FedEx Sans"/>
              <a:cs typeface="FedEx Sans"/>
            </a:endParaRPr>
          </a:p>
          <a:p>
            <a:pPr marL="12700">
              <a:lnSpc>
                <a:spcPct val="100000"/>
              </a:lnSpc>
              <a:spcBef>
                <a:spcPts val="60"/>
              </a:spcBef>
            </a:pPr>
            <a:r>
              <a:rPr sz="700">
                <a:solidFill>
                  <a:srgbClr val="333333"/>
                </a:solidFill>
                <a:latin typeface="FedEx Sans"/>
                <a:cs typeface="FedEx Sans"/>
              </a:rPr>
              <a:t>NEW:</a:t>
            </a:r>
            <a:r>
              <a:rPr sz="700" spc="-10">
                <a:solidFill>
                  <a:srgbClr val="333333"/>
                </a:solidFill>
                <a:latin typeface="FedEx Sans"/>
                <a:cs typeface="FedEx Sans"/>
              </a:rPr>
              <a:t> </a:t>
            </a:r>
            <a:r>
              <a:rPr sz="700">
                <a:solidFill>
                  <a:srgbClr val="333333"/>
                </a:solidFill>
                <a:latin typeface="FedEx Sans"/>
                <a:cs typeface="FedEx Sans"/>
              </a:rPr>
              <a:t>Customs</a:t>
            </a:r>
            <a:r>
              <a:rPr sz="700" spc="-5">
                <a:solidFill>
                  <a:srgbClr val="333333"/>
                </a:solidFill>
                <a:latin typeface="FedEx Sans"/>
                <a:cs typeface="FedEx Sans"/>
              </a:rPr>
              <a:t> </a:t>
            </a:r>
            <a:r>
              <a:rPr sz="700">
                <a:solidFill>
                  <a:srgbClr val="333333"/>
                </a:solidFill>
                <a:latin typeface="FedEx Sans"/>
                <a:cs typeface="FedEx Sans"/>
              </a:rPr>
              <a:t>Duty</a:t>
            </a:r>
            <a:r>
              <a:rPr sz="700" spc="305">
                <a:solidFill>
                  <a:srgbClr val="333333"/>
                </a:solidFill>
                <a:latin typeface="FedEx Sans"/>
                <a:cs typeface="FedEx Sans"/>
              </a:rPr>
              <a:t> </a:t>
            </a:r>
            <a:r>
              <a:rPr sz="700">
                <a:solidFill>
                  <a:srgbClr val="333333"/>
                </a:solidFill>
                <a:latin typeface="FedEx Sans"/>
                <a:cs typeface="FedEx Sans"/>
              </a:rPr>
              <a:t>NEW:</a:t>
            </a:r>
            <a:r>
              <a:rPr sz="700" spc="-10">
                <a:solidFill>
                  <a:srgbClr val="333333"/>
                </a:solidFill>
                <a:latin typeface="FedEx Sans"/>
                <a:cs typeface="FedEx Sans"/>
              </a:rPr>
              <a:t> </a:t>
            </a:r>
            <a:r>
              <a:rPr lang="en-US" sz="700">
                <a:solidFill>
                  <a:srgbClr val="333333"/>
                </a:solidFill>
                <a:latin typeface="FedEx Sans"/>
                <a:cs typeface="FedEx Sans"/>
              </a:rPr>
              <a:t>Union </a:t>
            </a:r>
            <a:r>
              <a:rPr sz="700">
                <a:solidFill>
                  <a:srgbClr val="333333"/>
                </a:solidFill>
                <a:latin typeface="FedEx Sans"/>
                <a:cs typeface="FedEx Sans"/>
              </a:rPr>
              <a:t>Handling</a:t>
            </a:r>
            <a:r>
              <a:rPr sz="700" spc="-5">
                <a:solidFill>
                  <a:srgbClr val="333333"/>
                </a:solidFill>
                <a:latin typeface="FedEx Sans"/>
                <a:cs typeface="FedEx Sans"/>
              </a:rPr>
              <a:t> </a:t>
            </a:r>
            <a:r>
              <a:rPr sz="700">
                <a:solidFill>
                  <a:srgbClr val="333333"/>
                </a:solidFill>
                <a:latin typeface="FedEx Sans"/>
                <a:cs typeface="FedEx Sans"/>
              </a:rPr>
              <a:t>Fee</a:t>
            </a:r>
            <a:r>
              <a:rPr sz="700" spc="305">
                <a:solidFill>
                  <a:srgbClr val="333333"/>
                </a:solidFill>
                <a:latin typeface="FedEx Sans"/>
                <a:cs typeface="FedEx Sans"/>
              </a:rPr>
              <a:t> </a:t>
            </a:r>
            <a:r>
              <a:rPr sz="700">
                <a:solidFill>
                  <a:srgbClr val="333333"/>
                </a:solidFill>
                <a:latin typeface="FedEx Sans"/>
                <a:cs typeface="FedEx Sans"/>
              </a:rPr>
              <a:t>AS-IS:</a:t>
            </a:r>
            <a:r>
              <a:rPr sz="700" spc="-10">
                <a:solidFill>
                  <a:srgbClr val="333333"/>
                </a:solidFill>
                <a:latin typeface="FedEx Sans"/>
                <a:cs typeface="FedEx Sans"/>
              </a:rPr>
              <a:t> </a:t>
            </a:r>
            <a:r>
              <a:rPr sz="700">
                <a:solidFill>
                  <a:srgbClr val="333333"/>
                </a:solidFill>
                <a:latin typeface="FedEx Sans"/>
                <a:cs typeface="FedEx Sans"/>
              </a:rPr>
              <a:t>VAT</a:t>
            </a:r>
            <a:r>
              <a:rPr sz="700" spc="305">
                <a:solidFill>
                  <a:srgbClr val="333333"/>
                </a:solidFill>
                <a:latin typeface="FedEx Sans"/>
                <a:cs typeface="FedEx Sans"/>
              </a:rPr>
              <a:t> </a:t>
            </a:r>
            <a:r>
              <a:rPr sz="700">
                <a:solidFill>
                  <a:srgbClr val="333333"/>
                </a:solidFill>
                <a:latin typeface="FedEx Sans"/>
                <a:cs typeface="FedEx Sans"/>
              </a:rPr>
              <a:t>AS-IS:</a:t>
            </a:r>
            <a:r>
              <a:rPr sz="700" spc="-5">
                <a:solidFill>
                  <a:srgbClr val="333333"/>
                </a:solidFill>
                <a:latin typeface="FedEx Sans"/>
                <a:cs typeface="FedEx Sans"/>
              </a:rPr>
              <a:t> </a:t>
            </a:r>
            <a:r>
              <a:rPr sz="700">
                <a:solidFill>
                  <a:srgbClr val="333333"/>
                </a:solidFill>
                <a:latin typeface="FedEx Sans"/>
                <a:cs typeface="FedEx Sans"/>
              </a:rPr>
              <a:t>Multi-line</a:t>
            </a:r>
            <a:r>
              <a:rPr sz="700" spc="-10">
                <a:solidFill>
                  <a:srgbClr val="333333"/>
                </a:solidFill>
                <a:latin typeface="FedEx Sans"/>
                <a:cs typeface="FedEx Sans"/>
              </a:rPr>
              <a:t> </a:t>
            </a:r>
            <a:r>
              <a:rPr sz="700">
                <a:solidFill>
                  <a:srgbClr val="333333"/>
                </a:solidFill>
                <a:latin typeface="FedEx Sans"/>
                <a:cs typeface="FedEx Sans"/>
              </a:rPr>
              <a:t>Item</a:t>
            </a:r>
            <a:r>
              <a:rPr sz="700" spc="-5">
                <a:solidFill>
                  <a:srgbClr val="333333"/>
                </a:solidFill>
                <a:latin typeface="FedEx Sans"/>
                <a:cs typeface="FedEx Sans"/>
              </a:rPr>
              <a:t> </a:t>
            </a:r>
            <a:r>
              <a:rPr sz="700">
                <a:solidFill>
                  <a:srgbClr val="333333"/>
                </a:solidFill>
                <a:latin typeface="FedEx Sans"/>
                <a:cs typeface="FedEx Sans"/>
              </a:rPr>
              <a:t>Fee</a:t>
            </a:r>
            <a:r>
              <a:rPr sz="700" spc="305">
                <a:solidFill>
                  <a:srgbClr val="333333"/>
                </a:solidFill>
                <a:latin typeface="FedEx Sans"/>
                <a:cs typeface="FedEx Sans"/>
              </a:rPr>
              <a:t> </a:t>
            </a:r>
            <a:r>
              <a:rPr sz="700">
                <a:solidFill>
                  <a:srgbClr val="333333"/>
                </a:solidFill>
                <a:latin typeface="FedEx Sans"/>
                <a:cs typeface="FedEx Sans"/>
              </a:rPr>
              <a:t>AS-IS:</a:t>
            </a:r>
            <a:r>
              <a:rPr sz="700" spc="-10">
                <a:solidFill>
                  <a:srgbClr val="333333"/>
                </a:solidFill>
                <a:latin typeface="FedEx Sans"/>
                <a:cs typeface="FedEx Sans"/>
              </a:rPr>
              <a:t> </a:t>
            </a:r>
            <a:r>
              <a:rPr sz="700">
                <a:solidFill>
                  <a:srgbClr val="333333"/>
                </a:solidFill>
                <a:latin typeface="FedEx Sans"/>
                <a:cs typeface="FedEx Sans"/>
              </a:rPr>
              <a:t>Standard</a:t>
            </a:r>
            <a:r>
              <a:rPr sz="700" spc="-5">
                <a:solidFill>
                  <a:srgbClr val="333333"/>
                </a:solidFill>
                <a:latin typeface="FedEx Sans"/>
                <a:cs typeface="FedEx Sans"/>
              </a:rPr>
              <a:t> </a:t>
            </a:r>
            <a:r>
              <a:rPr sz="700">
                <a:solidFill>
                  <a:srgbClr val="333333"/>
                </a:solidFill>
                <a:latin typeface="FedEx Sans"/>
                <a:cs typeface="FedEx Sans"/>
              </a:rPr>
              <a:t>Duty</a:t>
            </a:r>
            <a:r>
              <a:rPr sz="700" spc="305">
                <a:solidFill>
                  <a:srgbClr val="333333"/>
                </a:solidFill>
                <a:latin typeface="FedEx Sans"/>
                <a:cs typeface="FedEx Sans"/>
              </a:rPr>
              <a:t> </a:t>
            </a:r>
            <a:r>
              <a:rPr sz="700" spc="-20">
                <a:solidFill>
                  <a:srgbClr val="333333"/>
                </a:solidFill>
                <a:latin typeface="FedEx Sans"/>
                <a:cs typeface="FedEx Sans"/>
              </a:rPr>
              <a:t>UPDATED:</a:t>
            </a:r>
            <a:r>
              <a:rPr sz="700" spc="-10">
                <a:solidFill>
                  <a:srgbClr val="333333"/>
                </a:solidFill>
                <a:latin typeface="FedEx Sans"/>
                <a:cs typeface="FedEx Sans"/>
              </a:rPr>
              <a:t> Disbursement</a:t>
            </a:r>
            <a:r>
              <a:rPr sz="700" spc="-5">
                <a:solidFill>
                  <a:srgbClr val="333333"/>
                </a:solidFill>
                <a:latin typeface="FedEx Sans"/>
                <a:cs typeface="FedEx Sans"/>
              </a:rPr>
              <a:t> </a:t>
            </a:r>
            <a:r>
              <a:rPr sz="700">
                <a:solidFill>
                  <a:srgbClr val="333333"/>
                </a:solidFill>
                <a:latin typeface="FedEx Sans"/>
                <a:cs typeface="FedEx Sans"/>
              </a:rPr>
              <a:t>Fee</a:t>
            </a:r>
            <a:r>
              <a:rPr sz="700" spc="305">
                <a:solidFill>
                  <a:srgbClr val="333333"/>
                </a:solidFill>
                <a:latin typeface="FedEx Sans"/>
                <a:cs typeface="FedEx Sans"/>
              </a:rPr>
              <a:t> </a:t>
            </a:r>
            <a:r>
              <a:rPr sz="700">
                <a:solidFill>
                  <a:srgbClr val="333333"/>
                </a:solidFill>
                <a:latin typeface="FedEx Sans"/>
                <a:cs typeface="FedEx Sans"/>
              </a:rPr>
              <a:t>NEW:</a:t>
            </a:r>
            <a:r>
              <a:rPr sz="700" spc="-10">
                <a:solidFill>
                  <a:srgbClr val="333333"/>
                </a:solidFill>
                <a:latin typeface="FedEx Sans"/>
                <a:cs typeface="FedEx Sans"/>
              </a:rPr>
              <a:t> </a:t>
            </a:r>
            <a:r>
              <a:rPr sz="700">
                <a:solidFill>
                  <a:srgbClr val="333333"/>
                </a:solidFill>
                <a:latin typeface="FedEx Sans"/>
                <a:cs typeface="FedEx Sans"/>
              </a:rPr>
              <a:t>Inbound</a:t>
            </a:r>
            <a:r>
              <a:rPr sz="700" spc="-5">
                <a:solidFill>
                  <a:srgbClr val="333333"/>
                </a:solidFill>
                <a:latin typeface="FedEx Sans"/>
                <a:cs typeface="FedEx Sans"/>
              </a:rPr>
              <a:t> </a:t>
            </a:r>
            <a:r>
              <a:rPr sz="700" spc="-10">
                <a:solidFill>
                  <a:srgbClr val="333333"/>
                </a:solidFill>
                <a:latin typeface="FedEx Sans"/>
                <a:cs typeface="FedEx Sans"/>
              </a:rPr>
              <a:t>Processing</a:t>
            </a:r>
            <a:r>
              <a:rPr sz="700" spc="-5">
                <a:solidFill>
                  <a:srgbClr val="333333"/>
                </a:solidFill>
                <a:latin typeface="FedEx Sans"/>
                <a:cs typeface="FedEx Sans"/>
              </a:rPr>
              <a:t> </a:t>
            </a:r>
            <a:r>
              <a:rPr sz="700" spc="-25">
                <a:solidFill>
                  <a:srgbClr val="333333"/>
                </a:solidFill>
                <a:latin typeface="FedEx Sans"/>
                <a:cs typeface="FedEx Sans"/>
              </a:rPr>
              <a:t>Fee</a:t>
            </a:r>
            <a:endParaRPr sz="700">
              <a:latin typeface="FedEx Sans"/>
              <a:cs typeface="FedEx Sans"/>
            </a:endParaRPr>
          </a:p>
        </p:txBody>
      </p:sp>
      <p:sp>
        <p:nvSpPr>
          <p:cNvPr id="5" name="object 5"/>
          <p:cNvSpPr txBox="1"/>
          <p:nvPr/>
        </p:nvSpPr>
        <p:spPr>
          <a:xfrm>
            <a:off x="707299" y="1867753"/>
            <a:ext cx="3928110" cy="238760"/>
          </a:xfrm>
          <a:prstGeom prst="rect">
            <a:avLst/>
          </a:prstGeom>
        </p:spPr>
        <p:txBody>
          <a:bodyPr vert="horz" wrap="square" lIns="0" tIns="12700" rIns="0" bIns="0" rtlCol="0">
            <a:spAutoFit/>
          </a:bodyPr>
          <a:lstStyle/>
          <a:p>
            <a:pPr marL="12700">
              <a:lnSpc>
                <a:spcPct val="100000"/>
              </a:lnSpc>
              <a:spcBef>
                <a:spcPts val="100"/>
              </a:spcBef>
            </a:pPr>
            <a:r>
              <a:rPr sz="1400" b="1">
                <a:solidFill>
                  <a:srgbClr val="333333"/>
                </a:solidFill>
                <a:latin typeface="FedEx Sans"/>
                <a:cs typeface="FedEx Sans"/>
              </a:rPr>
              <a:t>For</a:t>
            </a:r>
            <a:r>
              <a:rPr sz="1400" b="1" spc="-20">
                <a:solidFill>
                  <a:srgbClr val="333333"/>
                </a:solidFill>
                <a:latin typeface="FedEx Sans"/>
                <a:cs typeface="FedEx Sans"/>
              </a:rPr>
              <a:t> </a:t>
            </a:r>
            <a:r>
              <a:rPr sz="1400" b="1">
                <a:solidFill>
                  <a:srgbClr val="333333"/>
                </a:solidFill>
                <a:latin typeface="FedEx Sans"/>
                <a:cs typeface="FedEx Sans"/>
              </a:rPr>
              <a:t>this</a:t>
            </a:r>
            <a:r>
              <a:rPr sz="1400" b="1" spc="-20">
                <a:solidFill>
                  <a:srgbClr val="333333"/>
                </a:solidFill>
                <a:latin typeface="FedEx Sans"/>
                <a:cs typeface="FedEx Sans"/>
              </a:rPr>
              <a:t> </a:t>
            </a:r>
            <a:r>
              <a:rPr sz="1400" b="1" spc="-10">
                <a:solidFill>
                  <a:srgbClr val="333333"/>
                </a:solidFill>
                <a:latin typeface="FedEx Sans"/>
                <a:cs typeface="FedEx Sans"/>
              </a:rPr>
              <a:t>scenario,</a:t>
            </a:r>
            <a:r>
              <a:rPr sz="1400" b="1" spc="-20">
                <a:solidFill>
                  <a:srgbClr val="333333"/>
                </a:solidFill>
                <a:latin typeface="FedEx Sans"/>
                <a:cs typeface="FedEx Sans"/>
              </a:rPr>
              <a:t> </a:t>
            </a:r>
            <a:r>
              <a:rPr sz="1400" b="1">
                <a:solidFill>
                  <a:srgbClr val="333333"/>
                </a:solidFill>
                <a:latin typeface="FedEx Sans"/>
                <a:cs typeface="FedEx Sans"/>
              </a:rPr>
              <a:t>charges</a:t>
            </a:r>
            <a:r>
              <a:rPr sz="1400" b="1" spc="-20">
                <a:solidFill>
                  <a:srgbClr val="333333"/>
                </a:solidFill>
                <a:latin typeface="FedEx Sans"/>
                <a:cs typeface="FedEx Sans"/>
              </a:rPr>
              <a:t> </a:t>
            </a:r>
            <a:r>
              <a:rPr sz="1400" b="1">
                <a:solidFill>
                  <a:srgbClr val="333333"/>
                </a:solidFill>
                <a:latin typeface="FedEx Sans"/>
                <a:cs typeface="FedEx Sans"/>
              </a:rPr>
              <a:t>will</a:t>
            </a:r>
            <a:r>
              <a:rPr sz="1400" b="1" spc="-20">
                <a:solidFill>
                  <a:srgbClr val="333333"/>
                </a:solidFill>
                <a:latin typeface="FedEx Sans"/>
                <a:cs typeface="FedEx Sans"/>
              </a:rPr>
              <a:t> </a:t>
            </a:r>
            <a:r>
              <a:rPr sz="1400" b="1">
                <a:solidFill>
                  <a:srgbClr val="333333"/>
                </a:solidFill>
                <a:latin typeface="FedEx Sans"/>
                <a:cs typeface="FedEx Sans"/>
              </a:rPr>
              <a:t>apply</a:t>
            </a:r>
            <a:r>
              <a:rPr sz="1400" b="1" spc="-20">
                <a:solidFill>
                  <a:srgbClr val="333333"/>
                </a:solidFill>
                <a:latin typeface="FedEx Sans"/>
                <a:cs typeface="FedEx Sans"/>
              </a:rPr>
              <a:t> </a:t>
            </a:r>
            <a:r>
              <a:rPr sz="1400" b="1">
                <a:solidFill>
                  <a:srgbClr val="333333"/>
                </a:solidFill>
                <a:latin typeface="FedEx Sans"/>
                <a:cs typeface="FedEx Sans"/>
              </a:rPr>
              <a:t>as</a:t>
            </a:r>
            <a:r>
              <a:rPr sz="1400" b="1" spc="-20">
                <a:solidFill>
                  <a:srgbClr val="333333"/>
                </a:solidFill>
                <a:latin typeface="FedEx Sans"/>
                <a:cs typeface="FedEx Sans"/>
              </a:rPr>
              <a:t> </a:t>
            </a:r>
            <a:r>
              <a:rPr sz="1400" b="1" spc="-10">
                <a:solidFill>
                  <a:srgbClr val="333333"/>
                </a:solidFill>
                <a:latin typeface="FedEx Sans"/>
                <a:cs typeface="FedEx Sans"/>
              </a:rPr>
              <a:t>below:</a:t>
            </a:r>
            <a:endParaRPr sz="1400">
              <a:latin typeface="FedEx Sans"/>
              <a:cs typeface="FedEx Sans"/>
            </a:endParaRPr>
          </a:p>
        </p:txBody>
      </p:sp>
      <p:sp>
        <p:nvSpPr>
          <p:cNvPr id="6" name="object 6"/>
          <p:cNvSpPr txBox="1"/>
          <p:nvPr/>
        </p:nvSpPr>
        <p:spPr>
          <a:xfrm>
            <a:off x="721456" y="6587829"/>
            <a:ext cx="9243060" cy="857885"/>
          </a:xfrm>
          <a:prstGeom prst="rect">
            <a:avLst/>
          </a:prstGeom>
          <a:solidFill>
            <a:srgbClr val="F2F2F2"/>
          </a:solidFill>
          <a:ln w="6350">
            <a:solidFill>
              <a:srgbClr val="4D148C"/>
            </a:solidFill>
          </a:ln>
        </p:spPr>
        <p:txBody>
          <a:bodyPr vert="horz" wrap="square" lIns="0" tIns="43815" rIns="0" bIns="0" rtlCol="0">
            <a:spAutoFit/>
          </a:bodyPr>
          <a:lstStyle/>
          <a:p>
            <a:pPr marL="783590" marR="775970" algn="ctr">
              <a:lnSpc>
                <a:spcPct val="104200"/>
              </a:lnSpc>
              <a:spcBef>
                <a:spcPts val="345"/>
              </a:spcBef>
            </a:pPr>
            <a:r>
              <a:rPr sz="1200" b="1" spc="-25">
                <a:solidFill>
                  <a:srgbClr val="4D148C"/>
                </a:solidFill>
                <a:latin typeface="FedEx Sans"/>
                <a:cs typeface="FedEx Sans"/>
              </a:rPr>
              <a:t>IMPORTANT: </a:t>
            </a:r>
            <a:r>
              <a:rPr sz="1000" b="1">
                <a:solidFill>
                  <a:srgbClr val="333333"/>
                </a:solidFill>
                <a:latin typeface="FedEx Sans"/>
                <a:cs typeface="FedEx Sans"/>
              </a:rPr>
              <a:t>Actual</a:t>
            </a:r>
            <a:r>
              <a:rPr sz="1000" b="1" spc="-10">
                <a:solidFill>
                  <a:srgbClr val="333333"/>
                </a:solidFill>
                <a:latin typeface="FedEx Sans"/>
                <a:cs typeface="FedEx Sans"/>
              </a:rPr>
              <a:t> </a:t>
            </a:r>
            <a:r>
              <a:rPr sz="1000" b="1">
                <a:solidFill>
                  <a:srgbClr val="333333"/>
                </a:solidFill>
                <a:latin typeface="FedEx Sans"/>
                <a:cs typeface="FedEx Sans"/>
              </a:rPr>
              <a:t>landed</a:t>
            </a:r>
            <a:r>
              <a:rPr sz="1000" b="1" spc="-10">
                <a:solidFill>
                  <a:srgbClr val="333333"/>
                </a:solidFill>
                <a:latin typeface="FedEx Sans"/>
                <a:cs typeface="FedEx Sans"/>
              </a:rPr>
              <a:t> </a:t>
            </a:r>
            <a:r>
              <a:rPr sz="1000" b="1">
                <a:solidFill>
                  <a:srgbClr val="333333"/>
                </a:solidFill>
                <a:latin typeface="FedEx Sans"/>
                <a:cs typeface="FedEx Sans"/>
              </a:rPr>
              <a:t>costs</a:t>
            </a:r>
            <a:r>
              <a:rPr sz="1000" b="1" spc="-10">
                <a:solidFill>
                  <a:srgbClr val="333333"/>
                </a:solidFill>
                <a:latin typeface="FedEx Sans"/>
                <a:cs typeface="FedEx Sans"/>
              </a:rPr>
              <a:t> </a:t>
            </a:r>
            <a:r>
              <a:rPr sz="1000" b="1">
                <a:solidFill>
                  <a:srgbClr val="333333"/>
                </a:solidFill>
                <a:latin typeface="FedEx Sans"/>
                <a:cs typeface="FedEx Sans"/>
              </a:rPr>
              <a:t>will</a:t>
            </a:r>
            <a:r>
              <a:rPr sz="1000" b="1" spc="-10">
                <a:solidFill>
                  <a:srgbClr val="333333"/>
                </a:solidFill>
                <a:latin typeface="FedEx Sans"/>
                <a:cs typeface="FedEx Sans"/>
              </a:rPr>
              <a:t> </a:t>
            </a:r>
            <a:r>
              <a:rPr sz="1000" b="1">
                <a:solidFill>
                  <a:srgbClr val="333333"/>
                </a:solidFill>
                <a:latin typeface="FedEx Sans"/>
                <a:cs typeface="FedEx Sans"/>
              </a:rPr>
              <a:t>vary</a:t>
            </a:r>
            <a:r>
              <a:rPr sz="1000" b="1" spc="-10">
                <a:solidFill>
                  <a:srgbClr val="333333"/>
                </a:solidFill>
                <a:latin typeface="FedEx Sans"/>
                <a:cs typeface="FedEx Sans"/>
              </a:rPr>
              <a:t> </a:t>
            </a:r>
            <a:r>
              <a:rPr sz="1000" b="1">
                <a:solidFill>
                  <a:srgbClr val="333333"/>
                </a:solidFill>
                <a:latin typeface="FedEx Sans"/>
                <a:cs typeface="FedEx Sans"/>
              </a:rPr>
              <a:t>depending</a:t>
            </a:r>
            <a:r>
              <a:rPr sz="1000" b="1" spc="-10">
                <a:solidFill>
                  <a:srgbClr val="333333"/>
                </a:solidFill>
                <a:latin typeface="FedEx Sans"/>
                <a:cs typeface="FedEx Sans"/>
              </a:rPr>
              <a:t> </a:t>
            </a:r>
            <a:r>
              <a:rPr sz="1000" b="1">
                <a:solidFill>
                  <a:srgbClr val="333333"/>
                </a:solidFill>
                <a:latin typeface="FedEx Sans"/>
                <a:cs typeface="FedEx Sans"/>
              </a:rPr>
              <a:t>on</a:t>
            </a:r>
            <a:r>
              <a:rPr sz="1000" b="1" spc="-10">
                <a:solidFill>
                  <a:srgbClr val="333333"/>
                </a:solidFill>
                <a:latin typeface="FedEx Sans"/>
                <a:cs typeface="FedEx Sans"/>
              </a:rPr>
              <a:t> factors</a:t>
            </a:r>
            <a:r>
              <a:rPr sz="1000" b="1" spc="-5">
                <a:solidFill>
                  <a:srgbClr val="333333"/>
                </a:solidFill>
                <a:latin typeface="FedEx Sans"/>
                <a:cs typeface="FedEx Sans"/>
              </a:rPr>
              <a:t> </a:t>
            </a:r>
            <a:r>
              <a:rPr sz="1000" b="1">
                <a:solidFill>
                  <a:srgbClr val="333333"/>
                </a:solidFill>
                <a:latin typeface="FedEx Sans"/>
                <a:cs typeface="FedEx Sans"/>
              </a:rPr>
              <a:t>such</a:t>
            </a:r>
            <a:r>
              <a:rPr sz="1000" b="1" spc="-10">
                <a:solidFill>
                  <a:srgbClr val="333333"/>
                </a:solidFill>
                <a:latin typeface="FedEx Sans"/>
                <a:cs typeface="FedEx Sans"/>
              </a:rPr>
              <a:t> </a:t>
            </a:r>
            <a:r>
              <a:rPr sz="1000" b="1">
                <a:solidFill>
                  <a:srgbClr val="333333"/>
                </a:solidFill>
                <a:latin typeface="FedEx Sans"/>
                <a:cs typeface="FedEx Sans"/>
              </a:rPr>
              <a:t>as</a:t>
            </a:r>
            <a:r>
              <a:rPr sz="1000" b="1" spc="-10">
                <a:solidFill>
                  <a:srgbClr val="333333"/>
                </a:solidFill>
                <a:latin typeface="FedEx Sans"/>
                <a:cs typeface="FedEx Sans"/>
              </a:rPr>
              <a:t> destination-country </a:t>
            </a:r>
            <a:r>
              <a:rPr sz="1000" b="1" spc="-65">
                <a:solidFill>
                  <a:srgbClr val="333333"/>
                </a:solidFill>
                <a:latin typeface="FedEx Sans"/>
                <a:cs typeface="FedEx Sans"/>
              </a:rPr>
              <a:t>VAT</a:t>
            </a:r>
            <a:r>
              <a:rPr sz="1000" b="1">
                <a:solidFill>
                  <a:srgbClr val="333333"/>
                </a:solidFill>
                <a:latin typeface="FedEx Sans"/>
                <a:cs typeface="FedEx Sans"/>
              </a:rPr>
              <a:t> rates,</a:t>
            </a:r>
            <a:r>
              <a:rPr sz="1000" b="1" spc="-10">
                <a:solidFill>
                  <a:srgbClr val="333333"/>
                </a:solidFill>
                <a:latin typeface="FedEx Sans"/>
                <a:cs typeface="FedEx Sans"/>
              </a:rPr>
              <a:t> applicable waivers </a:t>
            </a:r>
            <a:r>
              <a:rPr sz="1000" b="1">
                <a:solidFill>
                  <a:srgbClr val="333333"/>
                </a:solidFill>
                <a:latin typeface="FedEx Sans"/>
                <a:cs typeface="FedEx Sans"/>
              </a:rPr>
              <a:t>or</a:t>
            </a:r>
            <a:r>
              <a:rPr sz="1000" b="1" spc="-20">
                <a:solidFill>
                  <a:srgbClr val="333333"/>
                </a:solidFill>
                <a:latin typeface="FedEx Sans"/>
                <a:cs typeface="FedEx Sans"/>
              </a:rPr>
              <a:t> </a:t>
            </a:r>
            <a:r>
              <a:rPr sz="1000" b="1" spc="-10">
                <a:solidFill>
                  <a:srgbClr val="333333"/>
                </a:solidFill>
                <a:latin typeface="FedEx Sans"/>
                <a:cs typeface="FedEx Sans"/>
              </a:rPr>
              <a:t>discounts,</a:t>
            </a:r>
            <a:r>
              <a:rPr sz="1000" b="1" spc="-20">
                <a:solidFill>
                  <a:srgbClr val="333333"/>
                </a:solidFill>
                <a:latin typeface="FedEx Sans"/>
                <a:cs typeface="FedEx Sans"/>
              </a:rPr>
              <a:t> </a:t>
            </a:r>
            <a:r>
              <a:rPr sz="1000" b="1" spc="-10">
                <a:solidFill>
                  <a:srgbClr val="333333"/>
                </a:solidFill>
                <a:latin typeface="FedEx Sans"/>
                <a:cs typeface="FedEx Sans"/>
              </a:rPr>
              <a:t>shipment</a:t>
            </a:r>
            <a:r>
              <a:rPr sz="1000" b="1" spc="-20">
                <a:solidFill>
                  <a:srgbClr val="333333"/>
                </a:solidFill>
                <a:latin typeface="FedEx Sans"/>
                <a:cs typeface="FedEx Sans"/>
              </a:rPr>
              <a:t> </a:t>
            </a:r>
            <a:r>
              <a:rPr sz="1000" b="1" spc="-10">
                <a:solidFill>
                  <a:srgbClr val="333333"/>
                </a:solidFill>
                <a:latin typeface="FedEx Sans"/>
                <a:cs typeface="FedEx Sans"/>
              </a:rPr>
              <a:t>characteristics,</a:t>
            </a:r>
            <a:r>
              <a:rPr sz="1000" b="1" spc="-20">
                <a:solidFill>
                  <a:srgbClr val="333333"/>
                </a:solidFill>
                <a:latin typeface="FedEx Sans"/>
                <a:cs typeface="FedEx Sans"/>
              </a:rPr>
              <a:t> </a:t>
            </a:r>
            <a:r>
              <a:rPr sz="1000" b="1">
                <a:solidFill>
                  <a:srgbClr val="333333"/>
                </a:solidFill>
                <a:latin typeface="FedEx Sans"/>
                <a:cs typeface="FedEx Sans"/>
              </a:rPr>
              <a:t>and</a:t>
            </a:r>
            <a:r>
              <a:rPr sz="1000" b="1" spc="-20">
                <a:solidFill>
                  <a:srgbClr val="333333"/>
                </a:solidFill>
                <a:latin typeface="FedEx Sans"/>
                <a:cs typeface="FedEx Sans"/>
              </a:rPr>
              <a:t> </a:t>
            </a:r>
            <a:r>
              <a:rPr sz="1000" b="1">
                <a:solidFill>
                  <a:srgbClr val="333333"/>
                </a:solidFill>
                <a:latin typeface="FedEx Sans"/>
                <a:cs typeface="FedEx Sans"/>
              </a:rPr>
              <a:t>other</a:t>
            </a:r>
            <a:r>
              <a:rPr sz="1000" b="1" spc="-20">
                <a:solidFill>
                  <a:srgbClr val="333333"/>
                </a:solidFill>
                <a:latin typeface="FedEx Sans"/>
                <a:cs typeface="FedEx Sans"/>
              </a:rPr>
              <a:t> </a:t>
            </a:r>
            <a:r>
              <a:rPr sz="1000" b="1">
                <a:solidFill>
                  <a:srgbClr val="333333"/>
                </a:solidFill>
                <a:latin typeface="FedEx Sans"/>
                <a:cs typeface="FedEx Sans"/>
              </a:rPr>
              <a:t>variables,</a:t>
            </a:r>
            <a:r>
              <a:rPr sz="1000" b="1" spc="-15">
                <a:solidFill>
                  <a:srgbClr val="333333"/>
                </a:solidFill>
                <a:latin typeface="FedEx Sans"/>
                <a:cs typeface="FedEx Sans"/>
              </a:rPr>
              <a:t> </a:t>
            </a:r>
            <a:r>
              <a:rPr sz="1000" b="1">
                <a:solidFill>
                  <a:srgbClr val="333333"/>
                </a:solidFill>
                <a:latin typeface="FedEx Sans"/>
                <a:cs typeface="FedEx Sans"/>
              </a:rPr>
              <a:t>meaning</a:t>
            </a:r>
            <a:r>
              <a:rPr sz="1000" b="1" spc="-20">
                <a:solidFill>
                  <a:srgbClr val="333333"/>
                </a:solidFill>
                <a:latin typeface="FedEx Sans"/>
                <a:cs typeface="FedEx Sans"/>
              </a:rPr>
              <a:t> </a:t>
            </a:r>
            <a:r>
              <a:rPr sz="1000" b="1">
                <a:solidFill>
                  <a:srgbClr val="333333"/>
                </a:solidFill>
                <a:latin typeface="FedEx Sans"/>
                <a:cs typeface="FedEx Sans"/>
              </a:rPr>
              <a:t>not</a:t>
            </a:r>
            <a:r>
              <a:rPr sz="1000" b="1" spc="-20">
                <a:solidFill>
                  <a:srgbClr val="333333"/>
                </a:solidFill>
                <a:latin typeface="FedEx Sans"/>
                <a:cs typeface="FedEx Sans"/>
              </a:rPr>
              <a:t> </a:t>
            </a:r>
            <a:r>
              <a:rPr sz="1000" b="1">
                <a:solidFill>
                  <a:srgbClr val="333333"/>
                </a:solidFill>
                <a:latin typeface="FedEx Sans"/>
                <a:cs typeface="FedEx Sans"/>
              </a:rPr>
              <a:t>all</a:t>
            </a:r>
            <a:r>
              <a:rPr sz="1000" b="1" spc="-20">
                <a:solidFill>
                  <a:srgbClr val="333333"/>
                </a:solidFill>
                <a:latin typeface="FedEx Sans"/>
                <a:cs typeface="FedEx Sans"/>
              </a:rPr>
              <a:t> </a:t>
            </a:r>
            <a:r>
              <a:rPr sz="1000" b="1">
                <a:solidFill>
                  <a:srgbClr val="333333"/>
                </a:solidFill>
                <a:latin typeface="FedEx Sans"/>
                <a:cs typeface="FedEx Sans"/>
              </a:rPr>
              <a:t>charges</a:t>
            </a:r>
            <a:r>
              <a:rPr sz="1000" b="1" spc="-20">
                <a:solidFill>
                  <a:srgbClr val="333333"/>
                </a:solidFill>
                <a:latin typeface="FedEx Sans"/>
                <a:cs typeface="FedEx Sans"/>
              </a:rPr>
              <a:t> </a:t>
            </a:r>
            <a:r>
              <a:rPr sz="1000" b="1">
                <a:solidFill>
                  <a:srgbClr val="333333"/>
                </a:solidFill>
                <a:latin typeface="FedEx Sans"/>
                <a:cs typeface="FedEx Sans"/>
              </a:rPr>
              <a:t>shown</a:t>
            </a:r>
            <a:r>
              <a:rPr sz="1000" b="1" spc="-20">
                <a:solidFill>
                  <a:srgbClr val="333333"/>
                </a:solidFill>
                <a:latin typeface="FedEx Sans"/>
                <a:cs typeface="FedEx Sans"/>
              </a:rPr>
              <a:t> </a:t>
            </a:r>
            <a:r>
              <a:rPr sz="1000" b="1">
                <a:solidFill>
                  <a:srgbClr val="333333"/>
                </a:solidFill>
                <a:latin typeface="FedEx Sans"/>
                <a:cs typeface="FedEx Sans"/>
              </a:rPr>
              <a:t>will</a:t>
            </a:r>
            <a:r>
              <a:rPr sz="1000" b="1" spc="-20">
                <a:solidFill>
                  <a:srgbClr val="333333"/>
                </a:solidFill>
                <a:latin typeface="FedEx Sans"/>
                <a:cs typeface="FedEx Sans"/>
              </a:rPr>
              <a:t> </a:t>
            </a:r>
            <a:r>
              <a:rPr sz="1000" b="1">
                <a:solidFill>
                  <a:srgbClr val="333333"/>
                </a:solidFill>
                <a:latin typeface="FedEx Sans"/>
                <a:cs typeface="FedEx Sans"/>
              </a:rPr>
              <a:t>apply</a:t>
            </a:r>
            <a:r>
              <a:rPr sz="1000" b="1" spc="-15">
                <a:solidFill>
                  <a:srgbClr val="333333"/>
                </a:solidFill>
                <a:latin typeface="FedEx Sans"/>
                <a:cs typeface="FedEx Sans"/>
              </a:rPr>
              <a:t> </a:t>
            </a:r>
            <a:r>
              <a:rPr sz="1000" b="1">
                <a:solidFill>
                  <a:srgbClr val="333333"/>
                </a:solidFill>
                <a:latin typeface="FedEx Sans"/>
                <a:cs typeface="FedEx Sans"/>
              </a:rPr>
              <a:t>to</a:t>
            </a:r>
            <a:r>
              <a:rPr sz="1000" b="1" spc="-20">
                <a:solidFill>
                  <a:srgbClr val="333333"/>
                </a:solidFill>
                <a:latin typeface="FedEx Sans"/>
                <a:cs typeface="FedEx Sans"/>
              </a:rPr>
              <a:t> </a:t>
            </a:r>
            <a:r>
              <a:rPr sz="1000" b="1">
                <a:solidFill>
                  <a:srgbClr val="333333"/>
                </a:solidFill>
                <a:latin typeface="FedEx Sans"/>
                <a:cs typeface="FedEx Sans"/>
              </a:rPr>
              <a:t>every</a:t>
            </a:r>
            <a:r>
              <a:rPr sz="1000" b="1" spc="-20">
                <a:solidFill>
                  <a:srgbClr val="333333"/>
                </a:solidFill>
                <a:latin typeface="FedEx Sans"/>
                <a:cs typeface="FedEx Sans"/>
              </a:rPr>
              <a:t> </a:t>
            </a:r>
            <a:r>
              <a:rPr sz="1000" b="1" spc="-10">
                <a:solidFill>
                  <a:srgbClr val="333333"/>
                </a:solidFill>
                <a:latin typeface="FedEx Sans"/>
                <a:cs typeface="FedEx Sans"/>
              </a:rPr>
              <a:t>shipment.</a:t>
            </a:r>
            <a:endParaRPr sz="1000">
              <a:latin typeface="FedEx Sans"/>
              <a:cs typeface="FedEx Sans"/>
            </a:endParaRPr>
          </a:p>
          <a:p>
            <a:pPr marL="788035" marR="780415" algn="ctr">
              <a:lnSpc>
                <a:spcPct val="108300"/>
              </a:lnSpc>
              <a:spcBef>
                <a:spcPts val="280"/>
              </a:spcBef>
            </a:pPr>
            <a:r>
              <a:rPr sz="1000" b="1">
                <a:solidFill>
                  <a:srgbClr val="333333"/>
                </a:solidFill>
                <a:latin typeface="FedEx Sans"/>
                <a:cs typeface="FedEx Sans"/>
              </a:rPr>
              <a:t>In</a:t>
            </a:r>
            <a:r>
              <a:rPr sz="1000" b="1" spc="-25">
                <a:solidFill>
                  <a:srgbClr val="333333"/>
                </a:solidFill>
                <a:latin typeface="FedEx Sans"/>
                <a:cs typeface="FedEx Sans"/>
              </a:rPr>
              <a:t> </a:t>
            </a:r>
            <a:r>
              <a:rPr sz="1000" b="1">
                <a:solidFill>
                  <a:srgbClr val="333333"/>
                </a:solidFill>
                <a:latin typeface="FedEx Sans"/>
                <a:cs typeface="FedEx Sans"/>
              </a:rPr>
              <a:t>split</a:t>
            </a:r>
            <a:r>
              <a:rPr sz="1000" b="1" spc="-15">
                <a:solidFill>
                  <a:srgbClr val="333333"/>
                </a:solidFill>
                <a:latin typeface="FedEx Sans"/>
                <a:cs typeface="FedEx Sans"/>
              </a:rPr>
              <a:t> </a:t>
            </a:r>
            <a:r>
              <a:rPr sz="1000" b="1" spc="-10">
                <a:solidFill>
                  <a:srgbClr val="333333"/>
                </a:solidFill>
                <a:latin typeface="FedEx Sans"/>
                <a:cs typeface="FedEx Sans"/>
              </a:rPr>
              <a:t>billing scenarios</a:t>
            </a:r>
            <a:r>
              <a:rPr sz="1000" b="1" spc="-15">
                <a:solidFill>
                  <a:srgbClr val="333333"/>
                </a:solidFill>
                <a:latin typeface="FedEx Sans"/>
                <a:cs typeface="FedEx Sans"/>
              </a:rPr>
              <a:t> </a:t>
            </a:r>
            <a:r>
              <a:rPr sz="1000" b="1" spc="-10">
                <a:solidFill>
                  <a:srgbClr val="333333"/>
                </a:solidFill>
                <a:latin typeface="FedEx Sans"/>
                <a:cs typeface="FedEx Sans"/>
              </a:rPr>
              <a:t>(e.g. </a:t>
            </a:r>
            <a:r>
              <a:rPr sz="1000" b="1" spc="-65">
                <a:solidFill>
                  <a:srgbClr val="333333"/>
                </a:solidFill>
                <a:latin typeface="FedEx Sans"/>
                <a:cs typeface="FedEx Sans"/>
              </a:rPr>
              <a:t>VAT</a:t>
            </a:r>
            <a:r>
              <a:rPr sz="1000" b="1">
                <a:solidFill>
                  <a:srgbClr val="333333"/>
                </a:solidFill>
                <a:latin typeface="FedEx Sans"/>
                <a:cs typeface="FedEx Sans"/>
              </a:rPr>
              <a:t> paid</a:t>
            </a:r>
            <a:r>
              <a:rPr sz="1000" b="1" spc="-15">
                <a:solidFill>
                  <a:srgbClr val="333333"/>
                </a:solidFill>
                <a:latin typeface="FedEx Sans"/>
                <a:cs typeface="FedEx Sans"/>
              </a:rPr>
              <a:t> </a:t>
            </a:r>
            <a:r>
              <a:rPr sz="1000" b="1">
                <a:solidFill>
                  <a:srgbClr val="333333"/>
                </a:solidFill>
                <a:latin typeface="FedEx Sans"/>
                <a:cs typeface="FedEx Sans"/>
              </a:rPr>
              <a:t>by</a:t>
            </a:r>
            <a:r>
              <a:rPr sz="1000" b="1" spc="-10">
                <a:solidFill>
                  <a:srgbClr val="333333"/>
                </a:solidFill>
                <a:latin typeface="FedEx Sans"/>
                <a:cs typeface="FedEx Sans"/>
              </a:rPr>
              <a:t> </a:t>
            </a:r>
            <a:r>
              <a:rPr sz="1000" b="1">
                <a:solidFill>
                  <a:srgbClr val="333333"/>
                </a:solidFill>
                <a:latin typeface="FedEx Sans"/>
                <a:cs typeface="FedEx Sans"/>
              </a:rPr>
              <a:t>the</a:t>
            </a:r>
            <a:r>
              <a:rPr sz="1000" b="1" spc="-15">
                <a:solidFill>
                  <a:srgbClr val="333333"/>
                </a:solidFill>
                <a:latin typeface="FedEx Sans"/>
                <a:cs typeface="FedEx Sans"/>
              </a:rPr>
              <a:t> </a:t>
            </a:r>
            <a:r>
              <a:rPr sz="1000" b="1">
                <a:solidFill>
                  <a:srgbClr val="333333"/>
                </a:solidFill>
                <a:latin typeface="FedEx Sans"/>
                <a:cs typeface="FedEx Sans"/>
              </a:rPr>
              <a:t>shipper</a:t>
            </a:r>
            <a:r>
              <a:rPr sz="1000" b="1" spc="-10">
                <a:solidFill>
                  <a:srgbClr val="333333"/>
                </a:solidFill>
                <a:latin typeface="FedEx Sans"/>
                <a:cs typeface="FedEx Sans"/>
              </a:rPr>
              <a:t> </a:t>
            </a:r>
            <a:r>
              <a:rPr sz="1000" b="1">
                <a:solidFill>
                  <a:srgbClr val="333333"/>
                </a:solidFill>
                <a:latin typeface="FedEx Sans"/>
                <a:cs typeface="FedEx Sans"/>
              </a:rPr>
              <a:t>and</a:t>
            </a:r>
            <a:r>
              <a:rPr sz="1000" b="1" spc="-15">
                <a:solidFill>
                  <a:srgbClr val="333333"/>
                </a:solidFill>
                <a:latin typeface="FedEx Sans"/>
                <a:cs typeface="FedEx Sans"/>
              </a:rPr>
              <a:t> </a:t>
            </a:r>
            <a:r>
              <a:rPr sz="1000" b="1">
                <a:solidFill>
                  <a:srgbClr val="333333"/>
                </a:solidFill>
                <a:latin typeface="FedEx Sans"/>
                <a:cs typeface="FedEx Sans"/>
              </a:rPr>
              <a:t>duties</a:t>
            </a:r>
            <a:r>
              <a:rPr sz="1000" b="1" spc="-10">
                <a:solidFill>
                  <a:srgbClr val="333333"/>
                </a:solidFill>
                <a:latin typeface="FedEx Sans"/>
                <a:cs typeface="FedEx Sans"/>
              </a:rPr>
              <a:t> </a:t>
            </a:r>
            <a:r>
              <a:rPr sz="1000" b="1">
                <a:solidFill>
                  <a:srgbClr val="333333"/>
                </a:solidFill>
                <a:latin typeface="FedEx Sans"/>
                <a:cs typeface="FedEx Sans"/>
              </a:rPr>
              <a:t>paid</a:t>
            </a:r>
            <a:r>
              <a:rPr sz="1000" b="1" spc="-10">
                <a:solidFill>
                  <a:srgbClr val="333333"/>
                </a:solidFill>
                <a:latin typeface="FedEx Sans"/>
                <a:cs typeface="FedEx Sans"/>
              </a:rPr>
              <a:t> </a:t>
            </a:r>
            <a:r>
              <a:rPr sz="1000" b="1">
                <a:solidFill>
                  <a:srgbClr val="333333"/>
                </a:solidFill>
                <a:latin typeface="FedEx Sans"/>
                <a:cs typeface="FedEx Sans"/>
              </a:rPr>
              <a:t>by</a:t>
            </a:r>
            <a:r>
              <a:rPr sz="1000" b="1" spc="-15">
                <a:solidFill>
                  <a:srgbClr val="333333"/>
                </a:solidFill>
                <a:latin typeface="FedEx Sans"/>
                <a:cs typeface="FedEx Sans"/>
              </a:rPr>
              <a:t> </a:t>
            </a:r>
            <a:r>
              <a:rPr sz="1000" b="1">
                <a:solidFill>
                  <a:srgbClr val="333333"/>
                </a:solidFill>
                <a:latin typeface="FedEx Sans"/>
                <a:cs typeface="FedEx Sans"/>
              </a:rPr>
              <a:t>the</a:t>
            </a:r>
            <a:r>
              <a:rPr sz="1000" b="1" spc="-10">
                <a:solidFill>
                  <a:srgbClr val="333333"/>
                </a:solidFill>
                <a:latin typeface="FedEx Sans"/>
                <a:cs typeface="FedEx Sans"/>
              </a:rPr>
              <a:t> recipient),</a:t>
            </a:r>
            <a:r>
              <a:rPr sz="1000" b="1" spc="-15">
                <a:solidFill>
                  <a:srgbClr val="333333"/>
                </a:solidFill>
                <a:latin typeface="FedEx Sans"/>
                <a:cs typeface="FedEx Sans"/>
              </a:rPr>
              <a:t> </a:t>
            </a:r>
            <a:r>
              <a:rPr sz="1000" b="1">
                <a:solidFill>
                  <a:srgbClr val="333333"/>
                </a:solidFill>
                <a:latin typeface="FedEx Sans"/>
                <a:cs typeface="FedEx Sans"/>
              </a:rPr>
              <a:t>the</a:t>
            </a:r>
            <a:r>
              <a:rPr sz="1000" b="1" spc="-10">
                <a:solidFill>
                  <a:srgbClr val="333333"/>
                </a:solidFill>
                <a:latin typeface="FedEx Sans"/>
                <a:cs typeface="FedEx Sans"/>
              </a:rPr>
              <a:t> Disbursement</a:t>
            </a:r>
            <a:r>
              <a:rPr sz="1000" b="1" spc="-15">
                <a:solidFill>
                  <a:srgbClr val="333333"/>
                </a:solidFill>
                <a:latin typeface="FedEx Sans"/>
                <a:cs typeface="FedEx Sans"/>
              </a:rPr>
              <a:t> </a:t>
            </a:r>
            <a:r>
              <a:rPr sz="1000" b="1">
                <a:solidFill>
                  <a:srgbClr val="333333"/>
                </a:solidFill>
                <a:latin typeface="FedEx Sans"/>
                <a:cs typeface="FedEx Sans"/>
              </a:rPr>
              <a:t>Fee</a:t>
            </a:r>
            <a:r>
              <a:rPr sz="1000" b="1" spc="-10">
                <a:solidFill>
                  <a:srgbClr val="333333"/>
                </a:solidFill>
                <a:latin typeface="FedEx Sans"/>
                <a:cs typeface="FedEx Sans"/>
              </a:rPr>
              <a:t> </a:t>
            </a:r>
            <a:r>
              <a:rPr sz="1000" b="1">
                <a:solidFill>
                  <a:srgbClr val="333333"/>
                </a:solidFill>
                <a:latin typeface="FedEx Sans"/>
                <a:cs typeface="FedEx Sans"/>
              </a:rPr>
              <a:t>may</a:t>
            </a:r>
            <a:r>
              <a:rPr sz="1000" b="1" spc="-15">
                <a:solidFill>
                  <a:srgbClr val="333333"/>
                </a:solidFill>
                <a:latin typeface="FedEx Sans"/>
                <a:cs typeface="FedEx Sans"/>
              </a:rPr>
              <a:t> </a:t>
            </a:r>
            <a:r>
              <a:rPr sz="1000" b="1">
                <a:solidFill>
                  <a:srgbClr val="333333"/>
                </a:solidFill>
                <a:latin typeface="FedEx Sans"/>
                <a:cs typeface="FedEx Sans"/>
              </a:rPr>
              <a:t>be</a:t>
            </a:r>
            <a:r>
              <a:rPr sz="1000" b="1" spc="-10">
                <a:solidFill>
                  <a:srgbClr val="333333"/>
                </a:solidFill>
                <a:latin typeface="FedEx Sans"/>
                <a:cs typeface="FedEx Sans"/>
              </a:rPr>
              <a:t> charged </a:t>
            </a:r>
            <a:r>
              <a:rPr sz="1000" b="1">
                <a:solidFill>
                  <a:srgbClr val="333333"/>
                </a:solidFill>
                <a:latin typeface="FedEx Sans"/>
                <a:cs typeface="FedEx Sans"/>
              </a:rPr>
              <a:t>to</a:t>
            </a:r>
            <a:r>
              <a:rPr sz="1000" b="1" spc="-10">
                <a:solidFill>
                  <a:srgbClr val="333333"/>
                </a:solidFill>
                <a:latin typeface="FedEx Sans"/>
                <a:cs typeface="FedEx Sans"/>
              </a:rPr>
              <a:t> </a:t>
            </a:r>
            <a:r>
              <a:rPr sz="1000" b="1">
                <a:solidFill>
                  <a:srgbClr val="333333"/>
                </a:solidFill>
                <a:latin typeface="FedEx Sans"/>
                <a:cs typeface="FedEx Sans"/>
              </a:rPr>
              <a:t>both</a:t>
            </a:r>
            <a:r>
              <a:rPr sz="1000" b="1" spc="-10">
                <a:solidFill>
                  <a:srgbClr val="333333"/>
                </a:solidFill>
                <a:latin typeface="FedEx Sans"/>
                <a:cs typeface="FedEx Sans"/>
              </a:rPr>
              <a:t> </a:t>
            </a:r>
            <a:r>
              <a:rPr sz="1000" b="1">
                <a:solidFill>
                  <a:srgbClr val="333333"/>
                </a:solidFill>
                <a:latin typeface="FedEx Sans"/>
                <a:cs typeface="FedEx Sans"/>
              </a:rPr>
              <a:t>parties</a:t>
            </a:r>
            <a:r>
              <a:rPr sz="1000" b="1" spc="-5">
                <a:solidFill>
                  <a:srgbClr val="333333"/>
                </a:solidFill>
                <a:latin typeface="FedEx Sans"/>
                <a:cs typeface="FedEx Sans"/>
              </a:rPr>
              <a:t> </a:t>
            </a:r>
            <a:r>
              <a:rPr sz="1000" b="1">
                <a:solidFill>
                  <a:srgbClr val="333333"/>
                </a:solidFill>
                <a:latin typeface="FedEx Sans"/>
                <a:cs typeface="FedEx Sans"/>
              </a:rPr>
              <a:t>in</a:t>
            </a:r>
            <a:r>
              <a:rPr sz="1000" b="1" spc="-10">
                <a:solidFill>
                  <a:srgbClr val="333333"/>
                </a:solidFill>
                <a:latin typeface="FedEx Sans"/>
                <a:cs typeface="FedEx Sans"/>
              </a:rPr>
              <a:t> </a:t>
            </a:r>
            <a:r>
              <a:rPr sz="1000" b="1" spc="-20">
                <a:solidFill>
                  <a:srgbClr val="333333"/>
                </a:solidFill>
                <a:latin typeface="FedEx Sans"/>
                <a:cs typeface="FedEx Sans"/>
              </a:rPr>
              <a:t>accordance</a:t>
            </a:r>
            <a:r>
              <a:rPr sz="1000" b="1" spc="-10">
                <a:solidFill>
                  <a:srgbClr val="333333"/>
                </a:solidFill>
                <a:latin typeface="FedEx Sans"/>
                <a:cs typeface="FedEx Sans"/>
              </a:rPr>
              <a:t> </a:t>
            </a:r>
            <a:r>
              <a:rPr sz="1000" b="1">
                <a:solidFill>
                  <a:srgbClr val="333333"/>
                </a:solidFill>
                <a:latin typeface="FedEx Sans"/>
                <a:cs typeface="FedEx Sans"/>
              </a:rPr>
              <a:t>with</a:t>
            </a:r>
            <a:r>
              <a:rPr sz="1000" b="1" spc="-5">
                <a:solidFill>
                  <a:srgbClr val="333333"/>
                </a:solidFill>
                <a:latin typeface="FedEx Sans"/>
                <a:cs typeface="FedEx Sans"/>
              </a:rPr>
              <a:t> </a:t>
            </a:r>
            <a:r>
              <a:rPr sz="1000" b="1" spc="-10">
                <a:solidFill>
                  <a:srgbClr val="333333"/>
                </a:solidFill>
                <a:latin typeface="FedEx Sans"/>
                <a:cs typeface="FedEx Sans"/>
              </a:rPr>
              <a:t>FedEx system</a:t>
            </a:r>
            <a:r>
              <a:rPr sz="1000" b="1" spc="-5">
                <a:solidFill>
                  <a:srgbClr val="333333"/>
                </a:solidFill>
                <a:latin typeface="FedEx Sans"/>
                <a:cs typeface="FedEx Sans"/>
              </a:rPr>
              <a:t> </a:t>
            </a:r>
            <a:r>
              <a:rPr sz="1000" b="1" spc="-10">
                <a:solidFill>
                  <a:srgbClr val="333333"/>
                </a:solidFill>
                <a:latin typeface="FedEx Sans"/>
                <a:cs typeface="FedEx Sans"/>
              </a:rPr>
              <a:t>processing logic.</a:t>
            </a:r>
            <a:endParaRPr sz="1000">
              <a:latin typeface="FedEx Sans"/>
              <a:cs typeface="FedEx Sans"/>
            </a:endParaRPr>
          </a:p>
        </p:txBody>
      </p:sp>
      <p:sp>
        <p:nvSpPr>
          <p:cNvPr id="7" name="object 7"/>
          <p:cNvSpPr txBox="1"/>
          <p:nvPr/>
        </p:nvSpPr>
        <p:spPr>
          <a:xfrm>
            <a:off x="5423299" y="1321581"/>
            <a:ext cx="1506220" cy="427990"/>
          </a:xfrm>
          <a:prstGeom prst="rect">
            <a:avLst/>
          </a:prstGeom>
        </p:spPr>
        <p:txBody>
          <a:bodyPr vert="horz" wrap="square" lIns="0" tIns="45720" rIns="0" bIns="0" rtlCol="0">
            <a:spAutoFit/>
          </a:bodyPr>
          <a:lstStyle/>
          <a:p>
            <a:pPr marL="91440" indent="-78740">
              <a:lnSpc>
                <a:spcPct val="100000"/>
              </a:lnSpc>
              <a:spcBef>
                <a:spcPts val="360"/>
              </a:spcBef>
              <a:buClr>
                <a:srgbClr val="FF6200"/>
              </a:buClr>
              <a:buChar char="•"/>
              <a:tabLst>
                <a:tab pos="91440" algn="l"/>
              </a:tabLst>
            </a:pPr>
            <a:r>
              <a:rPr sz="1100" spc="-10">
                <a:solidFill>
                  <a:srgbClr val="333333"/>
                </a:solidFill>
                <a:latin typeface="FedEx Sans"/>
                <a:cs typeface="FedEx Sans"/>
              </a:rPr>
              <a:t>Recipient</a:t>
            </a:r>
            <a:r>
              <a:rPr sz="1100" spc="-30">
                <a:solidFill>
                  <a:srgbClr val="333333"/>
                </a:solidFill>
                <a:latin typeface="FedEx Sans"/>
                <a:cs typeface="FedEx Sans"/>
              </a:rPr>
              <a:t> </a:t>
            </a:r>
            <a:r>
              <a:rPr sz="1100">
                <a:solidFill>
                  <a:srgbClr val="333333"/>
                </a:solidFill>
                <a:latin typeface="FedEx Sans"/>
                <a:cs typeface="FedEx Sans"/>
              </a:rPr>
              <a:t>pays</a:t>
            </a:r>
            <a:r>
              <a:rPr sz="1100" spc="-30">
                <a:solidFill>
                  <a:srgbClr val="333333"/>
                </a:solidFill>
                <a:latin typeface="FedEx Sans"/>
                <a:cs typeface="FedEx Sans"/>
              </a:rPr>
              <a:t> </a:t>
            </a:r>
            <a:r>
              <a:rPr sz="1100" spc="-10">
                <a:solidFill>
                  <a:srgbClr val="333333"/>
                </a:solidFill>
                <a:latin typeface="FedEx Sans"/>
                <a:cs typeface="FedEx Sans"/>
              </a:rPr>
              <a:t>duties</a:t>
            </a:r>
            <a:endParaRPr sz="1100">
              <a:latin typeface="FedEx Sans"/>
              <a:cs typeface="FedEx Sans"/>
            </a:endParaRPr>
          </a:p>
          <a:p>
            <a:pPr marL="91440" indent="-78740">
              <a:lnSpc>
                <a:spcPct val="100000"/>
              </a:lnSpc>
              <a:spcBef>
                <a:spcPts val="265"/>
              </a:spcBef>
              <a:buClr>
                <a:srgbClr val="FF6200"/>
              </a:buClr>
              <a:buChar char="•"/>
              <a:tabLst>
                <a:tab pos="91440" algn="l"/>
              </a:tabLst>
            </a:pPr>
            <a:r>
              <a:rPr sz="1100">
                <a:solidFill>
                  <a:srgbClr val="333333"/>
                </a:solidFill>
                <a:latin typeface="FedEx Sans"/>
                <a:cs typeface="FedEx Sans"/>
              </a:rPr>
              <a:t>Shipper</a:t>
            </a:r>
            <a:r>
              <a:rPr sz="1100" spc="-30">
                <a:solidFill>
                  <a:srgbClr val="333333"/>
                </a:solidFill>
                <a:latin typeface="FedEx Sans"/>
                <a:cs typeface="FedEx Sans"/>
              </a:rPr>
              <a:t> </a:t>
            </a:r>
            <a:r>
              <a:rPr sz="1100">
                <a:solidFill>
                  <a:srgbClr val="333333"/>
                </a:solidFill>
                <a:latin typeface="FedEx Sans"/>
                <a:cs typeface="FedEx Sans"/>
              </a:rPr>
              <a:t>pays</a:t>
            </a:r>
            <a:r>
              <a:rPr sz="1100" spc="-30">
                <a:solidFill>
                  <a:srgbClr val="333333"/>
                </a:solidFill>
                <a:latin typeface="FedEx Sans"/>
                <a:cs typeface="FedEx Sans"/>
              </a:rPr>
              <a:t> </a:t>
            </a:r>
            <a:r>
              <a:rPr sz="1100" spc="-25">
                <a:solidFill>
                  <a:srgbClr val="333333"/>
                </a:solidFill>
                <a:latin typeface="FedEx Sans"/>
                <a:cs typeface="FedEx Sans"/>
              </a:rPr>
              <a:t>VAT</a:t>
            </a:r>
            <a:endParaRPr sz="1100">
              <a:latin typeface="FedEx Sans"/>
              <a:cs typeface="FedEx Sans"/>
            </a:endParaRPr>
          </a:p>
        </p:txBody>
      </p:sp>
      <p:sp>
        <p:nvSpPr>
          <p:cNvPr id="8" name="object 8"/>
          <p:cNvSpPr txBox="1"/>
          <p:nvPr/>
        </p:nvSpPr>
        <p:spPr>
          <a:xfrm>
            <a:off x="7349301" y="1355109"/>
            <a:ext cx="1871980" cy="193040"/>
          </a:xfrm>
          <a:prstGeom prst="rect">
            <a:avLst/>
          </a:prstGeom>
        </p:spPr>
        <p:txBody>
          <a:bodyPr vert="horz" wrap="square" lIns="0" tIns="12700" rIns="0" bIns="0" rtlCol="0">
            <a:spAutoFit/>
          </a:bodyPr>
          <a:lstStyle/>
          <a:p>
            <a:pPr marL="91440" indent="-78740">
              <a:lnSpc>
                <a:spcPct val="100000"/>
              </a:lnSpc>
              <a:spcBef>
                <a:spcPts val="100"/>
              </a:spcBef>
              <a:buClr>
                <a:srgbClr val="FF6200"/>
              </a:buClr>
              <a:buChar char="•"/>
              <a:tabLst>
                <a:tab pos="91440" algn="l"/>
              </a:tabLst>
            </a:pPr>
            <a:r>
              <a:rPr sz="1100">
                <a:solidFill>
                  <a:srgbClr val="333333"/>
                </a:solidFill>
                <a:latin typeface="FedEx Sans"/>
                <a:cs typeface="FedEx Sans"/>
              </a:rPr>
              <a:t>Shipper</a:t>
            </a:r>
            <a:r>
              <a:rPr sz="1100" spc="-15">
                <a:solidFill>
                  <a:srgbClr val="333333"/>
                </a:solidFill>
                <a:latin typeface="FedEx Sans"/>
                <a:cs typeface="FedEx Sans"/>
              </a:rPr>
              <a:t> </a:t>
            </a:r>
            <a:r>
              <a:rPr sz="1100" b="1">
                <a:solidFill>
                  <a:srgbClr val="333333"/>
                </a:solidFill>
                <a:latin typeface="FedEx Sans"/>
                <a:cs typeface="FedEx Sans"/>
              </a:rPr>
              <a:t>does</a:t>
            </a:r>
            <a:r>
              <a:rPr sz="1100" b="1" spc="-10">
                <a:solidFill>
                  <a:srgbClr val="333333"/>
                </a:solidFill>
                <a:latin typeface="FedEx Sans"/>
                <a:cs typeface="FedEx Sans"/>
              </a:rPr>
              <a:t> </a:t>
            </a:r>
            <a:r>
              <a:rPr sz="1100" b="1">
                <a:solidFill>
                  <a:srgbClr val="333333"/>
                </a:solidFill>
                <a:latin typeface="FedEx Sans"/>
                <a:cs typeface="FedEx Sans"/>
              </a:rPr>
              <a:t>not</a:t>
            </a:r>
            <a:r>
              <a:rPr sz="1100" b="1" spc="-10">
                <a:solidFill>
                  <a:srgbClr val="333333"/>
                </a:solidFill>
                <a:latin typeface="FedEx Sans"/>
                <a:cs typeface="FedEx Sans"/>
              </a:rPr>
              <a:t> </a:t>
            </a:r>
            <a:r>
              <a:rPr sz="1100" b="1">
                <a:solidFill>
                  <a:srgbClr val="333333"/>
                </a:solidFill>
                <a:latin typeface="FedEx Sans"/>
                <a:cs typeface="FedEx Sans"/>
              </a:rPr>
              <a:t>use</a:t>
            </a:r>
            <a:r>
              <a:rPr sz="1100" b="1" spc="-10">
                <a:solidFill>
                  <a:srgbClr val="333333"/>
                </a:solidFill>
                <a:latin typeface="FedEx Sans"/>
                <a:cs typeface="FedEx Sans"/>
              </a:rPr>
              <a:t> </a:t>
            </a:r>
            <a:r>
              <a:rPr sz="1100" b="1" spc="-20">
                <a:solidFill>
                  <a:srgbClr val="333333"/>
                </a:solidFill>
                <a:latin typeface="FedEx Sans"/>
                <a:cs typeface="FedEx Sans"/>
              </a:rPr>
              <a:t>IOSS</a:t>
            </a:r>
            <a:endParaRPr sz="1100">
              <a:latin typeface="FedEx Sans"/>
              <a:cs typeface="FedEx Sans"/>
            </a:endParaRPr>
          </a:p>
        </p:txBody>
      </p:sp>
      <p:sp>
        <p:nvSpPr>
          <p:cNvPr id="9" name="object 9" descr="$PPTXTitle"/>
          <p:cNvSpPr txBox="1">
            <a:spLocks noGrp="1"/>
          </p:cNvSpPr>
          <p:nvPr>
            <p:ph type="title"/>
          </p:nvPr>
        </p:nvSpPr>
        <p:spPr>
          <a:xfrm>
            <a:off x="1544298" y="234095"/>
            <a:ext cx="2659401" cy="606705"/>
          </a:xfrm>
          <a:prstGeom prst="rect">
            <a:avLst/>
          </a:prstGeom>
        </p:spPr>
        <p:txBody>
          <a:bodyPr vert="horz" wrap="square" lIns="0" tIns="12700" rIns="0" bIns="0" rtlCol="0">
            <a:spAutoFit/>
          </a:bodyPr>
          <a:lstStyle/>
          <a:p>
            <a:pPr marL="12700">
              <a:lnSpc>
                <a:spcPct val="100000"/>
              </a:lnSpc>
              <a:spcBef>
                <a:spcPts val="100"/>
              </a:spcBef>
            </a:pPr>
            <a:r>
              <a:rPr spc="-35">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Appendix</a:t>
            </a:r>
          </a:p>
        </p:txBody>
      </p:sp>
      <p:sp>
        <p:nvSpPr>
          <p:cNvPr id="10" name="object 10"/>
          <p:cNvSpPr txBox="1"/>
          <p:nvPr/>
        </p:nvSpPr>
        <p:spPr>
          <a:xfrm>
            <a:off x="1544299" y="746588"/>
            <a:ext cx="3456304" cy="1003300"/>
          </a:xfrm>
          <a:prstGeom prst="rect">
            <a:avLst/>
          </a:prstGeom>
        </p:spPr>
        <p:txBody>
          <a:bodyPr vert="horz" wrap="square" lIns="0" tIns="50165" rIns="0" bIns="0" rtlCol="0">
            <a:spAutoFit/>
          </a:bodyPr>
          <a:lstStyle/>
          <a:p>
            <a:pPr marL="12700">
              <a:lnSpc>
                <a:spcPct val="100000"/>
              </a:lnSpc>
              <a:spcBef>
                <a:spcPts val="395"/>
              </a:spcBef>
            </a:pPr>
            <a:r>
              <a:rPr sz="2000" b="1" spc="-30">
                <a:solidFill>
                  <a:srgbClr val="FF6200"/>
                </a:solidFill>
                <a:latin typeface="FedEx Sans"/>
                <a:cs typeface="FedEx Sans"/>
              </a:rPr>
              <a:t>Customer </a:t>
            </a:r>
            <a:r>
              <a:rPr sz="2000" b="1" spc="-10">
                <a:solidFill>
                  <a:srgbClr val="FF6200"/>
                </a:solidFill>
                <a:latin typeface="FedEx Sans"/>
                <a:cs typeface="FedEx Sans"/>
              </a:rPr>
              <a:t>charges</a:t>
            </a:r>
            <a:endParaRPr sz="2000">
              <a:latin typeface="FedEx Sans"/>
              <a:cs typeface="FedEx Sans"/>
            </a:endParaRPr>
          </a:p>
          <a:p>
            <a:pPr marL="12700">
              <a:lnSpc>
                <a:spcPct val="100000"/>
              </a:lnSpc>
              <a:spcBef>
                <a:spcPts val="210"/>
              </a:spcBef>
            </a:pPr>
            <a:r>
              <a:rPr sz="1400" b="1" spc="-10">
                <a:solidFill>
                  <a:srgbClr val="333333"/>
                </a:solidFill>
                <a:latin typeface="FedEx Sans"/>
                <a:cs typeface="FedEx Sans"/>
              </a:rPr>
              <a:t>Scenario</a:t>
            </a:r>
            <a:r>
              <a:rPr sz="1400" b="1" spc="-15">
                <a:solidFill>
                  <a:srgbClr val="333333"/>
                </a:solidFill>
                <a:latin typeface="FedEx Sans"/>
                <a:cs typeface="FedEx Sans"/>
              </a:rPr>
              <a:t> </a:t>
            </a:r>
            <a:r>
              <a:rPr sz="1400" b="1" spc="-60">
                <a:solidFill>
                  <a:srgbClr val="333333"/>
                </a:solidFill>
                <a:latin typeface="FedEx Sans"/>
                <a:cs typeface="FedEx Sans"/>
              </a:rPr>
              <a:t>2</a:t>
            </a:r>
            <a:endParaRPr sz="1400">
              <a:latin typeface="FedEx Sans"/>
              <a:cs typeface="FedEx Sans"/>
            </a:endParaRPr>
          </a:p>
          <a:p>
            <a:pPr marL="91440" indent="-78740">
              <a:lnSpc>
                <a:spcPct val="100000"/>
              </a:lnSpc>
              <a:spcBef>
                <a:spcPts val="204"/>
              </a:spcBef>
              <a:buClr>
                <a:srgbClr val="FF6200"/>
              </a:buClr>
              <a:buChar char="•"/>
              <a:tabLst>
                <a:tab pos="91440" algn="l"/>
              </a:tabLst>
            </a:pPr>
            <a:r>
              <a:rPr sz="1100" spc="-25">
                <a:solidFill>
                  <a:srgbClr val="333333"/>
                </a:solidFill>
                <a:latin typeface="FedEx Sans"/>
                <a:cs typeface="FedEx Sans"/>
              </a:rPr>
              <a:t>B2C</a:t>
            </a:r>
            <a:r>
              <a:rPr sz="1100" spc="-30">
                <a:solidFill>
                  <a:srgbClr val="333333"/>
                </a:solidFill>
                <a:latin typeface="FedEx Sans"/>
                <a:cs typeface="FedEx Sans"/>
              </a:rPr>
              <a:t> </a:t>
            </a:r>
            <a:r>
              <a:rPr sz="1100" spc="-35">
                <a:solidFill>
                  <a:srgbClr val="333333"/>
                </a:solidFill>
                <a:latin typeface="FedEx Sans"/>
                <a:cs typeface="FedEx Sans"/>
              </a:rPr>
              <a:t>shipment,</a:t>
            </a:r>
            <a:r>
              <a:rPr sz="1100" spc="-25">
                <a:solidFill>
                  <a:srgbClr val="333333"/>
                </a:solidFill>
                <a:latin typeface="FedEx Sans"/>
                <a:cs typeface="FedEx Sans"/>
              </a:rPr>
              <a:t> </a:t>
            </a:r>
            <a:r>
              <a:rPr sz="1100">
                <a:solidFill>
                  <a:srgbClr val="333333"/>
                </a:solidFill>
                <a:latin typeface="FedEx Sans"/>
                <a:cs typeface="FedEx Sans"/>
              </a:rPr>
              <a:t>2</a:t>
            </a:r>
            <a:r>
              <a:rPr sz="1100" spc="-25">
                <a:solidFill>
                  <a:srgbClr val="333333"/>
                </a:solidFill>
                <a:latin typeface="FedEx Sans"/>
                <a:cs typeface="FedEx Sans"/>
              </a:rPr>
              <a:t> </a:t>
            </a:r>
            <a:r>
              <a:rPr sz="1100" spc="-35">
                <a:solidFill>
                  <a:srgbClr val="333333"/>
                </a:solidFill>
                <a:latin typeface="FedEx Sans"/>
                <a:cs typeface="FedEx Sans"/>
              </a:rPr>
              <a:t>items</a:t>
            </a:r>
            <a:r>
              <a:rPr sz="1100" spc="-25">
                <a:solidFill>
                  <a:srgbClr val="333333"/>
                </a:solidFill>
                <a:latin typeface="FedEx Sans"/>
                <a:cs typeface="FedEx Sans"/>
              </a:rPr>
              <a:t> </a:t>
            </a:r>
            <a:r>
              <a:rPr sz="1100" spc="-35">
                <a:solidFill>
                  <a:srgbClr val="333333"/>
                </a:solidFill>
                <a:latin typeface="FedEx Sans"/>
                <a:cs typeface="FedEx Sans"/>
              </a:rPr>
              <a:t>with</a:t>
            </a:r>
            <a:r>
              <a:rPr sz="1100" spc="-25">
                <a:solidFill>
                  <a:srgbClr val="333333"/>
                </a:solidFill>
                <a:latin typeface="FedEx Sans"/>
                <a:cs typeface="FedEx Sans"/>
              </a:rPr>
              <a:t> </a:t>
            </a:r>
            <a:r>
              <a:rPr sz="1100" spc="-40">
                <a:solidFill>
                  <a:srgbClr val="333333"/>
                </a:solidFill>
                <a:latin typeface="FedEx Sans"/>
                <a:cs typeface="FedEx Sans"/>
              </a:rPr>
              <a:t>intrinsic</a:t>
            </a:r>
            <a:r>
              <a:rPr sz="1100" spc="-30">
                <a:solidFill>
                  <a:srgbClr val="333333"/>
                </a:solidFill>
                <a:latin typeface="FedEx Sans"/>
                <a:cs typeface="FedEx Sans"/>
              </a:rPr>
              <a:t> </a:t>
            </a:r>
            <a:r>
              <a:rPr sz="1100" spc="-35">
                <a:solidFill>
                  <a:srgbClr val="333333"/>
                </a:solidFill>
                <a:latin typeface="FedEx Sans"/>
                <a:cs typeface="FedEx Sans"/>
              </a:rPr>
              <a:t>value</a:t>
            </a:r>
            <a:r>
              <a:rPr sz="1100" spc="-25">
                <a:solidFill>
                  <a:srgbClr val="333333"/>
                </a:solidFill>
                <a:latin typeface="FedEx Sans"/>
                <a:cs typeface="FedEx Sans"/>
              </a:rPr>
              <a:t> </a:t>
            </a:r>
            <a:r>
              <a:rPr sz="1100" spc="-35">
                <a:solidFill>
                  <a:srgbClr val="333333"/>
                </a:solidFill>
                <a:latin typeface="FedEx Sans"/>
                <a:cs typeface="FedEx Sans"/>
              </a:rPr>
              <a:t>below</a:t>
            </a:r>
            <a:r>
              <a:rPr sz="1100" spc="-25">
                <a:solidFill>
                  <a:srgbClr val="333333"/>
                </a:solidFill>
                <a:latin typeface="FedEx Sans"/>
                <a:cs typeface="FedEx Sans"/>
              </a:rPr>
              <a:t> </a:t>
            </a:r>
            <a:r>
              <a:rPr sz="1100" spc="-20">
                <a:solidFill>
                  <a:srgbClr val="333333"/>
                </a:solidFill>
                <a:latin typeface="FedEx Sans"/>
                <a:cs typeface="FedEx Sans"/>
              </a:rPr>
              <a:t>€150</a:t>
            </a:r>
            <a:endParaRPr sz="1100">
              <a:latin typeface="FedEx Sans"/>
              <a:cs typeface="FedEx Sans"/>
            </a:endParaRPr>
          </a:p>
          <a:p>
            <a:pPr marL="91440" indent="-78740">
              <a:lnSpc>
                <a:spcPct val="100000"/>
              </a:lnSpc>
              <a:spcBef>
                <a:spcPts val="265"/>
              </a:spcBef>
              <a:buClr>
                <a:srgbClr val="FF6200"/>
              </a:buClr>
              <a:buChar char="•"/>
              <a:tabLst>
                <a:tab pos="91440" algn="l"/>
              </a:tabLst>
            </a:pPr>
            <a:r>
              <a:rPr sz="1100" spc="-10">
                <a:solidFill>
                  <a:srgbClr val="333333"/>
                </a:solidFill>
                <a:latin typeface="FedEx Sans"/>
                <a:cs typeface="FedEx Sans"/>
              </a:rPr>
              <a:t>Payor</a:t>
            </a:r>
            <a:r>
              <a:rPr sz="1100" spc="-25">
                <a:solidFill>
                  <a:srgbClr val="333333"/>
                </a:solidFill>
                <a:latin typeface="FedEx Sans"/>
                <a:cs typeface="FedEx Sans"/>
              </a:rPr>
              <a:t> </a:t>
            </a:r>
            <a:r>
              <a:rPr sz="1100">
                <a:solidFill>
                  <a:srgbClr val="333333"/>
                </a:solidFill>
                <a:latin typeface="FedEx Sans"/>
                <a:cs typeface="FedEx Sans"/>
              </a:rPr>
              <a:t>based</a:t>
            </a:r>
            <a:r>
              <a:rPr sz="1100" spc="-20">
                <a:solidFill>
                  <a:srgbClr val="333333"/>
                </a:solidFill>
                <a:latin typeface="FedEx Sans"/>
                <a:cs typeface="FedEx Sans"/>
              </a:rPr>
              <a:t> </a:t>
            </a:r>
            <a:r>
              <a:rPr sz="1100">
                <a:solidFill>
                  <a:srgbClr val="333333"/>
                </a:solidFill>
                <a:latin typeface="FedEx Sans"/>
                <a:cs typeface="FedEx Sans"/>
              </a:rPr>
              <a:t>in</a:t>
            </a:r>
            <a:r>
              <a:rPr sz="1100" spc="-20">
                <a:solidFill>
                  <a:srgbClr val="333333"/>
                </a:solidFill>
                <a:latin typeface="FedEx Sans"/>
                <a:cs typeface="FedEx Sans"/>
              </a:rPr>
              <a:t> </a:t>
            </a:r>
            <a:r>
              <a:rPr sz="1100" spc="-10">
                <a:solidFill>
                  <a:srgbClr val="333333"/>
                </a:solidFill>
                <a:latin typeface="FedEx Sans"/>
                <a:cs typeface="FedEx Sans"/>
              </a:rPr>
              <a:t>Germany*</a:t>
            </a:r>
            <a:endParaRPr sz="1100">
              <a:latin typeface="FedEx Sans"/>
              <a:cs typeface="FedEx Sans"/>
            </a:endParaRPr>
          </a:p>
        </p:txBody>
      </p:sp>
      <p:grpSp>
        <p:nvGrpSpPr>
          <p:cNvPr id="11" name="object 7">
            <a:extLst>
              <a:ext uri="{FF2B5EF4-FFF2-40B4-BE49-F238E27FC236}">
                <a16:creationId xmlns:a16="http://schemas.microsoft.com/office/drawing/2014/main" id="{35118B9F-C0E5-7B72-9C12-D15CA6ED089A}"/>
              </a:ext>
            </a:extLst>
          </p:cNvPr>
          <p:cNvGrpSpPr/>
          <p:nvPr/>
        </p:nvGrpSpPr>
        <p:grpSpPr>
          <a:xfrm>
            <a:off x="10078400" y="267004"/>
            <a:ext cx="355600" cy="355600"/>
            <a:chOff x="10078400" y="267004"/>
            <a:chExt cx="355600" cy="355600"/>
          </a:xfrm>
        </p:grpSpPr>
        <p:pic>
          <p:nvPicPr>
            <p:cNvPr id="12" name="object 8">
              <a:extLst>
                <a:ext uri="{FF2B5EF4-FFF2-40B4-BE49-F238E27FC236}">
                  <a16:creationId xmlns:a16="http://schemas.microsoft.com/office/drawing/2014/main" id="{6F0A577D-6704-1AEF-F0EB-34B2D0AE0F43}"/>
                </a:ext>
              </a:extLst>
            </p:cNvPr>
            <p:cNvPicPr/>
            <p:nvPr/>
          </p:nvPicPr>
          <p:blipFill>
            <a:blip r:embed="rId3" cstate="print"/>
            <a:stretch>
              <a:fillRect/>
            </a:stretch>
          </p:blipFill>
          <p:spPr>
            <a:xfrm>
              <a:off x="10201726" y="372821"/>
              <a:ext cx="108915" cy="144678"/>
            </a:xfrm>
            <a:prstGeom prst="rect">
              <a:avLst/>
            </a:prstGeom>
          </p:spPr>
        </p:pic>
        <p:sp>
          <p:nvSpPr>
            <p:cNvPr id="13" name="object 9">
              <a:extLst>
                <a:ext uri="{FF2B5EF4-FFF2-40B4-BE49-F238E27FC236}">
                  <a16:creationId xmlns:a16="http://schemas.microsoft.com/office/drawing/2014/main" id="{7C6A1647-720D-D030-3D04-9A972E92339C}"/>
                </a:ext>
              </a:extLst>
            </p:cNvPr>
            <p:cNvSpPr/>
            <p:nvPr/>
          </p:nvSpPr>
          <p:spPr>
            <a:xfrm>
              <a:off x="10078400" y="267004"/>
              <a:ext cx="355600" cy="355600"/>
            </a:xfrm>
            <a:custGeom>
              <a:avLst/>
              <a:gdLst/>
              <a:ahLst/>
              <a:cxnLst/>
              <a:rect l="l" t="t" r="r" b="b"/>
              <a:pathLst>
                <a:path w="355600" h="355600">
                  <a:moveTo>
                    <a:pt x="177800" y="0"/>
                  </a:moveTo>
                  <a:lnTo>
                    <a:pt x="130471" y="6338"/>
                  </a:lnTo>
                  <a:lnTo>
                    <a:pt x="87981" y="24235"/>
                  </a:lnTo>
                  <a:lnTo>
                    <a:pt x="52009" y="52009"/>
                  </a:lnTo>
                  <a:lnTo>
                    <a:pt x="24235" y="87981"/>
                  </a:lnTo>
                  <a:lnTo>
                    <a:pt x="6338" y="130471"/>
                  </a:lnTo>
                  <a:lnTo>
                    <a:pt x="0" y="177800"/>
                  </a:lnTo>
                  <a:lnTo>
                    <a:pt x="6338" y="225128"/>
                  </a:lnTo>
                  <a:lnTo>
                    <a:pt x="24235" y="267618"/>
                  </a:lnTo>
                  <a:lnTo>
                    <a:pt x="52009" y="303590"/>
                  </a:lnTo>
                  <a:lnTo>
                    <a:pt x="87981" y="331364"/>
                  </a:lnTo>
                  <a:lnTo>
                    <a:pt x="130471" y="349261"/>
                  </a:lnTo>
                  <a:lnTo>
                    <a:pt x="177800" y="355600"/>
                  </a:lnTo>
                  <a:lnTo>
                    <a:pt x="225128" y="349261"/>
                  </a:lnTo>
                  <a:lnTo>
                    <a:pt x="267618" y="331364"/>
                  </a:lnTo>
                  <a:lnTo>
                    <a:pt x="269126" y="330200"/>
                  </a:lnTo>
                  <a:lnTo>
                    <a:pt x="177800" y="330200"/>
                  </a:lnTo>
                  <a:lnTo>
                    <a:pt x="129563" y="322447"/>
                  </a:lnTo>
                  <a:lnTo>
                    <a:pt x="87720" y="300845"/>
                  </a:lnTo>
                  <a:lnTo>
                    <a:pt x="54754" y="267879"/>
                  </a:lnTo>
                  <a:lnTo>
                    <a:pt x="33152" y="226036"/>
                  </a:lnTo>
                  <a:lnTo>
                    <a:pt x="25400" y="177800"/>
                  </a:lnTo>
                  <a:lnTo>
                    <a:pt x="33152" y="129563"/>
                  </a:lnTo>
                  <a:lnTo>
                    <a:pt x="54754" y="87720"/>
                  </a:lnTo>
                  <a:lnTo>
                    <a:pt x="87720" y="54754"/>
                  </a:lnTo>
                  <a:lnTo>
                    <a:pt x="129563" y="33152"/>
                  </a:lnTo>
                  <a:lnTo>
                    <a:pt x="177800" y="25400"/>
                  </a:lnTo>
                  <a:lnTo>
                    <a:pt x="269126" y="25400"/>
                  </a:lnTo>
                  <a:lnTo>
                    <a:pt x="267618" y="24235"/>
                  </a:lnTo>
                  <a:lnTo>
                    <a:pt x="225128" y="6338"/>
                  </a:lnTo>
                  <a:lnTo>
                    <a:pt x="177800" y="0"/>
                  </a:lnTo>
                  <a:close/>
                </a:path>
                <a:path w="355600" h="355600">
                  <a:moveTo>
                    <a:pt x="269126" y="25400"/>
                  </a:moveTo>
                  <a:lnTo>
                    <a:pt x="177800" y="25400"/>
                  </a:lnTo>
                  <a:lnTo>
                    <a:pt x="226036" y="33152"/>
                  </a:lnTo>
                  <a:lnTo>
                    <a:pt x="267879" y="54754"/>
                  </a:lnTo>
                  <a:lnTo>
                    <a:pt x="300845" y="87720"/>
                  </a:lnTo>
                  <a:lnTo>
                    <a:pt x="322447" y="129563"/>
                  </a:lnTo>
                  <a:lnTo>
                    <a:pt x="330200" y="177800"/>
                  </a:lnTo>
                  <a:lnTo>
                    <a:pt x="322447" y="226036"/>
                  </a:lnTo>
                  <a:lnTo>
                    <a:pt x="300845" y="267879"/>
                  </a:lnTo>
                  <a:lnTo>
                    <a:pt x="267879" y="300845"/>
                  </a:lnTo>
                  <a:lnTo>
                    <a:pt x="226036" y="322447"/>
                  </a:lnTo>
                  <a:lnTo>
                    <a:pt x="177800" y="330200"/>
                  </a:lnTo>
                  <a:lnTo>
                    <a:pt x="269126" y="330200"/>
                  </a:lnTo>
                  <a:lnTo>
                    <a:pt x="303590" y="303590"/>
                  </a:lnTo>
                  <a:lnTo>
                    <a:pt x="331364" y="267618"/>
                  </a:lnTo>
                  <a:lnTo>
                    <a:pt x="349261" y="225128"/>
                  </a:lnTo>
                  <a:lnTo>
                    <a:pt x="355600" y="177800"/>
                  </a:lnTo>
                  <a:lnTo>
                    <a:pt x="349261" y="130471"/>
                  </a:lnTo>
                  <a:lnTo>
                    <a:pt x="331364" y="87981"/>
                  </a:lnTo>
                  <a:lnTo>
                    <a:pt x="303590" y="52009"/>
                  </a:lnTo>
                  <a:lnTo>
                    <a:pt x="269126" y="25400"/>
                  </a:lnTo>
                  <a:close/>
                </a:path>
              </a:pathLst>
            </a:custGeom>
            <a:solidFill>
              <a:srgbClr val="4D148C"/>
            </a:solidFill>
          </p:spPr>
          <p:txBody>
            <a:bodyPr wrap="square" lIns="0" tIns="0" rIns="0" bIns="0" rtlCol="0"/>
            <a:lstStyle/>
            <a:p>
              <a:endParaRPr/>
            </a:p>
          </p:txBody>
        </p:sp>
      </p:grpSp>
    </p:spTree>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 y="407727"/>
            <a:ext cx="1350010" cy="1417320"/>
          </a:xfrm>
          <a:custGeom>
            <a:avLst/>
            <a:gdLst/>
            <a:ahLst/>
            <a:cxnLst/>
            <a:rect l="l" t="t" r="r" b="b"/>
            <a:pathLst>
              <a:path w="1350010" h="1417320">
                <a:moveTo>
                  <a:pt x="759015" y="882675"/>
                </a:moveTo>
                <a:lnTo>
                  <a:pt x="0" y="882675"/>
                </a:lnTo>
                <a:lnTo>
                  <a:pt x="0" y="922705"/>
                </a:lnTo>
                <a:lnTo>
                  <a:pt x="718997" y="922705"/>
                </a:lnTo>
                <a:lnTo>
                  <a:pt x="718997" y="1417167"/>
                </a:lnTo>
                <a:lnTo>
                  <a:pt x="812541" y="1312062"/>
                </a:lnTo>
                <a:lnTo>
                  <a:pt x="759015" y="1312062"/>
                </a:lnTo>
                <a:lnTo>
                  <a:pt x="759015" y="882675"/>
                </a:lnTo>
                <a:close/>
              </a:path>
              <a:path w="1350010" h="1417320">
                <a:moveTo>
                  <a:pt x="812601" y="105143"/>
                </a:moveTo>
                <a:lnTo>
                  <a:pt x="759015" y="105143"/>
                </a:lnTo>
                <a:lnTo>
                  <a:pt x="1296035" y="708609"/>
                </a:lnTo>
                <a:lnTo>
                  <a:pt x="759015" y="1312062"/>
                </a:lnTo>
                <a:lnTo>
                  <a:pt x="812541" y="1312062"/>
                </a:lnTo>
                <a:lnTo>
                  <a:pt x="1349616" y="708609"/>
                </a:lnTo>
                <a:lnTo>
                  <a:pt x="812601" y="105143"/>
                </a:lnTo>
                <a:close/>
              </a:path>
              <a:path w="1350010" h="1417320">
                <a:moveTo>
                  <a:pt x="719035" y="0"/>
                </a:moveTo>
                <a:lnTo>
                  <a:pt x="719035" y="475843"/>
                </a:lnTo>
                <a:lnTo>
                  <a:pt x="0" y="475843"/>
                </a:lnTo>
                <a:lnTo>
                  <a:pt x="0" y="515835"/>
                </a:lnTo>
                <a:lnTo>
                  <a:pt x="759015" y="515835"/>
                </a:lnTo>
                <a:lnTo>
                  <a:pt x="759015" y="105143"/>
                </a:lnTo>
                <a:lnTo>
                  <a:pt x="812601" y="105143"/>
                </a:lnTo>
                <a:lnTo>
                  <a:pt x="719035" y="0"/>
                </a:lnTo>
                <a:close/>
              </a:path>
            </a:pathLst>
          </a:custGeom>
          <a:solidFill>
            <a:srgbClr val="FF6200"/>
          </a:solidFill>
        </p:spPr>
        <p:txBody>
          <a:bodyPr wrap="square" lIns="0" tIns="0" rIns="0" bIns="0" rtlCol="0"/>
          <a:lstStyle/>
          <a:p>
            <a:endParaRPr/>
          </a:p>
        </p:txBody>
      </p:sp>
      <p:sp>
        <p:nvSpPr>
          <p:cNvPr id="3" name="object 3"/>
          <p:cNvSpPr txBox="1"/>
          <p:nvPr/>
        </p:nvSpPr>
        <p:spPr>
          <a:xfrm>
            <a:off x="707299" y="5817972"/>
            <a:ext cx="9262925" cy="477054"/>
          </a:xfrm>
          <a:prstGeom prst="rect">
            <a:avLst/>
          </a:prstGeom>
        </p:spPr>
        <p:txBody>
          <a:bodyPr vert="horz" wrap="square" lIns="0" tIns="20320" rIns="0" bIns="0" rtlCol="0">
            <a:spAutoFit/>
          </a:bodyPr>
          <a:lstStyle/>
          <a:p>
            <a:pPr marL="12700">
              <a:lnSpc>
                <a:spcPct val="100000"/>
              </a:lnSpc>
              <a:spcBef>
                <a:spcPts val="160"/>
              </a:spcBef>
            </a:pPr>
            <a:r>
              <a:rPr lang="en-US" sz="700" b="1" spc="-5">
                <a:solidFill>
                  <a:srgbClr val="333333"/>
                </a:solidFill>
                <a:latin typeface="FedEx Sans"/>
                <a:cs typeface="FedEx Sans"/>
              </a:rPr>
              <a:t>1 </a:t>
            </a:r>
            <a:r>
              <a:rPr lang="en-US" sz="700" spc="10">
                <a:solidFill>
                  <a:srgbClr val="333333"/>
                </a:solidFill>
                <a:latin typeface="FedEx Sans"/>
                <a:cs typeface="FedEx Sans"/>
              </a:rPr>
              <a:t>The value of the Union Handling Fee is not yet confirmed by the EU Commission, but it is expected to range between €2 ($2.32) and €4 ($4.64) per declaration line. We assume a €2 ($2.32) fee for the purposes of this scenario.</a:t>
            </a:r>
            <a:r>
              <a:rPr lang="en-US" sz="700" spc="145">
                <a:solidFill>
                  <a:srgbClr val="333333"/>
                </a:solidFill>
                <a:latin typeface="FedEx Sans"/>
                <a:cs typeface="FedEx Sans"/>
              </a:rPr>
              <a:t> </a:t>
            </a:r>
            <a:r>
              <a:rPr lang="en-US" sz="700" b="1" spc="-5">
                <a:solidFill>
                  <a:srgbClr val="333333"/>
                </a:solidFill>
                <a:latin typeface="FedEx Sans"/>
                <a:cs typeface="FedEx Sans"/>
              </a:rPr>
              <a:t>2</a:t>
            </a:r>
            <a:r>
              <a:rPr sz="700" b="1" spc="-5">
                <a:solidFill>
                  <a:srgbClr val="333333"/>
                </a:solidFill>
                <a:latin typeface="FedEx Sans"/>
                <a:cs typeface="FedEx Sans"/>
              </a:rPr>
              <a:t> </a:t>
            </a:r>
            <a:r>
              <a:rPr sz="700">
                <a:solidFill>
                  <a:srgbClr val="333333"/>
                </a:solidFill>
                <a:latin typeface="FedEx Sans"/>
                <a:cs typeface="FedEx Sans"/>
              </a:rPr>
              <a:t>Not</a:t>
            </a:r>
            <a:r>
              <a:rPr sz="700" spc="-5">
                <a:solidFill>
                  <a:srgbClr val="333333"/>
                </a:solidFill>
                <a:latin typeface="FedEx Sans"/>
                <a:cs typeface="FedEx Sans"/>
              </a:rPr>
              <a:t> </a:t>
            </a:r>
            <a:r>
              <a:rPr sz="700">
                <a:solidFill>
                  <a:srgbClr val="333333"/>
                </a:solidFill>
                <a:latin typeface="FedEx Sans"/>
                <a:cs typeface="FedEx Sans"/>
              </a:rPr>
              <a:t>charged</a:t>
            </a:r>
            <a:r>
              <a:rPr sz="700" spc="-5">
                <a:solidFill>
                  <a:srgbClr val="333333"/>
                </a:solidFill>
                <a:latin typeface="FedEx Sans"/>
                <a:cs typeface="FedEx Sans"/>
              </a:rPr>
              <a:t> </a:t>
            </a:r>
            <a:r>
              <a:rPr sz="700">
                <a:solidFill>
                  <a:srgbClr val="333333"/>
                </a:solidFill>
                <a:latin typeface="FedEx Sans"/>
                <a:cs typeface="FedEx Sans"/>
              </a:rPr>
              <a:t>with</a:t>
            </a:r>
            <a:r>
              <a:rPr sz="700" spc="-5">
                <a:solidFill>
                  <a:srgbClr val="333333"/>
                </a:solidFill>
                <a:latin typeface="FedEx Sans"/>
                <a:cs typeface="FedEx Sans"/>
              </a:rPr>
              <a:t> </a:t>
            </a:r>
            <a:r>
              <a:rPr sz="700" spc="-45">
                <a:solidFill>
                  <a:srgbClr val="333333"/>
                </a:solidFill>
                <a:latin typeface="FedEx Sans"/>
                <a:cs typeface="FedEx Sans"/>
              </a:rPr>
              <a:t>VAT</a:t>
            </a:r>
            <a:r>
              <a:rPr sz="700">
                <a:solidFill>
                  <a:srgbClr val="333333"/>
                </a:solidFill>
                <a:latin typeface="FedEx Sans"/>
                <a:cs typeface="FedEx Sans"/>
              </a:rPr>
              <a:t> (pass</a:t>
            </a:r>
            <a:r>
              <a:rPr sz="700" spc="-5">
                <a:solidFill>
                  <a:srgbClr val="333333"/>
                </a:solidFill>
                <a:latin typeface="FedEx Sans"/>
                <a:cs typeface="FedEx Sans"/>
              </a:rPr>
              <a:t> </a:t>
            </a:r>
            <a:r>
              <a:rPr sz="700">
                <a:solidFill>
                  <a:srgbClr val="333333"/>
                </a:solidFill>
                <a:latin typeface="FedEx Sans"/>
                <a:cs typeface="FedEx Sans"/>
              </a:rPr>
              <a:t>through</a:t>
            </a:r>
            <a:r>
              <a:rPr sz="700" spc="-10">
                <a:solidFill>
                  <a:srgbClr val="333333"/>
                </a:solidFill>
                <a:latin typeface="FedEx Sans"/>
                <a:cs typeface="FedEx Sans"/>
              </a:rPr>
              <a:t> </a:t>
            </a:r>
            <a:r>
              <a:rPr sz="700">
                <a:solidFill>
                  <a:srgbClr val="333333"/>
                </a:solidFill>
                <a:latin typeface="FedEx Sans"/>
                <a:cs typeface="FedEx Sans"/>
              </a:rPr>
              <a:t>fee</a:t>
            </a:r>
            <a:r>
              <a:rPr sz="700" spc="-5">
                <a:solidFill>
                  <a:srgbClr val="333333"/>
                </a:solidFill>
                <a:latin typeface="FedEx Sans"/>
                <a:cs typeface="FedEx Sans"/>
              </a:rPr>
              <a:t> </a:t>
            </a:r>
            <a:r>
              <a:rPr sz="700">
                <a:solidFill>
                  <a:srgbClr val="333333"/>
                </a:solidFill>
                <a:latin typeface="FedEx Sans"/>
                <a:cs typeface="FedEx Sans"/>
              </a:rPr>
              <a:t>to</a:t>
            </a:r>
            <a:r>
              <a:rPr sz="700" spc="-5">
                <a:solidFill>
                  <a:srgbClr val="333333"/>
                </a:solidFill>
                <a:latin typeface="FedEx Sans"/>
                <a:cs typeface="FedEx Sans"/>
              </a:rPr>
              <a:t> </a:t>
            </a:r>
            <a:r>
              <a:rPr sz="700">
                <a:solidFill>
                  <a:srgbClr val="333333"/>
                </a:solidFill>
                <a:latin typeface="FedEx Sans"/>
                <a:cs typeface="FedEx Sans"/>
              </a:rPr>
              <a:t>government).</a:t>
            </a:r>
            <a:r>
              <a:rPr sz="700" spc="150">
                <a:solidFill>
                  <a:srgbClr val="333333"/>
                </a:solidFill>
                <a:latin typeface="FedEx Sans"/>
                <a:cs typeface="FedEx Sans"/>
              </a:rPr>
              <a:t> </a:t>
            </a:r>
            <a:r>
              <a:rPr lang="en-US" sz="700" b="1" spc="150">
                <a:solidFill>
                  <a:srgbClr val="333333"/>
                </a:solidFill>
                <a:latin typeface="FedEx Sans"/>
                <a:cs typeface="FedEx Sans"/>
              </a:rPr>
              <a:t>3</a:t>
            </a:r>
            <a:r>
              <a:rPr sz="700" b="1" spc="-5">
                <a:solidFill>
                  <a:srgbClr val="333333"/>
                </a:solidFill>
                <a:latin typeface="FedEx Sans"/>
                <a:cs typeface="FedEx Sans"/>
              </a:rPr>
              <a:t> </a:t>
            </a:r>
            <a:r>
              <a:rPr sz="700" spc="-10">
                <a:solidFill>
                  <a:srgbClr val="333333"/>
                </a:solidFill>
                <a:latin typeface="FedEx Sans"/>
                <a:cs typeface="FedEx Sans"/>
              </a:rPr>
              <a:t>Disbursement</a:t>
            </a:r>
            <a:r>
              <a:rPr sz="700" spc="-5">
                <a:solidFill>
                  <a:srgbClr val="333333"/>
                </a:solidFill>
                <a:latin typeface="FedEx Sans"/>
                <a:cs typeface="FedEx Sans"/>
              </a:rPr>
              <a:t> </a:t>
            </a:r>
            <a:r>
              <a:rPr sz="700">
                <a:solidFill>
                  <a:srgbClr val="333333"/>
                </a:solidFill>
                <a:latin typeface="FedEx Sans"/>
                <a:cs typeface="FedEx Sans"/>
              </a:rPr>
              <a:t>Fee</a:t>
            </a:r>
            <a:r>
              <a:rPr sz="700" spc="-5">
                <a:solidFill>
                  <a:srgbClr val="333333"/>
                </a:solidFill>
                <a:latin typeface="FedEx Sans"/>
                <a:cs typeface="FedEx Sans"/>
              </a:rPr>
              <a:t> </a:t>
            </a:r>
            <a:r>
              <a:rPr sz="700">
                <a:solidFill>
                  <a:srgbClr val="333333"/>
                </a:solidFill>
                <a:latin typeface="FedEx Sans"/>
                <a:cs typeface="FedEx Sans"/>
              </a:rPr>
              <a:t>Increase</a:t>
            </a:r>
            <a:r>
              <a:rPr sz="700" spc="-5">
                <a:solidFill>
                  <a:srgbClr val="333333"/>
                </a:solidFill>
                <a:latin typeface="FedEx Sans"/>
                <a:cs typeface="FedEx Sans"/>
              </a:rPr>
              <a:t> </a:t>
            </a:r>
            <a:r>
              <a:rPr sz="700" spc="-10">
                <a:solidFill>
                  <a:srgbClr val="333333"/>
                </a:solidFill>
                <a:latin typeface="FedEx Sans"/>
                <a:cs typeface="FedEx Sans"/>
              </a:rPr>
              <a:t>effective </a:t>
            </a:r>
            <a:r>
              <a:rPr sz="700">
                <a:solidFill>
                  <a:srgbClr val="333333"/>
                </a:solidFill>
                <a:latin typeface="FedEx Sans"/>
                <a:cs typeface="FedEx Sans"/>
              </a:rPr>
              <a:t>from</a:t>
            </a:r>
            <a:r>
              <a:rPr sz="700" spc="-5">
                <a:solidFill>
                  <a:srgbClr val="333333"/>
                </a:solidFill>
                <a:latin typeface="FedEx Sans"/>
                <a:cs typeface="FedEx Sans"/>
              </a:rPr>
              <a:t> </a:t>
            </a:r>
            <a:r>
              <a:rPr sz="700">
                <a:solidFill>
                  <a:srgbClr val="333333"/>
                </a:solidFill>
                <a:latin typeface="FedEx Sans"/>
                <a:cs typeface="FedEx Sans"/>
              </a:rPr>
              <a:t>July</a:t>
            </a:r>
            <a:r>
              <a:rPr sz="700" spc="-5">
                <a:solidFill>
                  <a:srgbClr val="333333"/>
                </a:solidFill>
                <a:latin typeface="FedEx Sans"/>
                <a:cs typeface="FedEx Sans"/>
              </a:rPr>
              <a:t> </a:t>
            </a:r>
            <a:r>
              <a:rPr sz="700">
                <a:solidFill>
                  <a:srgbClr val="333333"/>
                </a:solidFill>
                <a:latin typeface="FedEx Sans"/>
                <a:cs typeface="FedEx Sans"/>
              </a:rPr>
              <a:t>20,</a:t>
            </a:r>
            <a:r>
              <a:rPr sz="700" spc="-5">
                <a:solidFill>
                  <a:srgbClr val="333333"/>
                </a:solidFill>
                <a:latin typeface="FedEx Sans"/>
                <a:cs typeface="FedEx Sans"/>
              </a:rPr>
              <a:t> </a:t>
            </a:r>
            <a:r>
              <a:rPr sz="700">
                <a:solidFill>
                  <a:srgbClr val="333333"/>
                </a:solidFill>
                <a:latin typeface="FedEx Sans"/>
                <a:cs typeface="FedEx Sans"/>
              </a:rPr>
              <a:t>2026.</a:t>
            </a:r>
            <a:r>
              <a:rPr sz="700" spc="150">
                <a:solidFill>
                  <a:srgbClr val="333333"/>
                </a:solidFill>
                <a:latin typeface="FedEx Sans"/>
                <a:cs typeface="FedEx Sans"/>
              </a:rPr>
              <a:t> </a:t>
            </a:r>
            <a:r>
              <a:rPr lang="en-US" sz="700" b="1" spc="150">
                <a:solidFill>
                  <a:srgbClr val="333333"/>
                </a:solidFill>
                <a:latin typeface="FedEx Sans"/>
                <a:cs typeface="FedEx Sans"/>
              </a:rPr>
              <a:t>4</a:t>
            </a:r>
            <a:r>
              <a:rPr sz="700" b="1" spc="-5">
                <a:solidFill>
                  <a:srgbClr val="333333"/>
                </a:solidFill>
                <a:latin typeface="FedEx Sans"/>
                <a:cs typeface="FedEx Sans"/>
              </a:rPr>
              <a:t> </a:t>
            </a:r>
            <a:r>
              <a:rPr sz="700">
                <a:solidFill>
                  <a:srgbClr val="333333"/>
                </a:solidFill>
                <a:latin typeface="FedEx Sans"/>
                <a:cs typeface="FedEx Sans"/>
              </a:rPr>
              <a:t>Inbound</a:t>
            </a:r>
            <a:r>
              <a:rPr sz="700" spc="-5">
                <a:solidFill>
                  <a:srgbClr val="333333"/>
                </a:solidFill>
                <a:latin typeface="FedEx Sans"/>
                <a:cs typeface="FedEx Sans"/>
              </a:rPr>
              <a:t> </a:t>
            </a:r>
            <a:r>
              <a:rPr sz="700" spc="-10">
                <a:solidFill>
                  <a:srgbClr val="333333"/>
                </a:solidFill>
                <a:latin typeface="FedEx Sans"/>
                <a:cs typeface="FedEx Sans"/>
              </a:rPr>
              <a:t>Processing</a:t>
            </a:r>
            <a:r>
              <a:rPr sz="700" spc="-5">
                <a:solidFill>
                  <a:srgbClr val="333333"/>
                </a:solidFill>
                <a:latin typeface="FedEx Sans"/>
                <a:cs typeface="FedEx Sans"/>
              </a:rPr>
              <a:t> </a:t>
            </a:r>
            <a:r>
              <a:rPr sz="700">
                <a:solidFill>
                  <a:srgbClr val="333333"/>
                </a:solidFill>
                <a:latin typeface="FedEx Sans"/>
                <a:cs typeface="FedEx Sans"/>
              </a:rPr>
              <a:t>Fee</a:t>
            </a:r>
            <a:r>
              <a:rPr sz="700" spc="-5">
                <a:solidFill>
                  <a:srgbClr val="333333"/>
                </a:solidFill>
                <a:latin typeface="FedEx Sans"/>
                <a:cs typeface="FedEx Sans"/>
              </a:rPr>
              <a:t> </a:t>
            </a:r>
            <a:r>
              <a:rPr sz="700" spc="-10">
                <a:solidFill>
                  <a:srgbClr val="333333"/>
                </a:solidFill>
                <a:latin typeface="FedEx Sans"/>
                <a:cs typeface="FedEx Sans"/>
              </a:rPr>
              <a:t>effective </a:t>
            </a:r>
            <a:r>
              <a:rPr sz="700">
                <a:solidFill>
                  <a:srgbClr val="333333"/>
                </a:solidFill>
                <a:latin typeface="FedEx Sans"/>
                <a:cs typeface="FedEx Sans"/>
              </a:rPr>
              <a:t>from</a:t>
            </a:r>
            <a:r>
              <a:rPr sz="700" spc="-5">
                <a:solidFill>
                  <a:srgbClr val="333333"/>
                </a:solidFill>
                <a:latin typeface="FedEx Sans"/>
                <a:cs typeface="FedEx Sans"/>
              </a:rPr>
              <a:t> </a:t>
            </a:r>
            <a:r>
              <a:rPr sz="700">
                <a:solidFill>
                  <a:srgbClr val="333333"/>
                </a:solidFill>
                <a:latin typeface="FedEx Sans"/>
                <a:cs typeface="FedEx Sans"/>
              </a:rPr>
              <a:t>August</a:t>
            </a:r>
            <a:r>
              <a:rPr sz="700" spc="-5">
                <a:solidFill>
                  <a:srgbClr val="333333"/>
                </a:solidFill>
                <a:latin typeface="FedEx Sans"/>
                <a:cs typeface="FedEx Sans"/>
              </a:rPr>
              <a:t> </a:t>
            </a:r>
            <a:r>
              <a:rPr sz="700">
                <a:solidFill>
                  <a:srgbClr val="333333"/>
                </a:solidFill>
                <a:latin typeface="FedEx Sans"/>
                <a:cs typeface="FedEx Sans"/>
              </a:rPr>
              <a:t>3,</a:t>
            </a:r>
            <a:r>
              <a:rPr sz="700" spc="-5">
                <a:solidFill>
                  <a:srgbClr val="333333"/>
                </a:solidFill>
                <a:latin typeface="FedEx Sans"/>
                <a:cs typeface="FedEx Sans"/>
              </a:rPr>
              <a:t> </a:t>
            </a:r>
            <a:r>
              <a:rPr sz="700" spc="-10">
                <a:solidFill>
                  <a:srgbClr val="333333"/>
                </a:solidFill>
                <a:latin typeface="FedEx Sans"/>
                <a:cs typeface="FedEx Sans"/>
              </a:rPr>
              <a:t>2026.</a:t>
            </a:r>
            <a:endParaRPr sz="700">
              <a:latin typeface="FedEx Sans"/>
              <a:cs typeface="FedEx Sans"/>
            </a:endParaRPr>
          </a:p>
          <a:p>
            <a:pPr marL="12700">
              <a:lnSpc>
                <a:spcPct val="100000"/>
              </a:lnSpc>
              <a:spcBef>
                <a:spcPts val="60"/>
              </a:spcBef>
            </a:pPr>
            <a:r>
              <a:rPr sz="700" b="1" spc="-30">
                <a:solidFill>
                  <a:srgbClr val="333333"/>
                </a:solidFill>
                <a:latin typeface="FedEx Sans"/>
                <a:cs typeface="FedEx Sans"/>
              </a:rPr>
              <a:t>*</a:t>
            </a:r>
            <a:r>
              <a:rPr sz="700" spc="-30">
                <a:solidFill>
                  <a:srgbClr val="333333"/>
                </a:solidFill>
                <a:latin typeface="FedEx Sans"/>
                <a:cs typeface="FedEx Sans"/>
              </a:rPr>
              <a:t>VAT</a:t>
            </a:r>
            <a:r>
              <a:rPr sz="700" spc="-15">
                <a:solidFill>
                  <a:srgbClr val="333333"/>
                </a:solidFill>
                <a:latin typeface="FedEx Sans"/>
                <a:cs typeface="FedEx Sans"/>
              </a:rPr>
              <a:t> </a:t>
            </a:r>
            <a:r>
              <a:rPr sz="700">
                <a:solidFill>
                  <a:srgbClr val="333333"/>
                </a:solidFill>
                <a:latin typeface="FedEx Sans"/>
                <a:cs typeface="FedEx Sans"/>
              </a:rPr>
              <a:t>rules</a:t>
            </a:r>
            <a:r>
              <a:rPr sz="700" spc="-25">
                <a:solidFill>
                  <a:srgbClr val="333333"/>
                </a:solidFill>
                <a:latin typeface="FedEx Sans"/>
                <a:cs typeface="FedEx Sans"/>
              </a:rPr>
              <a:t> </a:t>
            </a:r>
            <a:r>
              <a:rPr sz="700">
                <a:solidFill>
                  <a:srgbClr val="333333"/>
                </a:solidFill>
                <a:latin typeface="FedEx Sans"/>
                <a:cs typeface="FedEx Sans"/>
              </a:rPr>
              <a:t>remain</a:t>
            </a:r>
            <a:r>
              <a:rPr sz="700" spc="-10">
                <a:solidFill>
                  <a:srgbClr val="333333"/>
                </a:solidFill>
                <a:latin typeface="FedEx Sans"/>
                <a:cs typeface="FedEx Sans"/>
              </a:rPr>
              <a:t> </a:t>
            </a:r>
            <a:r>
              <a:rPr sz="700">
                <a:solidFill>
                  <a:srgbClr val="333333"/>
                </a:solidFill>
                <a:latin typeface="FedEx Sans"/>
                <a:cs typeface="FedEx Sans"/>
              </a:rPr>
              <a:t>unchanged.</a:t>
            </a:r>
            <a:r>
              <a:rPr sz="700" spc="-15">
                <a:solidFill>
                  <a:srgbClr val="333333"/>
                </a:solidFill>
                <a:latin typeface="FedEx Sans"/>
                <a:cs typeface="FedEx Sans"/>
              </a:rPr>
              <a:t> </a:t>
            </a:r>
            <a:r>
              <a:rPr sz="700">
                <a:solidFill>
                  <a:srgbClr val="333333"/>
                </a:solidFill>
                <a:latin typeface="FedEx Sans"/>
                <a:cs typeface="FedEx Sans"/>
              </a:rPr>
              <a:t>German</a:t>
            </a:r>
            <a:r>
              <a:rPr sz="700" spc="-10">
                <a:solidFill>
                  <a:srgbClr val="333333"/>
                </a:solidFill>
                <a:latin typeface="FedEx Sans"/>
                <a:cs typeface="FedEx Sans"/>
              </a:rPr>
              <a:t> </a:t>
            </a:r>
            <a:r>
              <a:rPr sz="700" spc="-45">
                <a:solidFill>
                  <a:srgbClr val="333333"/>
                </a:solidFill>
                <a:latin typeface="FedEx Sans"/>
                <a:cs typeface="FedEx Sans"/>
              </a:rPr>
              <a:t>VAT</a:t>
            </a:r>
            <a:r>
              <a:rPr sz="700">
                <a:solidFill>
                  <a:srgbClr val="333333"/>
                </a:solidFill>
                <a:latin typeface="FedEx Sans"/>
                <a:cs typeface="FedEx Sans"/>
              </a:rPr>
              <a:t> rates</a:t>
            </a:r>
            <a:r>
              <a:rPr sz="700" spc="-10">
                <a:solidFill>
                  <a:srgbClr val="333333"/>
                </a:solidFill>
                <a:latin typeface="FedEx Sans"/>
                <a:cs typeface="FedEx Sans"/>
              </a:rPr>
              <a:t> </a:t>
            </a:r>
            <a:r>
              <a:rPr sz="700">
                <a:solidFill>
                  <a:srgbClr val="333333"/>
                </a:solidFill>
                <a:latin typeface="FedEx Sans"/>
                <a:cs typeface="FedEx Sans"/>
              </a:rPr>
              <a:t>were</a:t>
            </a:r>
            <a:r>
              <a:rPr sz="700" spc="-15">
                <a:solidFill>
                  <a:srgbClr val="333333"/>
                </a:solidFill>
                <a:latin typeface="FedEx Sans"/>
                <a:cs typeface="FedEx Sans"/>
              </a:rPr>
              <a:t> </a:t>
            </a:r>
            <a:r>
              <a:rPr sz="700">
                <a:solidFill>
                  <a:srgbClr val="333333"/>
                </a:solidFill>
                <a:latin typeface="FedEx Sans"/>
                <a:cs typeface="FedEx Sans"/>
              </a:rPr>
              <a:t>used</a:t>
            </a:r>
            <a:r>
              <a:rPr sz="700" spc="-10">
                <a:solidFill>
                  <a:srgbClr val="333333"/>
                </a:solidFill>
                <a:latin typeface="FedEx Sans"/>
                <a:cs typeface="FedEx Sans"/>
              </a:rPr>
              <a:t> </a:t>
            </a:r>
            <a:r>
              <a:rPr sz="700">
                <a:solidFill>
                  <a:srgbClr val="333333"/>
                </a:solidFill>
                <a:latin typeface="FedEx Sans"/>
                <a:cs typeface="FedEx Sans"/>
              </a:rPr>
              <a:t>for</a:t>
            </a:r>
            <a:r>
              <a:rPr sz="700" spc="-15">
                <a:solidFill>
                  <a:srgbClr val="333333"/>
                </a:solidFill>
                <a:latin typeface="FedEx Sans"/>
                <a:cs typeface="FedEx Sans"/>
              </a:rPr>
              <a:t> </a:t>
            </a:r>
            <a:r>
              <a:rPr sz="700">
                <a:solidFill>
                  <a:srgbClr val="333333"/>
                </a:solidFill>
                <a:latin typeface="FedEx Sans"/>
                <a:cs typeface="FedEx Sans"/>
              </a:rPr>
              <a:t>illustration</a:t>
            </a:r>
            <a:r>
              <a:rPr sz="700" spc="-10">
                <a:solidFill>
                  <a:srgbClr val="333333"/>
                </a:solidFill>
                <a:latin typeface="FedEx Sans"/>
                <a:cs typeface="FedEx Sans"/>
              </a:rPr>
              <a:t> purposes.</a:t>
            </a:r>
            <a:endParaRPr sz="700">
              <a:latin typeface="FedEx Sans"/>
              <a:cs typeface="FedEx Sans"/>
            </a:endParaRPr>
          </a:p>
          <a:p>
            <a:pPr marL="12700">
              <a:lnSpc>
                <a:spcPct val="100000"/>
              </a:lnSpc>
              <a:spcBef>
                <a:spcPts val="60"/>
              </a:spcBef>
            </a:pPr>
            <a:r>
              <a:rPr sz="700">
                <a:solidFill>
                  <a:srgbClr val="333333"/>
                </a:solidFill>
                <a:latin typeface="FedEx Sans"/>
                <a:cs typeface="FedEx Sans"/>
              </a:rPr>
              <a:t>NEW:</a:t>
            </a:r>
            <a:r>
              <a:rPr sz="700" spc="-10">
                <a:solidFill>
                  <a:srgbClr val="333333"/>
                </a:solidFill>
                <a:latin typeface="FedEx Sans"/>
                <a:cs typeface="FedEx Sans"/>
              </a:rPr>
              <a:t> </a:t>
            </a:r>
            <a:r>
              <a:rPr sz="700">
                <a:solidFill>
                  <a:srgbClr val="333333"/>
                </a:solidFill>
                <a:latin typeface="FedEx Sans"/>
                <a:cs typeface="FedEx Sans"/>
              </a:rPr>
              <a:t>Customs</a:t>
            </a:r>
            <a:r>
              <a:rPr sz="700" spc="-5">
                <a:solidFill>
                  <a:srgbClr val="333333"/>
                </a:solidFill>
                <a:latin typeface="FedEx Sans"/>
                <a:cs typeface="FedEx Sans"/>
              </a:rPr>
              <a:t> </a:t>
            </a:r>
            <a:r>
              <a:rPr sz="700">
                <a:solidFill>
                  <a:srgbClr val="333333"/>
                </a:solidFill>
                <a:latin typeface="FedEx Sans"/>
                <a:cs typeface="FedEx Sans"/>
              </a:rPr>
              <a:t>Duty</a:t>
            </a:r>
            <a:r>
              <a:rPr sz="700" spc="305">
                <a:solidFill>
                  <a:srgbClr val="333333"/>
                </a:solidFill>
                <a:latin typeface="FedEx Sans"/>
                <a:cs typeface="FedEx Sans"/>
              </a:rPr>
              <a:t> </a:t>
            </a:r>
            <a:r>
              <a:rPr sz="700">
                <a:solidFill>
                  <a:srgbClr val="333333"/>
                </a:solidFill>
                <a:latin typeface="FedEx Sans"/>
                <a:cs typeface="FedEx Sans"/>
              </a:rPr>
              <a:t>NEW:</a:t>
            </a:r>
            <a:r>
              <a:rPr sz="700" spc="-10">
                <a:solidFill>
                  <a:srgbClr val="333333"/>
                </a:solidFill>
                <a:latin typeface="FedEx Sans"/>
                <a:cs typeface="FedEx Sans"/>
              </a:rPr>
              <a:t> </a:t>
            </a:r>
            <a:r>
              <a:rPr lang="en-US" sz="700">
                <a:solidFill>
                  <a:srgbClr val="333333"/>
                </a:solidFill>
                <a:latin typeface="FedEx Sans"/>
                <a:cs typeface="FedEx Sans"/>
              </a:rPr>
              <a:t>Union </a:t>
            </a:r>
            <a:r>
              <a:rPr sz="700">
                <a:solidFill>
                  <a:srgbClr val="333333"/>
                </a:solidFill>
                <a:latin typeface="FedEx Sans"/>
                <a:cs typeface="FedEx Sans"/>
              </a:rPr>
              <a:t>Handling</a:t>
            </a:r>
            <a:r>
              <a:rPr sz="700" spc="-5">
                <a:solidFill>
                  <a:srgbClr val="333333"/>
                </a:solidFill>
                <a:latin typeface="FedEx Sans"/>
                <a:cs typeface="FedEx Sans"/>
              </a:rPr>
              <a:t> </a:t>
            </a:r>
            <a:r>
              <a:rPr sz="700">
                <a:solidFill>
                  <a:srgbClr val="333333"/>
                </a:solidFill>
                <a:latin typeface="FedEx Sans"/>
                <a:cs typeface="FedEx Sans"/>
              </a:rPr>
              <a:t>Fee</a:t>
            </a:r>
            <a:r>
              <a:rPr sz="700" spc="305">
                <a:solidFill>
                  <a:srgbClr val="333333"/>
                </a:solidFill>
                <a:latin typeface="FedEx Sans"/>
                <a:cs typeface="FedEx Sans"/>
              </a:rPr>
              <a:t> </a:t>
            </a:r>
            <a:r>
              <a:rPr sz="700">
                <a:solidFill>
                  <a:srgbClr val="333333"/>
                </a:solidFill>
                <a:latin typeface="FedEx Sans"/>
                <a:cs typeface="FedEx Sans"/>
              </a:rPr>
              <a:t>AS-IS:</a:t>
            </a:r>
            <a:r>
              <a:rPr sz="700" spc="-10">
                <a:solidFill>
                  <a:srgbClr val="333333"/>
                </a:solidFill>
                <a:latin typeface="FedEx Sans"/>
                <a:cs typeface="FedEx Sans"/>
              </a:rPr>
              <a:t> </a:t>
            </a:r>
            <a:r>
              <a:rPr sz="700">
                <a:solidFill>
                  <a:srgbClr val="333333"/>
                </a:solidFill>
                <a:latin typeface="FedEx Sans"/>
                <a:cs typeface="FedEx Sans"/>
              </a:rPr>
              <a:t>VAT</a:t>
            </a:r>
            <a:r>
              <a:rPr sz="700" spc="305">
                <a:solidFill>
                  <a:srgbClr val="333333"/>
                </a:solidFill>
                <a:latin typeface="FedEx Sans"/>
                <a:cs typeface="FedEx Sans"/>
              </a:rPr>
              <a:t> </a:t>
            </a:r>
            <a:r>
              <a:rPr sz="700">
                <a:solidFill>
                  <a:srgbClr val="333333"/>
                </a:solidFill>
                <a:latin typeface="FedEx Sans"/>
                <a:cs typeface="FedEx Sans"/>
              </a:rPr>
              <a:t>AS-IS:</a:t>
            </a:r>
            <a:r>
              <a:rPr sz="700" spc="-5">
                <a:solidFill>
                  <a:srgbClr val="333333"/>
                </a:solidFill>
                <a:latin typeface="FedEx Sans"/>
                <a:cs typeface="FedEx Sans"/>
              </a:rPr>
              <a:t> </a:t>
            </a:r>
            <a:r>
              <a:rPr sz="700">
                <a:solidFill>
                  <a:srgbClr val="333333"/>
                </a:solidFill>
                <a:latin typeface="FedEx Sans"/>
                <a:cs typeface="FedEx Sans"/>
              </a:rPr>
              <a:t>Multi-line</a:t>
            </a:r>
            <a:r>
              <a:rPr sz="700" spc="-10">
                <a:solidFill>
                  <a:srgbClr val="333333"/>
                </a:solidFill>
                <a:latin typeface="FedEx Sans"/>
                <a:cs typeface="FedEx Sans"/>
              </a:rPr>
              <a:t> </a:t>
            </a:r>
            <a:r>
              <a:rPr sz="700">
                <a:solidFill>
                  <a:srgbClr val="333333"/>
                </a:solidFill>
                <a:latin typeface="FedEx Sans"/>
                <a:cs typeface="FedEx Sans"/>
              </a:rPr>
              <a:t>Item</a:t>
            </a:r>
            <a:r>
              <a:rPr sz="700" spc="-5">
                <a:solidFill>
                  <a:srgbClr val="333333"/>
                </a:solidFill>
                <a:latin typeface="FedEx Sans"/>
                <a:cs typeface="FedEx Sans"/>
              </a:rPr>
              <a:t> </a:t>
            </a:r>
            <a:r>
              <a:rPr sz="700">
                <a:solidFill>
                  <a:srgbClr val="333333"/>
                </a:solidFill>
                <a:latin typeface="FedEx Sans"/>
                <a:cs typeface="FedEx Sans"/>
              </a:rPr>
              <a:t>Fee</a:t>
            </a:r>
            <a:r>
              <a:rPr sz="700" spc="305">
                <a:solidFill>
                  <a:srgbClr val="333333"/>
                </a:solidFill>
                <a:latin typeface="FedEx Sans"/>
                <a:cs typeface="FedEx Sans"/>
              </a:rPr>
              <a:t> </a:t>
            </a:r>
            <a:r>
              <a:rPr sz="700">
                <a:solidFill>
                  <a:srgbClr val="333333"/>
                </a:solidFill>
                <a:latin typeface="FedEx Sans"/>
                <a:cs typeface="FedEx Sans"/>
              </a:rPr>
              <a:t>AS-IS:</a:t>
            </a:r>
            <a:r>
              <a:rPr sz="700" spc="-10">
                <a:solidFill>
                  <a:srgbClr val="333333"/>
                </a:solidFill>
                <a:latin typeface="FedEx Sans"/>
                <a:cs typeface="FedEx Sans"/>
              </a:rPr>
              <a:t> </a:t>
            </a:r>
            <a:r>
              <a:rPr sz="700">
                <a:solidFill>
                  <a:srgbClr val="333333"/>
                </a:solidFill>
                <a:latin typeface="FedEx Sans"/>
                <a:cs typeface="FedEx Sans"/>
              </a:rPr>
              <a:t>Standard</a:t>
            </a:r>
            <a:r>
              <a:rPr sz="700" spc="-5">
                <a:solidFill>
                  <a:srgbClr val="333333"/>
                </a:solidFill>
                <a:latin typeface="FedEx Sans"/>
                <a:cs typeface="FedEx Sans"/>
              </a:rPr>
              <a:t> </a:t>
            </a:r>
            <a:r>
              <a:rPr sz="700">
                <a:solidFill>
                  <a:srgbClr val="333333"/>
                </a:solidFill>
                <a:latin typeface="FedEx Sans"/>
                <a:cs typeface="FedEx Sans"/>
              </a:rPr>
              <a:t>Duty</a:t>
            </a:r>
            <a:r>
              <a:rPr sz="700" spc="305">
                <a:solidFill>
                  <a:srgbClr val="333333"/>
                </a:solidFill>
                <a:latin typeface="FedEx Sans"/>
                <a:cs typeface="FedEx Sans"/>
              </a:rPr>
              <a:t> </a:t>
            </a:r>
            <a:r>
              <a:rPr sz="700" spc="-20">
                <a:solidFill>
                  <a:srgbClr val="333333"/>
                </a:solidFill>
                <a:latin typeface="FedEx Sans"/>
                <a:cs typeface="FedEx Sans"/>
              </a:rPr>
              <a:t>UPDATED:</a:t>
            </a:r>
            <a:r>
              <a:rPr sz="700" spc="-10">
                <a:solidFill>
                  <a:srgbClr val="333333"/>
                </a:solidFill>
                <a:latin typeface="FedEx Sans"/>
                <a:cs typeface="FedEx Sans"/>
              </a:rPr>
              <a:t> Disbursement</a:t>
            </a:r>
            <a:r>
              <a:rPr sz="700" spc="-5">
                <a:solidFill>
                  <a:srgbClr val="333333"/>
                </a:solidFill>
                <a:latin typeface="FedEx Sans"/>
                <a:cs typeface="FedEx Sans"/>
              </a:rPr>
              <a:t> </a:t>
            </a:r>
            <a:r>
              <a:rPr sz="700">
                <a:solidFill>
                  <a:srgbClr val="333333"/>
                </a:solidFill>
                <a:latin typeface="FedEx Sans"/>
                <a:cs typeface="FedEx Sans"/>
              </a:rPr>
              <a:t>Fee</a:t>
            </a:r>
            <a:r>
              <a:rPr sz="700" spc="305">
                <a:solidFill>
                  <a:srgbClr val="333333"/>
                </a:solidFill>
                <a:latin typeface="FedEx Sans"/>
                <a:cs typeface="FedEx Sans"/>
              </a:rPr>
              <a:t> </a:t>
            </a:r>
            <a:r>
              <a:rPr sz="700">
                <a:solidFill>
                  <a:srgbClr val="333333"/>
                </a:solidFill>
                <a:latin typeface="FedEx Sans"/>
                <a:cs typeface="FedEx Sans"/>
              </a:rPr>
              <a:t>NEW:</a:t>
            </a:r>
            <a:r>
              <a:rPr sz="700" spc="-10">
                <a:solidFill>
                  <a:srgbClr val="333333"/>
                </a:solidFill>
                <a:latin typeface="FedEx Sans"/>
                <a:cs typeface="FedEx Sans"/>
              </a:rPr>
              <a:t> </a:t>
            </a:r>
            <a:r>
              <a:rPr sz="700">
                <a:solidFill>
                  <a:srgbClr val="333333"/>
                </a:solidFill>
                <a:latin typeface="FedEx Sans"/>
                <a:cs typeface="FedEx Sans"/>
              </a:rPr>
              <a:t>Inbound</a:t>
            </a:r>
            <a:r>
              <a:rPr sz="700" spc="-5">
                <a:solidFill>
                  <a:srgbClr val="333333"/>
                </a:solidFill>
                <a:latin typeface="FedEx Sans"/>
                <a:cs typeface="FedEx Sans"/>
              </a:rPr>
              <a:t> </a:t>
            </a:r>
            <a:r>
              <a:rPr sz="700" spc="-10">
                <a:solidFill>
                  <a:srgbClr val="333333"/>
                </a:solidFill>
                <a:latin typeface="FedEx Sans"/>
                <a:cs typeface="FedEx Sans"/>
              </a:rPr>
              <a:t>Processing</a:t>
            </a:r>
            <a:r>
              <a:rPr sz="700" spc="-5">
                <a:solidFill>
                  <a:srgbClr val="333333"/>
                </a:solidFill>
                <a:latin typeface="FedEx Sans"/>
                <a:cs typeface="FedEx Sans"/>
              </a:rPr>
              <a:t> </a:t>
            </a:r>
            <a:r>
              <a:rPr sz="700" spc="-25">
                <a:solidFill>
                  <a:srgbClr val="333333"/>
                </a:solidFill>
                <a:latin typeface="FedEx Sans"/>
                <a:cs typeface="FedEx Sans"/>
              </a:rPr>
              <a:t>Fee</a:t>
            </a:r>
            <a:endParaRPr sz="700">
              <a:latin typeface="FedEx Sans"/>
              <a:cs typeface="FedEx Sans"/>
            </a:endParaRPr>
          </a:p>
        </p:txBody>
      </p:sp>
      <p:graphicFrame>
        <p:nvGraphicFramePr>
          <p:cNvPr id="4" name="object 4"/>
          <p:cNvGraphicFramePr>
            <a:graphicFrameLocks noGrp="1"/>
          </p:cNvGraphicFramePr>
          <p:nvPr>
            <p:extLst>
              <p:ext uri="{D42A27DB-BD31-4B8C-83A1-F6EECF244321}">
                <p14:modId xmlns:p14="http://schemas.microsoft.com/office/powerpoint/2010/main" val="2109127176"/>
              </p:ext>
            </p:extLst>
          </p:nvPr>
        </p:nvGraphicFramePr>
        <p:xfrm>
          <a:off x="721456" y="2178688"/>
          <a:ext cx="9253851" cy="3584575"/>
        </p:xfrm>
        <a:graphic>
          <a:graphicData uri="http://schemas.openxmlformats.org/drawingml/2006/table">
            <a:tbl>
              <a:tblPr firstRow="1" bandRow="1">
                <a:tableStyleId>{2D5ABB26-0587-4C30-8999-92F81FD0307C}</a:tableStyleId>
              </a:tblPr>
              <a:tblGrid>
                <a:gridCol w="2948844">
                  <a:extLst>
                    <a:ext uri="{9D8B030D-6E8A-4147-A177-3AD203B41FA5}">
                      <a16:colId xmlns:a16="http://schemas.microsoft.com/office/drawing/2014/main" val="20000"/>
                    </a:ext>
                  </a:extLst>
                </a:gridCol>
                <a:gridCol w="1119601">
                  <a:extLst>
                    <a:ext uri="{9D8B030D-6E8A-4147-A177-3AD203B41FA5}">
                      <a16:colId xmlns:a16="http://schemas.microsoft.com/office/drawing/2014/main" val="4182234283"/>
                    </a:ext>
                  </a:extLst>
                </a:gridCol>
                <a:gridCol w="1224278">
                  <a:extLst>
                    <a:ext uri="{9D8B030D-6E8A-4147-A177-3AD203B41FA5}">
                      <a16:colId xmlns:a16="http://schemas.microsoft.com/office/drawing/2014/main" val="20002"/>
                    </a:ext>
                  </a:extLst>
                </a:gridCol>
                <a:gridCol w="1224278">
                  <a:extLst>
                    <a:ext uri="{9D8B030D-6E8A-4147-A177-3AD203B41FA5}">
                      <a16:colId xmlns:a16="http://schemas.microsoft.com/office/drawing/2014/main" val="20003"/>
                    </a:ext>
                  </a:extLst>
                </a:gridCol>
                <a:gridCol w="1368425">
                  <a:extLst>
                    <a:ext uri="{9D8B030D-6E8A-4147-A177-3AD203B41FA5}">
                      <a16:colId xmlns:a16="http://schemas.microsoft.com/office/drawing/2014/main" val="20004"/>
                    </a:ext>
                  </a:extLst>
                </a:gridCol>
                <a:gridCol w="1368425">
                  <a:extLst>
                    <a:ext uri="{9D8B030D-6E8A-4147-A177-3AD203B41FA5}">
                      <a16:colId xmlns:a16="http://schemas.microsoft.com/office/drawing/2014/main" val="20005"/>
                    </a:ext>
                  </a:extLst>
                </a:gridCol>
              </a:tblGrid>
              <a:tr h="389890">
                <a:tc>
                  <a:txBody>
                    <a:bodyPr/>
                    <a:lstStyle/>
                    <a:p>
                      <a:pPr>
                        <a:lnSpc>
                          <a:spcPct val="100000"/>
                        </a:lnSpc>
                      </a:pPr>
                      <a:endParaRPr sz="900">
                        <a:latin typeface="Times New Roman"/>
                        <a:cs typeface="Times New Roman"/>
                      </a:endParaRPr>
                    </a:p>
                  </a:txBody>
                  <a:tcPr marL="0" marR="0" marT="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tc>
                  <a:txBody>
                    <a:bodyPr/>
                    <a:lstStyle/>
                    <a:p>
                      <a:pPr marL="50800">
                        <a:lnSpc>
                          <a:spcPct val="100000"/>
                        </a:lnSpc>
                        <a:spcBef>
                          <a:spcPts val="905"/>
                        </a:spcBef>
                      </a:pPr>
                      <a:r>
                        <a:rPr lang="en-US" sz="1000" b="1">
                          <a:solidFill>
                            <a:srgbClr val="333333"/>
                          </a:solidFill>
                          <a:latin typeface="FedEx Sans"/>
                          <a:cs typeface="FedEx Sans"/>
                        </a:rPr>
                        <a:t>Billed</a:t>
                      </a:r>
                      <a:r>
                        <a:rPr lang="en-US" sz="1000" b="1" spc="-30">
                          <a:solidFill>
                            <a:srgbClr val="333333"/>
                          </a:solidFill>
                          <a:latin typeface="FedEx Sans"/>
                          <a:cs typeface="FedEx Sans"/>
                        </a:rPr>
                        <a:t> </a:t>
                      </a:r>
                      <a:r>
                        <a:rPr lang="en-US" sz="1000" b="1" spc="-25">
                          <a:solidFill>
                            <a:srgbClr val="333333"/>
                          </a:solidFill>
                          <a:latin typeface="FedEx Sans"/>
                          <a:cs typeface="FedEx Sans"/>
                        </a:rPr>
                        <a:t>to</a:t>
                      </a:r>
                      <a:endParaRPr sz="1000">
                        <a:latin typeface="FedEx Sans"/>
                        <a:cs typeface="FedEx Sans"/>
                      </a:endParaRPr>
                    </a:p>
                  </a:txBody>
                  <a:tcPr marL="0" marR="0" marT="114935" marB="0">
                    <a:lnL w="6350" cap="flat" cmpd="sng" algn="ctr">
                      <a:solidFill>
                        <a:srgbClr val="333333"/>
                      </a:solidFill>
                      <a:prstDash val="solid"/>
                      <a:round/>
                      <a:headEnd type="none" w="med" len="med"/>
                      <a:tailEnd type="none" w="med" len="med"/>
                    </a:lnL>
                    <a:lnR w="6350">
                      <a:solidFill>
                        <a:srgbClr val="333333"/>
                      </a:solidFill>
                      <a:prstDash val="solid"/>
                    </a:lnR>
                    <a:lnT w="6350">
                      <a:solidFill>
                        <a:srgbClr val="333333"/>
                      </a:solidFill>
                      <a:prstDash val="solid"/>
                    </a:lnT>
                    <a:lnB w="6350" cap="flat" cmpd="sng" algn="ctr">
                      <a:solidFill>
                        <a:srgbClr val="333333"/>
                      </a:solidFill>
                      <a:prstDash val="solid"/>
                      <a:round/>
                      <a:headEnd type="none" w="med" len="med"/>
                      <a:tailEnd type="none" w="med" len="med"/>
                    </a:lnB>
                    <a:solidFill>
                      <a:srgbClr val="E3E3E2"/>
                    </a:solidFill>
                  </a:tcPr>
                </a:tc>
                <a:tc>
                  <a:txBody>
                    <a:bodyPr/>
                    <a:lstStyle/>
                    <a:p>
                      <a:pPr marL="50800">
                        <a:lnSpc>
                          <a:spcPct val="100000"/>
                        </a:lnSpc>
                        <a:spcBef>
                          <a:spcPts val="905"/>
                        </a:spcBef>
                      </a:pPr>
                      <a:r>
                        <a:rPr sz="1000" b="1">
                          <a:solidFill>
                            <a:srgbClr val="333333"/>
                          </a:solidFill>
                          <a:latin typeface="FedEx Sans"/>
                          <a:cs typeface="FedEx Sans"/>
                        </a:rPr>
                        <a:t>FedEx</a:t>
                      </a:r>
                      <a:r>
                        <a:rPr sz="1000" b="1" spc="-55">
                          <a:solidFill>
                            <a:srgbClr val="333333"/>
                          </a:solidFill>
                          <a:latin typeface="FedEx Sans"/>
                          <a:cs typeface="FedEx Sans"/>
                        </a:rPr>
                        <a:t> </a:t>
                      </a:r>
                      <a:r>
                        <a:rPr lang="en-US" sz="1000" b="1" spc="-10">
                          <a:solidFill>
                            <a:srgbClr val="333333"/>
                          </a:solidFill>
                          <a:latin typeface="FedEx Sans"/>
                          <a:cs typeface="FedEx Sans"/>
                        </a:rPr>
                        <a:t>i</a:t>
                      </a:r>
                      <a:r>
                        <a:rPr sz="1000" b="1" spc="-10">
                          <a:solidFill>
                            <a:srgbClr val="333333"/>
                          </a:solidFill>
                          <a:latin typeface="FedEx Sans"/>
                          <a:cs typeface="FedEx Sans"/>
                        </a:rPr>
                        <a:t>nvoice</a:t>
                      </a:r>
                      <a:endParaRPr sz="1000">
                        <a:latin typeface="FedEx Sans"/>
                        <a:cs typeface="FedEx Sans"/>
                      </a:endParaRPr>
                    </a:p>
                  </a:txBody>
                  <a:tcPr marL="0" marR="0" marT="114935" marB="0">
                    <a:lnL w="6350" cap="flat" cmpd="sng" algn="ctr">
                      <a:solidFill>
                        <a:srgbClr val="333333"/>
                      </a:solidFill>
                      <a:prstDash val="solid"/>
                      <a:round/>
                      <a:headEnd type="none" w="med" len="med"/>
                      <a:tailEnd type="none" w="med" len="med"/>
                    </a:lnL>
                    <a:lnR w="6350">
                      <a:solidFill>
                        <a:srgbClr val="333333"/>
                      </a:solidFill>
                      <a:prstDash val="solid"/>
                    </a:lnR>
                    <a:lnT w="6350">
                      <a:solidFill>
                        <a:srgbClr val="333333"/>
                      </a:solidFill>
                      <a:prstDash val="solid"/>
                    </a:lnT>
                    <a:lnB w="6350" cap="flat" cmpd="sng" algn="ctr">
                      <a:solidFill>
                        <a:srgbClr val="333333"/>
                      </a:solidFill>
                      <a:prstDash val="solid"/>
                      <a:round/>
                      <a:headEnd type="none" w="med" len="med"/>
                      <a:tailEnd type="none" w="med" len="med"/>
                    </a:lnB>
                    <a:solidFill>
                      <a:srgbClr val="E3E3E2"/>
                    </a:solidFill>
                  </a:tcPr>
                </a:tc>
                <a:tc>
                  <a:txBody>
                    <a:bodyPr/>
                    <a:lstStyle/>
                    <a:p>
                      <a:pPr marL="50800">
                        <a:lnSpc>
                          <a:spcPct val="100000"/>
                        </a:lnSpc>
                        <a:spcBef>
                          <a:spcPts val="305"/>
                        </a:spcBef>
                      </a:pPr>
                      <a:r>
                        <a:rPr sz="1000" b="1">
                          <a:solidFill>
                            <a:srgbClr val="333333"/>
                          </a:solidFill>
                          <a:latin typeface="FedEx Sans"/>
                          <a:cs typeface="FedEx Sans"/>
                        </a:rPr>
                        <a:t>Up</a:t>
                      </a:r>
                      <a:r>
                        <a:rPr sz="1000" b="1" spc="-15">
                          <a:solidFill>
                            <a:srgbClr val="333333"/>
                          </a:solidFill>
                          <a:latin typeface="FedEx Sans"/>
                          <a:cs typeface="FedEx Sans"/>
                        </a:rPr>
                        <a:t> </a:t>
                      </a:r>
                      <a:r>
                        <a:rPr sz="1000" b="1" spc="-25">
                          <a:solidFill>
                            <a:srgbClr val="333333"/>
                          </a:solidFill>
                          <a:latin typeface="FedEx Sans"/>
                          <a:cs typeface="FedEx Sans"/>
                        </a:rPr>
                        <a:t>to</a:t>
                      </a:r>
                      <a:endParaRPr sz="1000">
                        <a:latin typeface="FedEx Sans"/>
                        <a:cs typeface="FedEx Sans"/>
                      </a:endParaRPr>
                    </a:p>
                    <a:p>
                      <a:pPr marL="50800">
                        <a:lnSpc>
                          <a:spcPct val="100000"/>
                        </a:lnSpc>
                      </a:pPr>
                      <a:r>
                        <a:rPr sz="1000" b="1">
                          <a:solidFill>
                            <a:srgbClr val="333333"/>
                          </a:solidFill>
                          <a:latin typeface="FedEx Sans"/>
                          <a:cs typeface="FedEx Sans"/>
                        </a:rPr>
                        <a:t>June</a:t>
                      </a:r>
                      <a:r>
                        <a:rPr sz="1000" b="1" spc="-10">
                          <a:solidFill>
                            <a:srgbClr val="333333"/>
                          </a:solidFill>
                          <a:latin typeface="FedEx Sans"/>
                          <a:cs typeface="FedEx Sans"/>
                        </a:rPr>
                        <a:t> </a:t>
                      </a:r>
                      <a:r>
                        <a:rPr sz="1000" b="1">
                          <a:solidFill>
                            <a:srgbClr val="333333"/>
                          </a:solidFill>
                          <a:latin typeface="FedEx Sans"/>
                          <a:cs typeface="FedEx Sans"/>
                        </a:rPr>
                        <a:t>30,</a:t>
                      </a:r>
                      <a:r>
                        <a:rPr sz="1000" b="1" spc="-10">
                          <a:solidFill>
                            <a:srgbClr val="333333"/>
                          </a:solidFill>
                          <a:latin typeface="FedEx Sans"/>
                          <a:cs typeface="FedEx Sans"/>
                        </a:rPr>
                        <a:t> </a:t>
                      </a:r>
                      <a:r>
                        <a:rPr sz="1000" b="1" spc="-20">
                          <a:solidFill>
                            <a:srgbClr val="333333"/>
                          </a:solidFill>
                          <a:latin typeface="FedEx Sans"/>
                          <a:cs typeface="FedEx Sans"/>
                        </a:rPr>
                        <a:t>2026</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tc>
                  <a:txBody>
                    <a:bodyPr/>
                    <a:lstStyle/>
                    <a:p>
                      <a:pPr marL="50800">
                        <a:lnSpc>
                          <a:spcPct val="100000"/>
                        </a:lnSpc>
                        <a:spcBef>
                          <a:spcPts val="305"/>
                        </a:spcBef>
                      </a:pPr>
                      <a:r>
                        <a:rPr sz="1000" b="1" spc="-20">
                          <a:solidFill>
                            <a:srgbClr val="333333"/>
                          </a:solidFill>
                          <a:latin typeface="FedEx Sans"/>
                          <a:cs typeface="FedEx Sans"/>
                        </a:rPr>
                        <a:t>From</a:t>
                      </a:r>
                      <a:endParaRPr sz="1000">
                        <a:latin typeface="FedEx Sans"/>
                        <a:cs typeface="FedEx Sans"/>
                      </a:endParaRPr>
                    </a:p>
                    <a:p>
                      <a:pPr marL="50800">
                        <a:lnSpc>
                          <a:spcPct val="100000"/>
                        </a:lnSpc>
                      </a:pPr>
                      <a:r>
                        <a:rPr sz="1000" b="1">
                          <a:solidFill>
                            <a:srgbClr val="333333"/>
                          </a:solidFill>
                          <a:latin typeface="FedEx Sans"/>
                          <a:cs typeface="FedEx Sans"/>
                        </a:rPr>
                        <a:t>July</a:t>
                      </a:r>
                      <a:r>
                        <a:rPr sz="1000" b="1" spc="-20">
                          <a:solidFill>
                            <a:srgbClr val="333333"/>
                          </a:solidFill>
                          <a:latin typeface="FedEx Sans"/>
                          <a:cs typeface="FedEx Sans"/>
                        </a:rPr>
                        <a:t> </a:t>
                      </a:r>
                      <a:r>
                        <a:rPr sz="1000" b="1">
                          <a:solidFill>
                            <a:srgbClr val="333333"/>
                          </a:solidFill>
                          <a:latin typeface="FedEx Sans"/>
                          <a:cs typeface="FedEx Sans"/>
                        </a:rPr>
                        <a:t>1,</a:t>
                      </a:r>
                      <a:r>
                        <a:rPr sz="1000" b="1" spc="-15">
                          <a:solidFill>
                            <a:srgbClr val="333333"/>
                          </a:solidFill>
                          <a:latin typeface="FedEx Sans"/>
                          <a:cs typeface="FedEx Sans"/>
                        </a:rPr>
                        <a:t> </a:t>
                      </a:r>
                      <a:r>
                        <a:rPr sz="1000" b="1" spc="-20">
                          <a:solidFill>
                            <a:srgbClr val="333333"/>
                          </a:solidFill>
                          <a:latin typeface="FedEx Sans"/>
                          <a:cs typeface="FedEx Sans"/>
                        </a:rPr>
                        <a:t>2026</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tc>
                  <a:txBody>
                    <a:bodyPr/>
                    <a:lstStyle/>
                    <a:p>
                      <a:pPr marL="50800">
                        <a:lnSpc>
                          <a:spcPct val="100000"/>
                        </a:lnSpc>
                        <a:spcBef>
                          <a:spcPts val="305"/>
                        </a:spcBef>
                      </a:pPr>
                      <a:r>
                        <a:rPr sz="1000" b="1" spc="-20">
                          <a:solidFill>
                            <a:srgbClr val="333333"/>
                          </a:solidFill>
                          <a:latin typeface="FedEx Sans"/>
                          <a:cs typeface="FedEx Sans"/>
                        </a:rPr>
                        <a:t>From</a:t>
                      </a:r>
                      <a:endParaRPr sz="1000">
                        <a:latin typeface="FedEx Sans"/>
                        <a:cs typeface="FedEx Sans"/>
                      </a:endParaRPr>
                    </a:p>
                    <a:p>
                      <a:pPr marL="50800">
                        <a:lnSpc>
                          <a:spcPct val="100000"/>
                        </a:lnSpc>
                      </a:pPr>
                      <a:r>
                        <a:rPr sz="1000" b="1" spc="-10">
                          <a:solidFill>
                            <a:srgbClr val="333333"/>
                          </a:solidFill>
                          <a:latin typeface="FedEx Sans"/>
                          <a:cs typeface="FedEx Sans"/>
                        </a:rPr>
                        <a:t>November</a:t>
                      </a:r>
                      <a:r>
                        <a:rPr sz="1000" b="1" spc="-5">
                          <a:solidFill>
                            <a:srgbClr val="333333"/>
                          </a:solidFill>
                          <a:latin typeface="FedEx Sans"/>
                          <a:cs typeface="FedEx Sans"/>
                        </a:rPr>
                        <a:t> </a:t>
                      </a:r>
                      <a:r>
                        <a:rPr sz="1000" b="1">
                          <a:solidFill>
                            <a:srgbClr val="333333"/>
                          </a:solidFill>
                          <a:latin typeface="FedEx Sans"/>
                          <a:cs typeface="FedEx Sans"/>
                        </a:rPr>
                        <a:t>1,</a:t>
                      </a:r>
                      <a:r>
                        <a:rPr sz="1000" b="1" spc="-5">
                          <a:solidFill>
                            <a:srgbClr val="333333"/>
                          </a:solidFill>
                          <a:latin typeface="FedEx Sans"/>
                          <a:cs typeface="FedEx Sans"/>
                        </a:rPr>
                        <a:t> </a:t>
                      </a:r>
                      <a:r>
                        <a:rPr sz="1000" b="1" spc="-20">
                          <a:solidFill>
                            <a:srgbClr val="333333"/>
                          </a:solidFill>
                          <a:latin typeface="FedEx Sans"/>
                          <a:cs typeface="FedEx Sans"/>
                        </a:rPr>
                        <a:t>2026</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extLst>
                  <a:ext uri="{0D108BD9-81ED-4DB2-BD59-A6C34878D82A}">
                    <a16:rowId xmlns:a16="http://schemas.microsoft.com/office/drawing/2014/main" val="10000"/>
                  </a:ext>
                </a:extLst>
              </a:tr>
              <a:tr h="237490">
                <a:tc gridSpan="6">
                  <a:txBody>
                    <a:bodyPr/>
                    <a:lstStyle/>
                    <a:p>
                      <a:pPr marL="50800">
                        <a:lnSpc>
                          <a:spcPct val="100000"/>
                        </a:lnSpc>
                        <a:spcBef>
                          <a:spcPts val="305"/>
                        </a:spcBef>
                      </a:pPr>
                      <a:r>
                        <a:rPr sz="1000" b="1" spc="-10">
                          <a:solidFill>
                            <a:srgbClr val="FFFFFF"/>
                          </a:solidFill>
                          <a:latin typeface="FedEx Sans"/>
                          <a:cs typeface="FedEx Sans"/>
                        </a:rPr>
                        <a:t>Charged</a:t>
                      </a:r>
                      <a:r>
                        <a:rPr sz="1000" b="1" spc="-15">
                          <a:solidFill>
                            <a:srgbClr val="FFFFFF"/>
                          </a:solidFill>
                          <a:latin typeface="FedEx Sans"/>
                          <a:cs typeface="FedEx Sans"/>
                        </a:rPr>
                        <a:t> </a:t>
                      </a:r>
                      <a:r>
                        <a:rPr sz="1000" b="1">
                          <a:solidFill>
                            <a:srgbClr val="FFFFFF"/>
                          </a:solidFill>
                          <a:latin typeface="FedEx Sans"/>
                          <a:cs typeface="FedEx Sans"/>
                        </a:rPr>
                        <a:t>by</a:t>
                      </a:r>
                      <a:r>
                        <a:rPr sz="1000" b="1" spc="-15">
                          <a:solidFill>
                            <a:srgbClr val="FFFFFF"/>
                          </a:solidFill>
                          <a:latin typeface="FedEx Sans"/>
                          <a:cs typeface="FedEx Sans"/>
                        </a:rPr>
                        <a:t> </a:t>
                      </a:r>
                      <a:r>
                        <a:rPr sz="1000" b="1">
                          <a:solidFill>
                            <a:srgbClr val="FFFFFF"/>
                          </a:solidFill>
                          <a:latin typeface="FedEx Sans"/>
                          <a:cs typeface="FedEx Sans"/>
                        </a:rPr>
                        <a:t>the</a:t>
                      </a:r>
                      <a:r>
                        <a:rPr sz="1000" b="1" spc="-15">
                          <a:solidFill>
                            <a:srgbClr val="FFFFFF"/>
                          </a:solidFill>
                          <a:latin typeface="FedEx Sans"/>
                          <a:cs typeface="FedEx Sans"/>
                        </a:rPr>
                        <a:t> </a:t>
                      </a:r>
                      <a:r>
                        <a:rPr sz="1000" b="1" spc="-25">
                          <a:solidFill>
                            <a:srgbClr val="FFFFFF"/>
                          </a:solidFill>
                          <a:latin typeface="FedEx Sans"/>
                          <a:cs typeface="FedEx Sans"/>
                        </a:rPr>
                        <a:t>EU</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6200"/>
                    </a:solidFill>
                  </a:tcPr>
                </a:tc>
                <a:tc hMerge="1">
                  <a:txBody>
                    <a:bodyPr/>
                    <a:lstStyle/>
                    <a:p>
                      <a:endParaRPr lang="en-US"/>
                    </a:p>
                  </a:txBody>
                  <a:tcPr>
                    <a:lnL w="6350" cap="flat" cmpd="sng" algn="ctr">
                      <a:solidFill>
                        <a:srgbClr val="333333"/>
                      </a:solidFill>
                      <a:prstDash val="solid"/>
                      <a:round/>
                      <a:headEnd type="none" w="med" len="med"/>
                      <a:tailEnd type="none" w="med" len="med"/>
                    </a:lnL>
                    <a:lnT w="6350" cap="flat" cmpd="sng" algn="ctr">
                      <a:solidFill>
                        <a:srgbClr val="333333"/>
                      </a:solidFill>
                      <a:prstDash val="solid"/>
                      <a:round/>
                      <a:headEnd type="none" w="med" len="med"/>
                      <a:tailEnd type="none" w="med" len="med"/>
                    </a:lnT>
                  </a:tcPr>
                </a:tc>
                <a:tc hMerge="1">
                  <a:txBody>
                    <a:bodyPr/>
                    <a:lstStyle/>
                    <a:p>
                      <a:endParaRPr/>
                    </a:p>
                  </a:txBody>
                  <a:tcPr marL="0" marR="0" marT="0" marB="0">
                    <a:lnL w="6350" cap="flat" cmpd="sng" algn="ctr">
                      <a:solidFill>
                        <a:srgbClr val="333333"/>
                      </a:solidFill>
                      <a:prstDash val="solid"/>
                      <a:round/>
                      <a:headEnd type="none" w="med" len="med"/>
                      <a:tailEnd type="none" w="med" len="med"/>
                    </a:lnL>
                    <a:lnT w="6350" cap="flat" cmpd="sng" algn="ctr">
                      <a:solidFill>
                        <a:srgbClr val="333333"/>
                      </a:solidFill>
                      <a:prstDash val="solid"/>
                      <a:round/>
                      <a:headEnd type="none" w="med" len="med"/>
                      <a:tailEnd type="none" w="med" len="me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37490">
                <a:tc>
                  <a:txBody>
                    <a:bodyPr/>
                    <a:lstStyle/>
                    <a:p>
                      <a:pPr marL="50800">
                        <a:lnSpc>
                          <a:spcPct val="100000"/>
                        </a:lnSpc>
                        <a:spcBef>
                          <a:spcPts val="305"/>
                        </a:spcBef>
                      </a:pPr>
                      <a:r>
                        <a:rPr sz="1000" b="1">
                          <a:solidFill>
                            <a:srgbClr val="333333"/>
                          </a:solidFill>
                          <a:latin typeface="FedEx Sans"/>
                          <a:cs typeface="FedEx Sans"/>
                        </a:rPr>
                        <a:t>Customs</a:t>
                      </a:r>
                      <a:r>
                        <a:rPr sz="1000" b="1" spc="-15">
                          <a:solidFill>
                            <a:srgbClr val="333333"/>
                          </a:solidFill>
                          <a:latin typeface="FedEx Sans"/>
                          <a:cs typeface="FedEx Sans"/>
                        </a:rPr>
                        <a:t> </a:t>
                      </a:r>
                      <a:r>
                        <a:rPr lang="en-US" sz="1000" b="1" spc="-15">
                          <a:solidFill>
                            <a:srgbClr val="333333"/>
                          </a:solidFill>
                          <a:latin typeface="FedEx Sans"/>
                          <a:cs typeface="FedEx Sans"/>
                        </a:rPr>
                        <a:t>d</a:t>
                      </a:r>
                      <a:r>
                        <a:rPr sz="1000" b="1">
                          <a:solidFill>
                            <a:srgbClr val="333333"/>
                          </a:solidFill>
                          <a:latin typeface="FedEx Sans"/>
                          <a:cs typeface="FedEx Sans"/>
                        </a:rPr>
                        <a:t>uty</a:t>
                      </a:r>
                      <a:r>
                        <a:rPr sz="1000" b="1" spc="-15">
                          <a:solidFill>
                            <a:srgbClr val="333333"/>
                          </a:solidFill>
                          <a:latin typeface="FedEx Sans"/>
                          <a:cs typeface="FedEx Sans"/>
                        </a:rPr>
                        <a:t> </a:t>
                      </a:r>
                      <a:r>
                        <a:rPr sz="1000" b="1">
                          <a:solidFill>
                            <a:srgbClr val="333333"/>
                          </a:solidFill>
                          <a:latin typeface="FedEx Sans"/>
                          <a:cs typeface="FedEx Sans"/>
                        </a:rPr>
                        <a:t>(€3</a:t>
                      </a:r>
                      <a:r>
                        <a:rPr sz="1000" b="1" spc="-15">
                          <a:solidFill>
                            <a:srgbClr val="333333"/>
                          </a:solidFill>
                          <a:latin typeface="FedEx Sans"/>
                          <a:cs typeface="FedEx Sans"/>
                        </a:rPr>
                        <a:t> </a:t>
                      </a:r>
                      <a:r>
                        <a:rPr sz="1000" b="1">
                          <a:solidFill>
                            <a:srgbClr val="333333"/>
                          </a:solidFill>
                          <a:latin typeface="FedEx Sans"/>
                          <a:cs typeface="FedEx Sans"/>
                        </a:rPr>
                        <a:t>per</a:t>
                      </a:r>
                      <a:r>
                        <a:rPr sz="1000" b="1" spc="-15">
                          <a:solidFill>
                            <a:srgbClr val="333333"/>
                          </a:solidFill>
                          <a:latin typeface="FedEx Sans"/>
                          <a:cs typeface="FedEx Sans"/>
                        </a:rPr>
                        <a:t> </a:t>
                      </a:r>
                      <a:r>
                        <a:rPr sz="1000" b="1">
                          <a:solidFill>
                            <a:srgbClr val="333333"/>
                          </a:solidFill>
                          <a:latin typeface="FedEx Sans"/>
                          <a:cs typeface="FedEx Sans"/>
                        </a:rPr>
                        <a:t>line</a:t>
                      </a:r>
                      <a:r>
                        <a:rPr sz="1000" b="1" spc="-15">
                          <a:solidFill>
                            <a:srgbClr val="333333"/>
                          </a:solidFill>
                          <a:latin typeface="FedEx Sans"/>
                          <a:cs typeface="FedEx Sans"/>
                        </a:rPr>
                        <a:t> </a:t>
                      </a:r>
                      <a:r>
                        <a:rPr sz="1000" b="1" spc="-10">
                          <a:solidFill>
                            <a:srgbClr val="333333"/>
                          </a:solidFill>
                          <a:latin typeface="FedEx Sans"/>
                          <a:cs typeface="FedEx Sans"/>
                        </a:rPr>
                        <a:t>item)</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E0CC"/>
                    </a:solidFill>
                  </a:tcPr>
                </a:tc>
                <a:tc>
                  <a:txBody>
                    <a:bodyPr/>
                    <a:lstStyle/>
                    <a:p>
                      <a:pPr marL="50800">
                        <a:lnSpc>
                          <a:spcPct val="100000"/>
                        </a:lnSpc>
                        <a:spcBef>
                          <a:spcPts val="305"/>
                        </a:spcBef>
                      </a:pPr>
                      <a:r>
                        <a:rPr lang="en-US" sz="1000" spc="-10">
                          <a:solidFill>
                            <a:srgbClr val="333333"/>
                          </a:solidFill>
                          <a:latin typeface="FedEx Sans"/>
                          <a:cs typeface="FedEx Sans"/>
                        </a:rPr>
                        <a:t>Recipient</a:t>
                      </a:r>
                      <a:endParaRPr sz="1000">
                        <a:latin typeface="FedEx Sans"/>
                        <a:cs typeface="FedEx Sans"/>
                      </a:endParaRPr>
                    </a:p>
                  </a:txBody>
                  <a:tcPr marL="0" marR="0" marT="38735" marB="0">
                    <a:lnL w="6350" cap="flat" cmpd="sng" algn="ctr">
                      <a:solidFill>
                        <a:srgbClr val="333333"/>
                      </a:solidFill>
                      <a:prstDash val="solid"/>
                      <a:round/>
                      <a:headEnd type="none" w="med" len="med"/>
                      <a:tailEnd type="none" w="med" len="med"/>
                    </a:lnL>
                    <a:lnR w="6350">
                      <a:solidFill>
                        <a:srgbClr val="333333"/>
                      </a:solidFill>
                      <a:prstDash val="solid"/>
                    </a:lnR>
                    <a:lnB w="6350" cap="flat" cmpd="sng" algn="ctr">
                      <a:solidFill>
                        <a:srgbClr val="333333"/>
                      </a:solidFill>
                      <a:prstDash val="solid"/>
                      <a:round/>
                      <a:headEnd type="none" w="med" len="med"/>
                      <a:tailEnd type="none" w="med" len="med"/>
                    </a:lnB>
                    <a:solidFill>
                      <a:srgbClr val="F2F2F2"/>
                    </a:solidFill>
                  </a:tcPr>
                </a:tc>
                <a:tc>
                  <a:txBody>
                    <a:bodyPr/>
                    <a:lstStyle/>
                    <a:p>
                      <a:pPr marL="50800">
                        <a:lnSpc>
                          <a:spcPct val="100000"/>
                        </a:lnSpc>
                        <a:spcBef>
                          <a:spcPts val="305"/>
                        </a:spcBef>
                      </a:pPr>
                      <a:r>
                        <a:rPr sz="1000" spc="-20">
                          <a:solidFill>
                            <a:srgbClr val="333333"/>
                          </a:solidFill>
                          <a:latin typeface="FedEx Sans"/>
                          <a:cs typeface="FedEx Sans"/>
                        </a:rPr>
                        <a:t>D&amp;T</a:t>
                      </a:r>
                      <a:r>
                        <a:rPr sz="1000" spc="-25">
                          <a:solidFill>
                            <a:srgbClr val="333333"/>
                          </a:solidFill>
                          <a:latin typeface="FedEx Sans"/>
                          <a:cs typeface="FedEx Sans"/>
                        </a:rPr>
                        <a:t> </a:t>
                      </a:r>
                      <a:r>
                        <a:rPr sz="1000">
                          <a:solidFill>
                            <a:srgbClr val="333333"/>
                          </a:solidFill>
                          <a:latin typeface="FedEx Sans"/>
                          <a:cs typeface="FedEx Sans"/>
                        </a:rPr>
                        <a:t>:</a:t>
                      </a:r>
                      <a:r>
                        <a:rPr sz="1000" spc="-20">
                          <a:solidFill>
                            <a:srgbClr val="333333"/>
                          </a:solidFill>
                          <a:latin typeface="FedEx Sans"/>
                          <a:cs typeface="FedEx Sans"/>
                        </a:rPr>
                        <a:t> Duty</a:t>
                      </a:r>
                      <a:endParaRPr sz="1000">
                        <a:latin typeface="FedEx Sans"/>
                        <a:cs typeface="FedEx Sans"/>
                      </a:endParaRPr>
                    </a:p>
                  </a:txBody>
                  <a:tcPr marL="0" marR="0" marT="38735" marB="0">
                    <a:lnL w="6350" cap="flat" cmpd="sng" algn="ctr">
                      <a:solidFill>
                        <a:srgbClr val="333333"/>
                      </a:solidFill>
                      <a:prstDash val="solid"/>
                      <a:round/>
                      <a:headEnd type="none" w="med" len="med"/>
                      <a:tailEnd type="none" w="med" len="med"/>
                    </a:lnL>
                    <a:lnR w="6350">
                      <a:solidFill>
                        <a:srgbClr val="333333"/>
                      </a:solidFill>
                      <a:prstDash val="solid"/>
                    </a:lnR>
                    <a:lnB w="6350" cap="flat" cmpd="sng" algn="ctr">
                      <a:solidFill>
                        <a:srgbClr val="333333"/>
                      </a:solidFill>
                      <a:prstDash val="solid"/>
                      <a:round/>
                      <a:headEnd type="none" w="med" len="med"/>
                      <a:tailEnd type="none" w="med" len="med"/>
                    </a:lnB>
                    <a:solidFill>
                      <a:srgbClr val="F2F2F2"/>
                    </a:solidFill>
                  </a:tcPr>
                </a:tc>
                <a:tc>
                  <a:txBody>
                    <a:bodyPr/>
                    <a:lstStyle/>
                    <a:p>
                      <a:pPr marL="79375">
                        <a:lnSpc>
                          <a:spcPct val="100000"/>
                        </a:lnSpc>
                        <a:spcBef>
                          <a:spcPts val="30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79375">
                        <a:lnSpc>
                          <a:spcPct val="100000"/>
                        </a:lnSpc>
                        <a:spcBef>
                          <a:spcPts val="305"/>
                        </a:spcBef>
                      </a:pPr>
                      <a:r>
                        <a:rPr sz="1000" spc="-25">
                          <a:solidFill>
                            <a:srgbClr val="333333"/>
                          </a:solidFill>
                          <a:latin typeface="FedEx Sans"/>
                          <a:cs typeface="FedEx Sans"/>
                        </a:rPr>
                        <a:t>€6</a:t>
                      </a:r>
                      <a:r>
                        <a:rPr lang="en-US" sz="1000" spc="-25">
                          <a:solidFill>
                            <a:srgbClr val="333333"/>
                          </a:solidFill>
                          <a:latin typeface="FedEx Sans"/>
                          <a:cs typeface="FedEx Sans"/>
                        </a:rPr>
                        <a:t> ($6.95)</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79375">
                        <a:lnSpc>
                          <a:spcPct val="100000"/>
                        </a:lnSpc>
                        <a:spcBef>
                          <a:spcPts val="305"/>
                        </a:spcBef>
                      </a:pPr>
                      <a:r>
                        <a:rPr sz="1000" spc="-25">
                          <a:solidFill>
                            <a:srgbClr val="333333"/>
                          </a:solidFill>
                          <a:latin typeface="FedEx Sans"/>
                          <a:cs typeface="FedEx Sans"/>
                        </a:rPr>
                        <a:t>€6</a:t>
                      </a:r>
                      <a:r>
                        <a:rPr lang="en-US" sz="1000" spc="-25">
                          <a:solidFill>
                            <a:srgbClr val="333333"/>
                          </a:solidFill>
                          <a:latin typeface="FedEx Sans"/>
                          <a:cs typeface="FedEx Sans"/>
                        </a:rPr>
                        <a:t> ($6.95)</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extLst>
                  <a:ext uri="{0D108BD9-81ED-4DB2-BD59-A6C34878D82A}">
                    <a16:rowId xmlns:a16="http://schemas.microsoft.com/office/drawing/2014/main" val="10002"/>
                  </a:ext>
                </a:extLst>
              </a:tr>
              <a:tr h="237490">
                <a:tc>
                  <a:txBody>
                    <a:bodyPr/>
                    <a:lstStyle/>
                    <a:p>
                      <a:pPr marL="50800">
                        <a:lnSpc>
                          <a:spcPct val="100000"/>
                        </a:lnSpc>
                        <a:spcBef>
                          <a:spcPts val="305"/>
                        </a:spcBef>
                      </a:pPr>
                      <a:r>
                        <a:rPr lang="en-US" sz="1000" b="1">
                          <a:solidFill>
                            <a:srgbClr val="333333"/>
                          </a:solidFill>
                          <a:latin typeface="FedEx Sans"/>
                          <a:cs typeface="FedEx Sans"/>
                        </a:rPr>
                        <a:t>Union Handling</a:t>
                      </a:r>
                      <a:r>
                        <a:rPr lang="en-US" sz="1000" b="1" spc="-5">
                          <a:solidFill>
                            <a:srgbClr val="333333"/>
                          </a:solidFill>
                          <a:latin typeface="FedEx Sans"/>
                          <a:cs typeface="FedEx Sans"/>
                        </a:rPr>
                        <a:t> </a:t>
                      </a:r>
                      <a:r>
                        <a:rPr lang="en-US" sz="1000" b="1" spc="-25">
                          <a:solidFill>
                            <a:srgbClr val="333333"/>
                          </a:solidFill>
                          <a:latin typeface="FedEx Sans"/>
                          <a:cs typeface="FedEx Sans"/>
                        </a:rPr>
                        <a:t>Fee </a:t>
                      </a:r>
                      <a:r>
                        <a:rPr lang="en-US" sz="1000" b="1">
                          <a:solidFill>
                            <a:srgbClr val="333333"/>
                          </a:solidFill>
                          <a:latin typeface="FedEx Sans"/>
                          <a:cs typeface="FedEx Sans"/>
                        </a:rPr>
                        <a:t>(€2 ($2.32)</a:t>
                      </a:r>
                      <a:r>
                        <a:rPr lang="en-US" sz="1000" b="1" spc="-15">
                          <a:solidFill>
                            <a:srgbClr val="333333"/>
                          </a:solidFill>
                          <a:latin typeface="FedEx Sans"/>
                          <a:cs typeface="FedEx Sans"/>
                        </a:rPr>
                        <a:t> </a:t>
                      </a:r>
                      <a:r>
                        <a:rPr lang="en-US" sz="1000" b="1">
                          <a:solidFill>
                            <a:srgbClr val="333333"/>
                          </a:solidFill>
                          <a:latin typeface="FedEx Sans"/>
                          <a:cs typeface="FedEx Sans"/>
                        </a:rPr>
                        <a:t>per</a:t>
                      </a:r>
                      <a:r>
                        <a:rPr lang="en-US" sz="1000" b="1" spc="-10">
                          <a:solidFill>
                            <a:srgbClr val="333333"/>
                          </a:solidFill>
                          <a:latin typeface="FedEx Sans"/>
                          <a:cs typeface="FedEx Sans"/>
                        </a:rPr>
                        <a:t> </a:t>
                      </a:r>
                      <a:r>
                        <a:rPr lang="en-US" sz="1000" b="1">
                          <a:solidFill>
                            <a:srgbClr val="333333"/>
                          </a:solidFill>
                          <a:latin typeface="FedEx Sans"/>
                          <a:cs typeface="FedEx Sans"/>
                        </a:rPr>
                        <a:t>line</a:t>
                      </a:r>
                      <a:r>
                        <a:rPr lang="en-US" sz="1000" b="1" spc="-10">
                          <a:solidFill>
                            <a:srgbClr val="333333"/>
                          </a:solidFill>
                          <a:latin typeface="FedEx Sans"/>
                          <a:cs typeface="FedEx Sans"/>
                        </a:rPr>
                        <a:t> item)</a:t>
                      </a:r>
                      <a:r>
                        <a:rPr lang="en-US" sz="1000" b="1" spc="-30" baseline="35353">
                          <a:solidFill>
                            <a:srgbClr val="333333"/>
                          </a:solidFill>
                          <a:latin typeface="FedEx Sans"/>
                          <a:cs typeface="FedEx Sans"/>
                        </a:rPr>
                        <a:t> 1</a:t>
                      </a:r>
                      <a:endParaRPr lang="en-US"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E0CC"/>
                    </a:solidFill>
                  </a:tcPr>
                </a:tc>
                <a:tc>
                  <a:txBody>
                    <a:bodyPr/>
                    <a:lstStyle/>
                    <a:p>
                      <a:pPr marL="50800">
                        <a:lnSpc>
                          <a:spcPct val="100000"/>
                        </a:lnSpc>
                        <a:spcBef>
                          <a:spcPts val="305"/>
                        </a:spcBef>
                      </a:pPr>
                      <a:r>
                        <a:rPr lang="en-US" sz="1000" spc="-10">
                          <a:solidFill>
                            <a:srgbClr val="333333"/>
                          </a:solidFill>
                          <a:latin typeface="FedEx Sans"/>
                          <a:cs typeface="FedEx Sans"/>
                        </a:rPr>
                        <a:t>Recipient</a:t>
                      </a:r>
                      <a:endParaRPr sz="1000">
                        <a:latin typeface="FedEx Sans"/>
                        <a:cs typeface="FedEx Sans"/>
                      </a:endParaRPr>
                    </a:p>
                  </a:txBody>
                  <a:tcPr marL="0" marR="0" marT="38735" marB="0">
                    <a:lnL w="6350" cap="flat" cmpd="sng" algn="ctr">
                      <a:solidFill>
                        <a:srgbClr val="333333"/>
                      </a:solidFill>
                      <a:prstDash val="solid"/>
                      <a:round/>
                      <a:headEnd type="none" w="med" len="med"/>
                      <a:tailEnd type="none" w="med" len="med"/>
                    </a:lnL>
                    <a:lnR w="6350">
                      <a:solidFill>
                        <a:srgbClr val="333333"/>
                      </a:solidFill>
                      <a:prstDash val="solid"/>
                    </a:lnR>
                    <a:lnT w="6350" cap="flat" cmpd="sng" algn="ctr">
                      <a:solidFill>
                        <a:srgbClr val="333333"/>
                      </a:solidFill>
                      <a:prstDash val="solid"/>
                      <a:round/>
                      <a:headEnd type="none" w="med" len="med"/>
                      <a:tailEnd type="none" w="med" len="med"/>
                    </a:lnT>
                    <a:lnB w="6350" cap="flat" cmpd="sng" algn="ctr">
                      <a:solidFill>
                        <a:srgbClr val="333333"/>
                      </a:solidFill>
                      <a:prstDash val="solid"/>
                      <a:round/>
                      <a:headEnd type="none" w="med" len="med"/>
                      <a:tailEnd type="none" w="med" len="med"/>
                    </a:lnB>
                  </a:tcPr>
                </a:tc>
                <a:tc>
                  <a:txBody>
                    <a:bodyPr/>
                    <a:lstStyle/>
                    <a:p>
                      <a:pPr marL="50800">
                        <a:lnSpc>
                          <a:spcPct val="100000"/>
                        </a:lnSpc>
                        <a:spcBef>
                          <a:spcPts val="305"/>
                        </a:spcBef>
                      </a:pPr>
                      <a:r>
                        <a:rPr sz="1000" spc="-20">
                          <a:solidFill>
                            <a:srgbClr val="333333"/>
                          </a:solidFill>
                          <a:latin typeface="FedEx Sans"/>
                          <a:cs typeface="FedEx Sans"/>
                        </a:rPr>
                        <a:t>D&amp;T</a:t>
                      </a:r>
                      <a:r>
                        <a:rPr sz="1000" spc="-25">
                          <a:solidFill>
                            <a:srgbClr val="333333"/>
                          </a:solidFill>
                          <a:latin typeface="FedEx Sans"/>
                          <a:cs typeface="FedEx Sans"/>
                        </a:rPr>
                        <a:t> </a:t>
                      </a:r>
                      <a:r>
                        <a:rPr sz="1000">
                          <a:solidFill>
                            <a:srgbClr val="333333"/>
                          </a:solidFill>
                          <a:latin typeface="FedEx Sans"/>
                          <a:cs typeface="FedEx Sans"/>
                        </a:rPr>
                        <a:t>:</a:t>
                      </a:r>
                      <a:r>
                        <a:rPr sz="1000" spc="-20">
                          <a:solidFill>
                            <a:srgbClr val="333333"/>
                          </a:solidFill>
                          <a:latin typeface="FedEx Sans"/>
                          <a:cs typeface="FedEx Sans"/>
                        </a:rPr>
                        <a:t> Duty</a:t>
                      </a:r>
                      <a:endParaRPr sz="1000">
                        <a:latin typeface="FedEx Sans"/>
                        <a:cs typeface="FedEx Sans"/>
                      </a:endParaRPr>
                    </a:p>
                  </a:txBody>
                  <a:tcPr marL="0" marR="0" marT="38735" marB="0">
                    <a:lnL w="6350" cap="flat" cmpd="sng" algn="ctr">
                      <a:solidFill>
                        <a:srgbClr val="333333"/>
                      </a:solidFill>
                      <a:prstDash val="solid"/>
                      <a:round/>
                      <a:headEnd type="none" w="med" len="med"/>
                      <a:tailEnd type="none" w="med" len="med"/>
                    </a:lnL>
                    <a:lnR w="6350">
                      <a:solidFill>
                        <a:srgbClr val="333333"/>
                      </a:solidFill>
                      <a:prstDash val="solid"/>
                    </a:lnR>
                    <a:lnT w="6350" cap="flat" cmpd="sng" algn="ctr">
                      <a:solidFill>
                        <a:srgbClr val="333333"/>
                      </a:solidFill>
                      <a:prstDash val="solid"/>
                      <a:round/>
                      <a:headEnd type="none" w="med" len="med"/>
                      <a:tailEnd type="none" w="med" len="med"/>
                    </a:lnT>
                    <a:lnB w="6350" cap="flat" cmpd="sng" algn="ctr">
                      <a:solidFill>
                        <a:srgbClr val="333333"/>
                      </a:solidFill>
                      <a:prstDash val="solid"/>
                      <a:round/>
                      <a:headEnd type="none" w="med" len="med"/>
                      <a:tailEnd type="none" w="med" len="med"/>
                    </a:lnB>
                  </a:tcPr>
                </a:tc>
                <a:tc>
                  <a:txBody>
                    <a:bodyPr/>
                    <a:lstStyle/>
                    <a:p>
                      <a:pPr marL="79375">
                        <a:lnSpc>
                          <a:spcPct val="100000"/>
                        </a:lnSpc>
                        <a:spcBef>
                          <a:spcPts val="30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79375">
                        <a:lnSpc>
                          <a:spcPct val="100000"/>
                        </a:lnSpc>
                        <a:spcBef>
                          <a:spcPts val="30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79375">
                        <a:lnSpc>
                          <a:spcPct val="100000"/>
                        </a:lnSpc>
                        <a:spcBef>
                          <a:spcPts val="305"/>
                        </a:spcBef>
                      </a:pPr>
                      <a:r>
                        <a:rPr sz="1000" spc="-25">
                          <a:solidFill>
                            <a:srgbClr val="333333"/>
                          </a:solidFill>
                          <a:latin typeface="FedEx Sans"/>
                          <a:cs typeface="FedEx Sans"/>
                        </a:rPr>
                        <a:t>€4</a:t>
                      </a:r>
                      <a:r>
                        <a:rPr lang="en-US" sz="1000" spc="-25">
                          <a:solidFill>
                            <a:srgbClr val="333333"/>
                          </a:solidFill>
                          <a:latin typeface="FedEx Sans"/>
                          <a:cs typeface="FedEx Sans"/>
                        </a:rPr>
                        <a:t> ($4.63)</a:t>
                      </a:r>
                      <a:r>
                        <a:rPr lang="en-US" sz="825" spc="-37" baseline="35353">
                          <a:solidFill>
                            <a:srgbClr val="333333"/>
                          </a:solidFill>
                          <a:latin typeface="FedEx Sans"/>
                          <a:cs typeface="FedEx Sans"/>
                        </a:rPr>
                        <a:t>2</a:t>
                      </a:r>
                      <a:endParaRPr sz="825" baseline="35353">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3"/>
                  </a:ext>
                </a:extLst>
              </a:tr>
              <a:tr h="237490">
                <a:tc>
                  <a:txBody>
                    <a:bodyPr/>
                    <a:lstStyle/>
                    <a:p>
                      <a:pPr marL="50800">
                        <a:lnSpc>
                          <a:spcPct val="100000"/>
                        </a:lnSpc>
                        <a:spcBef>
                          <a:spcPts val="305"/>
                        </a:spcBef>
                      </a:pPr>
                      <a:r>
                        <a:rPr sz="1000" b="1" spc="-65">
                          <a:solidFill>
                            <a:srgbClr val="333333"/>
                          </a:solidFill>
                          <a:latin typeface="FedEx Sans"/>
                          <a:cs typeface="FedEx Sans"/>
                        </a:rPr>
                        <a:t>VAT</a:t>
                      </a:r>
                      <a:r>
                        <a:rPr sz="1000" b="1" spc="5">
                          <a:solidFill>
                            <a:srgbClr val="333333"/>
                          </a:solidFill>
                          <a:latin typeface="FedEx Sans"/>
                          <a:cs typeface="FedEx Sans"/>
                        </a:rPr>
                        <a:t> </a:t>
                      </a:r>
                      <a:r>
                        <a:rPr sz="1000" b="1">
                          <a:solidFill>
                            <a:srgbClr val="333333"/>
                          </a:solidFill>
                          <a:latin typeface="FedEx Sans"/>
                          <a:cs typeface="FedEx Sans"/>
                        </a:rPr>
                        <a:t>on</a:t>
                      </a:r>
                      <a:r>
                        <a:rPr sz="1000" b="1" spc="5">
                          <a:solidFill>
                            <a:srgbClr val="333333"/>
                          </a:solidFill>
                          <a:latin typeface="FedEx Sans"/>
                          <a:cs typeface="FedEx Sans"/>
                        </a:rPr>
                        <a:t> </a:t>
                      </a:r>
                      <a:r>
                        <a:rPr lang="en-US" sz="1000" b="1" spc="-10">
                          <a:solidFill>
                            <a:srgbClr val="333333"/>
                          </a:solidFill>
                          <a:latin typeface="FedEx Sans"/>
                          <a:cs typeface="FedEx Sans"/>
                        </a:rPr>
                        <a:t>c</a:t>
                      </a:r>
                      <a:r>
                        <a:rPr sz="1000" b="1" spc="-10">
                          <a:solidFill>
                            <a:srgbClr val="333333"/>
                          </a:solidFill>
                          <a:latin typeface="FedEx Sans"/>
                          <a:cs typeface="FedEx Sans"/>
                        </a:rPr>
                        <a:t>learance</a:t>
                      </a:r>
                      <a:r>
                        <a:rPr sz="1000" b="1" spc="5">
                          <a:solidFill>
                            <a:srgbClr val="333333"/>
                          </a:solidFill>
                          <a:latin typeface="FedEx Sans"/>
                          <a:cs typeface="FedEx Sans"/>
                        </a:rPr>
                        <a:t> </a:t>
                      </a:r>
                      <a:r>
                        <a:rPr lang="en-US" sz="1000" b="1" spc="-10">
                          <a:solidFill>
                            <a:srgbClr val="333333"/>
                          </a:solidFill>
                          <a:latin typeface="FedEx Sans"/>
                          <a:cs typeface="FedEx Sans"/>
                        </a:rPr>
                        <a:t>s</a:t>
                      </a:r>
                      <a:r>
                        <a:rPr sz="1000" b="1" spc="-10">
                          <a:solidFill>
                            <a:srgbClr val="333333"/>
                          </a:solidFill>
                          <a:latin typeface="FedEx Sans"/>
                          <a:cs typeface="FedEx Sans"/>
                        </a:rPr>
                        <a:t>ervices</a:t>
                      </a:r>
                      <a:r>
                        <a:rPr sz="1000" b="1" spc="5">
                          <a:solidFill>
                            <a:srgbClr val="333333"/>
                          </a:solidFill>
                          <a:latin typeface="FedEx Sans"/>
                          <a:cs typeface="FedEx Sans"/>
                        </a:rPr>
                        <a:t> </a:t>
                      </a:r>
                      <a:r>
                        <a:rPr sz="1000" b="1" spc="-10">
                          <a:solidFill>
                            <a:srgbClr val="333333"/>
                          </a:solidFill>
                          <a:latin typeface="FedEx Sans"/>
                          <a:cs typeface="FedEx Sans"/>
                        </a:rPr>
                        <a:t>(19%*)</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E0CC"/>
                    </a:solidFill>
                  </a:tcPr>
                </a:tc>
                <a:tc>
                  <a:txBody>
                    <a:bodyPr/>
                    <a:lstStyle/>
                    <a:p>
                      <a:pPr marL="50800">
                        <a:lnSpc>
                          <a:spcPct val="100000"/>
                        </a:lnSpc>
                        <a:spcBef>
                          <a:spcPts val="305"/>
                        </a:spcBef>
                      </a:pPr>
                      <a:r>
                        <a:rPr lang="en-US" sz="1000" spc="-10">
                          <a:solidFill>
                            <a:srgbClr val="333333"/>
                          </a:solidFill>
                          <a:latin typeface="FedEx Sans"/>
                          <a:cs typeface="FedEx Sans"/>
                        </a:rPr>
                        <a:t>Recipient</a:t>
                      </a:r>
                      <a:endParaRPr sz="1000">
                        <a:latin typeface="FedEx Sans"/>
                        <a:cs typeface="FedEx Sans"/>
                      </a:endParaRPr>
                    </a:p>
                  </a:txBody>
                  <a:tcPr marL="0" marR="0" marT="38735" marB="0">
                    <a:lnL w="6350" cap="flat" cmpd="sng" algn="ctr">
                      <a:solidFill>
                        <a:srgbClr val="333333"/>
                      </a:solidFill>
                      <a:prstDash val="solid"/>
                      <a:round/>
                      <a:headEnd type="none" w="med" len="med"/>
                      <a:tailEnd type="none" w="med" len="med"/>
                    </a:lnL>
                    <a:lnR w="6350">
                      <a:solidFill>
                        <a:srgbClr val="333333"/>
                      </a:solidFill>
                      <a:prstDash val="solid"/>
                    </a:lnR>
                    <a:lnT w="6350" cap="flat" cmpd="sng" algn="ctr">
                      <a:solidFill>
                        <a:srgbClr val="333333"/>
                      </a:solidFill>
                      <a:prstDash val="solid"/>
                      <a:round/>
                      <a:headEnd type="none" w="med" len="med"/>
                      <a:tailEnd type="none" w="med" len="med"/>
                    </a:lnT>
                    <a:lnB w="6350" cap="flat" cmpd="sng" algn="ctr">
                      <a:solidFill>
                        <a:srgbClr val="333333"/>
                      </a:solidFill>
                      <a:prstDash val="solid"/>
                      <a:round/>
                      <a:headEnd type="none" w="med" len="med"/>
                      <a:tailEnd type="none" w="med" len="med"/>
                    </a:lnB>
                    <a:solidFill>
                      <a:srgbClr val="F2F2F2"/>
                    </a:solidFill>
                  </a:tcPr>
                </a:tc>
                <a:tc>
                  <a:txBody>
                    <a:bodyPr/>
                    <a:lstStyle/>
                    <a:p>
                      <a:pPr marL="50800">
                        <a:lnSpc>
                          <a:spcPct val="100000"/>
                        </a:lnSpc>
                        <a:spcBef>
                          <a:spcPts val="305"/>
                        </a:spcBef>
                      </a:pPr>
                      <a:r>
                        <a:rPr sz="1000" spc="-20">
                          <a:solidFill>
                            <a:srgbClr val="333333"/>
                          </a:solidFill>
                          <a:latin typeface="FedEx Sans"/>
                          <a:cs typeface="FedEx Sans"/>
                        </a:rPr>
                        <a:t>D&amp;T</a:t>
                      </a:r>
                      <a:r>
                        <a:rPr sz="1000" spc="-25">
                          <a:solidFill>
                            <a:srgbClr val="333333"/>
                          </a:solidFill>
                          <a:latin typeface="FedEx Sans"/>
                          <a:cs typeface="FedEx Sans"/>
                        </a:rPr>
                        <a:t> </a:t>
                      </a:r>
                      <a:r>
                        <a:rPr sz="1000">
                          <a:solidFill>
                            <a:srgbClr val="333333"/>
                          </a:solidFill>
                          <a:latin typeface="FedEx Sans"/>
                          <a:cs typeface="FedEx Sans"/>
                        </a:rPr>
                        <a:t>:</a:t>
                      </a:r>
                      <a:r>
                        <a:rPr sz="1000" spc="-20">
                          <a:solidFill>
                            <a:srgbClr val="333333"/>
                          </a:solidFill>
                          <a:latin typeface="FedEx Sans"/>
                          <a:cs typeface="FedEx Sans"/>
                        </a:rPr>
                        <a:t> </a:t>
                      </a:r>
                      <a:r>
                        <a:rPr sz="1000" spc="-25">
                          <a:solidFill>
                            <a:srgbClr val="333333"/>
                          </a:solidFill>
                          <a:latin typeface="FedEx Sans"/>
                          <a:cs typeface="FedEx Sans"/>
                        </a:rPr>
                        <a:t>Tax</a:t>
                      </a:r>
                      <a:endParaRPr sz="1000">
                        <a:latin typeface="FedEx Sans"/>
                        <a:cs typeface="FedEx Sans"/>
                      </a:endParaRPr>
                    </a:p>
                  </a:txBody>
                  <a:tcPr marL="0" marR="0" marT="38735" marB="0">
                    <a:lnL w="6350" cap="flat" cmpd="sng" algn="ctr">
                      <a:solidFill>
                        <a:srgbClr val="333333"/>
                      </a:solidFill>
                      <a:prstDash val="solid"/>
                      <a:round/>
                      <a:headEnd type="none" w="med" len="med"/>
                      <a:tailEnd type="none" w="med" len="med"/>
                    </a:lnL>
                    <a:lnR w="6350">
                      <a:solidFill>
                        <a:srgbClr val="333333"/>
                      </a:solidFill>
                      <a:prstDash val="solid"/>
                    </a:lnR>
                    <a:lnT w="6350" cap="flat" cmpd="sng" algn="ctr">
                      <a:solidFill>
                        <a:srgbClr val="333333"/>
                      </a:solidFill>
                      <a:prstDash val="solid"/>
                      <a:round/>
                      <a:headEnd type="none" w="med" len="med"/>
                      <a:tailEnd type="none" w="med" len="med"/>
                    </a:lnT>
                    <a:lnB w="6350" cap="flat" cmpd="sng" algn="ctr">
                      <a:solidFill>
                        <a:srgbClr val="333333"/>
                      </a:solidFill>
                      <a:prstDash val="solid"/>
                      <a:round/>
                      <a:headEnd type="none" w="med" len="med"/>
                      <a:tailEnd type="none" w="med" len="med"/>
                    </a:lnB>
                    <a:solidFill>
                      <a:srgbClr val="F2F2F2"/>
                    </a:solidFill>
                  </a:tcPr>
                </a:tc>
                <a:tc>
                  <a:txBody>
                    <a:bodyPr/>
                    <a:lstStyle/>
                    <a:p>
                      <a:pPr marL="79375">
                        <a:lnSpc>
                          <a:spcPct val="100000"/>
                        </a:lnSpc>
                        <a:spcBef>
                          <a:spcPts val="30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79375">
                        <a:lnSpc>
                          <a:spcPct val="100000"/>
                        </a:lnSpc>
                        <a:spcBef>
                          <a:spcPts val="305"/>
                        </a:spcBef>
                      </a:pPr>
                      <a:r>
                        <a:rPr sz="1000" spc="-10">
                          <a:solidFill>
                            <a:srgbClr val="333333"/>
                          </a:solidFill>
                          <a:latin typeface="FedEx Sans"/>
                          <a:cs typeface="FedEx Sans"/>
                        </a:rPr>
                        <a:t>€2.85</a:t>
                      </a:r>
                      <a:r>
                        <a:rPr lang="en-US" sz="1000" spc="-10">
                          <a:solidFill>
                            <a:srgbClr val="333333"/>
                          </a:solidFill>
                          <a:latin typeface="FedEx Sans"/>
                          <a:cs typeface="FedEx Sans"/>
                        </a:rPr>
                        <a:t> ($3.30)</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79375">
                        <a:lnSpc>
                          <a:spcPct val="100000"/>
                        </a:lnSpc>
                        <a:spcBef>
                          <a:spcPts val="305"/>
                        </a:spcBef>
                      </a:pPr>
                      <a:r>
                        <a:rPr sz="1000" spc="-10">
                          <a:solidFill>
                            <a:srgbClr val="333333"/>
                          </a:solidFill>
                          <a:latin typeface="FedEx Sans"/>
                          <a:cs typeface="FedEx Sans"/>
                        </a:rPr>
                        <a:t>€2.85</a:t>
                      </a:r>
                      <a:r>
                        <a:rPr lang="en-US" sz="1000" spc="-10">
                          <a:solidFill>
                            <a:srgbClr val="333333"/>
                          </a:solidFill>
                          <a:latin typeface="FedEx Sans"/>
                          <a:cs typeface="FedEx Sans"/>
                        </a:rPr>
                        <a:t> ($3.30)</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extLst>
                  <a:ext uri="{0D108BD9-81ED-4DB2-BD59-A6C34878D82A}">
                    <a16:rowId xmlns:a16="http://schemas.microsoft.com/office/drawing/2014/main" val="10004"/>
                  </a:ext>
                </a:extLst>
              </a:tr>
              <a:tr h="237490">
                <a:tc gridSpan="6">
                  <a:txBody>
                    <a:bodyPr/>
                    <a:lstStyle/>
                    <a:p>
                      <a:pPr marL="50800">
                        <a:lnSpc>
                          <a:spcPct val="100000"/>
                        </a:lnSpc>
                        <a:spcBef>
                          <a:spcPts val="305"/>
                        </a:spcBef>
                      </a:pPr>
                      <a:r>
                        <a:rPr sz="1000" b="1" spc="-10">
                          <a:solidFill>
                            <a:srgbClr val="FFFFFF"/>
                          </a:solidFill>
                          <a:latin typeface="FedEx Sans"/>
                          <a:cs typeface="FedEx Sans"/>
                        </a:rPr>
                        <a:t>Charged</a:t>
                      </a:r>
                      <a:r>
                        <a:rPr sz="1000" b="1" spc="-15">
                          <a:solidFill>
                            <a:srgbClr val="FFFFFF"/>
                          </a:solidFill>
                          <a:latin typeface="FedEx Sans"/>
                          <a:cs typeface="FedEx Sans"/>
                        </a:rPr>
                        <a:t> </a:t>
                      </a:r>
                      <a:r>
                        <a:rPr sz="1000" b="1">
                          <a:solidFill>
                            <a:srgbClr val="FFFFFF"/>
                          </a:solidFill>
                          <a:latin typeface="FedEx Sans"/>
                          <a:cs typeface="FedEx Sans"/>
                        </a:rPr>
                        <a:t>by</a:t>
                      </a:r>
                      <a:r>
                        <a:rPr sz="1000" b="1" spc="-10">
                          <a:solidFill>
                            <a:srgbClr val="FFFFFF"/>
                          </a:solidFill>
                          <a:latin typeface="FedEx Sans"/>
                          <a:cs typeface="FedEx Sans"/>
                        </a:rPr>
                        <a:t> FedEx</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4D148C"/>
                    </a:solidFill>
                  </a:tcPr>
                </a:tc>
                <a:tc hMerge="1">
                  <a:txBody>
                    <a:bodyPr/>
                    <a:lstStyle/>
                    <a:p>
                      <a:endParaRPr lang="en-US"/>
                    </a:p>
                  </a:txBody>
                  <a:tcPr>
                    <a:lnL w="6350" cap="flat" cmpd="sng" algn="ctr">
                      <a:solidFill>
                        <a:srgbClr val="333333"/>
                      </a:solidFill>
                      <a:prstDash val="solid"/>
                      <a:round/>
                      <a:headEnd type="none" w="med" len="med"/>
                      <a:tailEnd type="none" w="med" len="med"/>
                    </a:lnL>
                    <a:lnT w="6350" cap="flat" cmpd="sng" algn="ctr">
                      <a:solidFill>
                        <a:srgbClr val="333333"/>
                      </a:solidFill>
                      <a:prstDash val="solid"/>
                      <a:round/>
                      <a:headEnd type="none" w="med" len="med"/>
                      <a:tailEnd type="none" w="med" len="med"/>
                    </a:lnT>
                  </a:tcPr>
                </a:tc>
                <a:tc hMerge="1">
                  <a:txBody>
                    <a:bodyPr/>
                    <a:lstStyle/>
                    <a:p>
                      <a:endParaRPr/>
                    </a:p>
                  </a:txBody>
                  <a:tcPr marL="0" marR="0" marT="0" marB="0">
                    <a:lnL w="6350" cap="flat" cmpd="sng" algn="ctr">
                      <a:solidFill>
                        <a:srgbClr val="333333"/>
                      </a:solidFill>
                      <a:prstDash val="solid"/>
                      <a:round/>
                      <a:headEnd type="none" w="med" len="med"/>
                      <a:tailEnd type="none" w="med" len="med"/>
                    </a:lnL>
                    <a:lnT w="6350" cap="flat" cmpd="sng" algn="ctr">
                      <a:solidFill>
                        <a:srgbClr val="333333"/>
                      </a:solidFill>
                      <a:prstDash val="solid"/>
                      <a:round/>
                      <a:headEnd type="none" w="med" len="med"/>
                      <a:tailEnd type="none" w="med" len="me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r h="237490">
                <a:tc>
                  <a:txBody>
                    <a:bodyPr/>
                    <a:lstStyle/>
                    <a:p>
                      <a:pPr marL="50800">
                        <a:lnSpc>
                          <a:spcPct val="100000"/>
                        </a:lnSpc>
                        <a:spcBef>
                          <a:spcPts val="305"/>
                        </a:spcBef>
                      </a:pPr>
                      <a:r>
                        <a:rPr lang="en-US" sz="1000" b="1" spc="-10">
                          <a:solidFill>
                            <a:srgbClr val="333333"/>
                          </a:solidFill>
                          <a:latin typeface="FedEx Sans"/>
                          <a:cs typeface="FedEx Sans"/>
                        </a:rPr>
                        <a:t>Disbursement</a:t>
                      </a:r>
                      <a:r>
                        <a:rPr lang="en-US" sz="1000" b="1" spc="45">
                          <a:solidFill>
                            <a:srgbClr val="333333"/>
                          </a:solidFill>
                          <a:latin typeface="FedEx Sans"/>
                          <a:cs typeface="FedEx Sans"/>
                        </a:rPr>
                        <a:t> </a:t>
                      </a:r>
                      <a:r>
                        <a:rPr lang="en-US" sz="1000" b="1" spc="-25">
                          <a:solidFill>
                            <a:srgbClr val="333333"/>
                          </a:solidFill>
                          <a:latin typeface="FedEx Sans"/>
                          <a:cs typeface="FedEx Sans"/>
                        </a:rPr>
                        <a:t>Fee</a:t>
                      </a:r>
                      <a:endParaRPr lang="en-US"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DBD0E8"/>
                    </a:solidFill>
                  </a:tcPr>
                </a:tc>
                <a:tc>
                  <a:txBody>
                    <a:bodyPr/>
                    <a:lstStyle/>
                    <a:p>
                      <a:pPr marL="50800">
                        <a:lnSpc>
                          <a:spcPct val="100000"/>
                        </a:lnSpc>
                        <a:spcBef>
                          <a:spcPts val="305"/>
                        </a:spcBef>
                      </a:pPr>
                      <a:r>
                        <a:rPr lang="en-US" sz="1000" spc="-10">
                          <a:solidFill>
                            <a:srgbClr val="333333"/>
                          </a:solidFill>
                          <a:latin typeface="FedEx Sans"/>
                          <a:cs typeface="FedEx Sans"/>
                        </a:rPr>
                        <a:t>Recipient</a:t>
                      </a:r>
                      <a:endParaRPr sz="1000">
                        <a:latin typeface="FedEx Sans"/>
                        <a:cs typeface="FedEx Sans"/>
                      </a:endParaRPr>
                    </a:p>
                  </a:txBody>
                  <a:tcPr marL="0" marR="0" marT="38735" marB="0">
                    <a:lnL w="6350" cap="flat" cmpd="sng" algn="ctr">
                      <a:solidFill>
                        <a:srgbClr val="333333"/>
                      </a:solidFill>
                      <a:prstDash val="solid"/>
                      <a:round/>
                      <a:headEnd type="none" w="med" len="med"/>
                      <a:tailEnd type="none" w="med" len="med"/>
                    </a:lnL>
                    <a:lnR w="6350">
                      <a:solidFill>
                        <a:srgbClr val="333333"/>
                      </a:solidFill>
                      <a:prstDash val="solid"/>
                    </a:lnR>
                    <a:lnB w="6350" cap="flat" cmpd="sng" algn="ctr">
                      <a:solidFill>
                        <a:srgbClr val="333333"/>
                      </a:solidFill>
                      <a:prstDash val="solid"/>
                      <a:round/>
                      <a:headEnd type="none" w="med" len="med"/>
                      <a:tailEnd type="none" w="med" len="med"/>
                    </a:lnB>
                    <a:solidFill>
                      <a:srgbClr val="F2F2F2"/>
                    </a:solidFill>
                  </a:tcPr>
                </a:tc>
                <a:tc>
                  <a:txBody>
                    <a:bodyPr/>
                    <a:lstStyle/>
                    <a:p>
                      <a:pPr marL="50800">
                        <a:lnSpc>
                          <a:spcPct val="100000"/>
                        </a:lnSpc>
                        <a:spcBef>
                          <a:spcPts val="305"/>
                        </a:spcBef>
                      </a:pPr>
                      <a:r>
                        <a:rPr sz="1000" spc="-20">
                          <a:solidFill>
                            <a:srgbClr val="333333"/>
                          </a:solidFill>
                          <a:latin typeface="FedEx Sans"/>
                          <a:cs typeface="FedEx Sans"/>
                        </a:rPr>
                        <a:t>D&amp;T</a:t>
                      </a:r>
                      <a:r>
                        <a:rPr sz="1000" spc="-25">
                          <a:solidFill>
                            <a:srgbClr val="333333"/>
                          </a:solidFill>
                          <a:latin typeface="FedEx Sans"/>
                          <a:cs typeface="FedEx Sans"/>
                        </a:rPr>
                        <a:t> </a:t>
                      </a:r>
                      <a:r>
                        <a:rPr sz="1000">
                          <a:solidFill>
                            <a:srgbClr val="333333"/>
                          </a:solidFill>
                          <a:latin typeface="FedEx Sans"/>
                          <a:cs typeface="FedEx Sans"/>
                        </a:rPr>
                        <a:t>:</a:t>
                      </a:r>
                      <a:r>
                        <a:rPr sz="1000" spc="-20">
                          <a:solidFill>
                            <a:srgbClr val="333333"/>
                          </a:solidFill>
                          <a:latin typeface="FedEx Sans"/>
                          <a:cs typeface="FedEx Sans"/>
                        </a:rPr>
                        <a:t> </a:t>
                      </a:r>
                      <a:r>
                        <a:rPr sz="1000" spc="-10">
                          <a:solidFill>
                            <a:srgbClr val="333333"/>
                          </a:solidFill>
                          <a:latin typeface="FedEx Sans"/>
                          <a:cs typeface="FedEx Sans"/>
                        </a:rPr>
                        <a:t>Ancillary</a:t>
                      </a:r>
                      <a:endParaRPr sz="1000">
                        <a:latin typeface="FedEx Sans"/>
                        <a:cs typeface="FedEx Sans"/>
                      </a:endParaRPr>
                    </a:p>
                  </a:txBody>
                  <a:tcPr marL="0" marR="0" marT="38735" marB="0">
                    <a:lnL w="6350" cap="flat" cmpd="sng" algn="ctr">
                      <a:solidFill>
                        <a:srgbClr val="333333"/>
                      </a:solidFill>
                      <a:prstDash val="solid"/>
                      <a:round/>
                      <a:headEnd type="none" w="med" len="med"/>
                      <a:tailEnd type="none" w="med" len="med"/>
                    </a:lnL>
                    <a:lnR w="6350">
                      <a:solidFill>
                        <a:srgbClr val="333333"/>
                      </a:solidFill>
                      <a:prstDash val="solid"/>
                    </a:lnR>
                    <a:lnB w="6350" cap="flat" cmpd="sng" algn="ctr">
                      <a:solidFill>
                        <a:srgbClr val="333333"/>
                      </a:solidFill>
                      <a:prstDash val="solid"/>
                      <a:round/>
                      <a:headEnd type="none" w="med" len="med"/>
                      <a:tailEnd type="none" w="med" len="med"/>
                    </a:lnB>
                    <a:solidFill>
                      <a:srgbClr val="F2F2F2"/>
                    </a:solidFill>
                  </a:tcPr>
                </a:tc>
                <a:tc>
                  <a:txBody>
                    <a:bodyPr/>
                    <a:lstStyle/>
                    <a:p>
                      <a:pPr marL="79375">
                        <a:lnSpc>
                          <a:spcPct val="100000"/>
                        </a:lnSpc>
                        <a:spcBef>
                          <a:spcPts val="30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79375">
                        <a:lnSpc>
                          <a:spcPct val="100000"/>
                        </a:lnSpc>
                        <a:spcBef>
                          <a:spcPts val="305"/>
                        </a:spcBef>
                      </a:pPr>
                      <a:r>
                        <a:rPr lang="en-US" sz="1000" spc="-20">
                          <a:solidFill>
                            <a:srgbClr val="333333"/>
                          </a:solidFill>
                          <a:latin typeface="FedEx Sans"/>
                          <a:cs typeface="FedEx Sans"/>
                        </a:rPr>
                        <a:t>€15 </a:t>
                      </a:r>
                      <a:r>
                        <a:rPr lang="en-US" sz="1000" spc="-25">
                          <a:solidFill>
                            <a:srgbClr val="333333"/>
                          </a:solidFill>
                          <a:latin typeface="FedEx Sans"/>
                          <a:cs typeface="FedEx Sans"/>
                        </a:rPr>
                        <a:t>($17.37)</a:t>
                      </a:r>
                      <a:r>
                        <a:rPr lang="en-US" sz="800" spc="-30" baseline="35353">
                          <a:solidFill>
                            <a:srgbClr val="333333"/>
                          </a:solidFill>
                          <a:latin typeface="FedEx Sans"/>
                          <a:cs typeface="FedEx Sans"/>
                        </a:rPr>
                        <a:t>3</a:t>
                      </a:r>
                      <a:endParaRPr lang="en-US" sz="800" baseline="35353">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79375">
                        <a:lnSpc>
                          <a:spcPct val="100000"/>
                        </a:lnSpc>
                        <a:spcBef>
                          <a:spcPts val="305"/>
                        </a:spcBef>
                      </a:pPr>
                      <a:r>
                        <a:rPr sz="1000" spc="-25">
                          <a:solidFill>
                            <a:srgbClr val="333333"/>
                          </a:solidFill>
                          <a:latin typeface="FedEx Sans"/>
                          <a:cs typeface="FedEx Sans"/>
                        </a:rPr>
                        <a:t>€15</a:t>
                      </a:r>
                      <a:r>
                        <a:rPr lang="en-US" sz="1000" spc="-25">
                          <a:solidFill>
                            <a:srgbClr val="333333"/>
                          </a:solidFill>
                          <a:latin typeface="FedEx Sans"/>
                          <a:cs typeface="FedEx Sans"/>
                        </a:rPr>
                        <a:t> ($17.37)</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extLst>
                  <a:ext uri="{0D108BD9-81ED-4DB2-BD59-A6C34878D82A}">
                    <a16:rowId xmlns:a16="http://schemas.microsoft.com/office/drawing/2014/main" val="10006"/>
                  </a:ext>
                </a:extLst>
              </a:tr>
              <a:tr h="237490">
                <a:tc gridSpan="6">
                  <a:txBody>
                    <a:bodyPr/>
                    <a:lstStyle/>
                    <a:p>
                      <a:pPr marL="50165">
                        <a:lnSpc>
                          <a:spcPct val="100000"/>
                        </a:lnSpc>
                        <a:spcBef>
                          <a:spcPts val="305"/>
                        </a:spcBef>
                      </a:pPr>
                      <a:r>
                        <a:rPr sz="1000" b="1" spc="-10">
                          <a:solidFill>
                            <a:srgbClr val="FFFFFF"/>
                          </a:solidFill>
                          <a:latin typeface="FedEx Sans"/>
                          <a:cs typeface="FedEx Sans"/>
                        </a:rPr>
                        <a:t>Charged</a:t>
                      </a:r>
                      <a:r>
                        <a:rPr sz="1000" b="1" spc="-15">
                          <a:solidFill>
                            <a:srgbClr val="FFFFFF"/>
                          </a:solidFill>
                          <a:latin typeface="FedEx Sans"/>
                          <a:cs typeface="FedEx Sans"/>
                        </a:rPr>
                        <a:t> </a:t>
                      </a:r>
                      <a:r>
                        <a:rPr sz="1000" b="1">
                          <a:solidFill>
                            <a:srgbClr val="FFFFFF"/>
                          </a:solidFill>
                          <a:latin typeface="FedEx Sans"/>
                          <a:cs typeface="FedEx Sans"/>
                        </a:rPr>
                        <a:t>by</a:t>
                      </a:r>
                      <a:r>
                        <a:rPr sz="1000" b="1" spc="-15">
                          <a:solidFill>
                            <a:srgbClr val="FFFFFF"/>
                          </a:solidFill>
                          <a:latin typeface="FedEx Sans"/>
                          <a:cs typeface="FedEx Sans"/>
                        </a:rPr>
                        <a:t> </a:t>
                      </a:r>
                      <a:r>
                        <a:rPr sz="1000" b="1">
                          <a:solidFill>
                            <a:srgbClr val="FFFFFF"/>
                          </a:solidFill>
                          <a:latin typeface="FedEx Sans"/>
                          <a:cs typeface="FedEx Sans"/>
                        </a:rPr>
                        <a:t>the</a:t>
                      </a:r>
                      <a:r>
                        <a:rPr sz="1000" b="1" spc="-15">
                          <a:solidFill>
                            <a:srgbClr val="FFFFFF"/>
                          </a:solidFill>
                          <a:latin typeface="FedEx Sans"/>
                          <a:cs typeface="FedEx Sans"/>
                        </a:rPr>
                        <a:t> </a:t>
                      </a:r>
                      <a:r>
                        <a:rPr sz="1000" b="1" spc="-25">
                          <a:solidFill>
                            <a:srgbClr val="FFFFFF"/>
                          </a:solidFill>
                          <a:latin typeface="FedEx Sans"/>
                          <a:cs typeface="FedEx Sans"/>
                        </a:rPr>
                        <a:t>EU</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6200"/>
                    </a:solidFill>
                  </a:tcPr>
                </a:tc>
                <a:tc hMerge="1">
                  <a:txBody>
                    <a:bodyPr/>
                    <a:lstStyle/>
                    <a:p>
                      <a:endParaRPr lang="en-US"/>
                    </a:p>
                  </a:txBody>
                  <a:tcPr>
                    <a:lnL w="6350" cap="flat" cmpd="sng" algn="ctr">
                      <a:solidFill>
                        <a:srgbClr val="333333"/>
                      </a:solidFill>
                      <a:prstDash val="solid"/>
                      <a:round/>
                      <a:headEnd type="none" w="med" len="med"/>
                      <a:tailEnd type="none" w="med" len="med"/>
                    </a:lnL>
                    <a:lnT w="6350" cap="flat" cmpd="sng" algn="ctr">
                      <a:solidFill>
                        <a:srgbClr val="333333"/>
                      </a:solidFill>
                      <a:prstDash val="solid"/>
                      <a:round/>
                      <a:headEnd type="none" w="med" len="med"/>
                      <a:tailEnd type="none" w="med" len="med"/>
                    </a:lnT>
                  </a:tcPr>
                </a:tc>
                <a:tc hMerge="1">
                  <a:txBody>
                    <a:bodyPr/>
                    <a:lstStyle/>
                    <a:p>
                      <a:endParaRPr/>
                    </a:p>
                  </a:txBody>
                  <a:tcPr marL="0" marR="0" marT="0" marB="0">
                    <a:lnL w="6350" cap="flat" cmpd="sng" algn="ctr">
                      <a:solidFill>
                        <a:srgbClr val="333333"/>
                      </a:solidFill>
                      <a:prstDash val="solid"/>
                      <a:round/>
                      <a:headEnd type="none" w="med" len="med"/>
                      <a:tailEnd type="none" w="med" len="med"/>
                    </a:lnL>
                    <a:lnT w="6350" cap="flat" cmpd="sng" algn="ctr">
                      <a:solidFill>
                        <a:srgbClr val="333333"/>
                      </a:solidFill>
                      <a:prstDash val="solid"/>
                      <a:round/>
                      <a:headEnd type="none" w="med" len="med"/>
                      <a:tailEnd type="none" w="med" len="me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7"/>
                  </a:ext>
                </a:extLst>
              </a:tr>
              <a:tr h="256540">
                <a:tc>
                  <a:txBody>
                    <a:bodyPr/>
                    <a:lstStyle/>
                    <a:p>
                      <a:pPr marL="50165">
                        <a:lnSpc>
                          <a:spcPct val="100000"/>
                        </a:lnSpc>
                        <a:spcBef>
                          <a:spcPts val="380"/>
                        </a:spcBef>
                      </a:pPr>
                      <a:r>
                        <a:rPr sz="1000" b="1" spc="-65">
                          <a:solidFill>
                            <a:srgbClr val="333333"/>
                          </a:solidFill>
                          <a:latin typeface="FedEx Sans"/>
                          <a:cs typeface="FedEx Sans"/>
                        </a:rPr>
                        <a:t>VAT</a:t>
                      </a:r>
                      <a:r>
                        <a:rPr sz="1000" b="1">
                          <a:solidFill>
                            <a:srgbClr val="333333"/>
                          </a:solidFill>
                          <a:latin typeface="FedEx Sans"/>
                          <a:cs typeface="FedEx Sans"/>
                        </a:rPr>
                        <a:t> on</a:t>
                      </a:r>
                      <a:r>
                        <a:rPr sz="1000" b="1" spc="-25">
                          <a:solidFill>
                            <a:srgbClr val="333333"/>
                          </a:solidFill>
                          <a:latin typeface="FedEx Sans"/>
                          <a:cs typeface="FedEx Sans"/>
                        </a:rPr>
                        <a:t> </a:t>
                      </a:r>
                      <a:r>
                        <a:rPr lang="en-US" sz="1000" b="1" spc="-25">
                          <a:solidFill>
                            <a:srgbClr val="333333"/>
                          </a:solidFill>
                          <a:latin typeface="FedEx Sans"/>
                          <a:cs typeface="FedEx Sans"/>
                        </a:rPr>
                        <a:t>s</a:t>
                      </a:r>
                      <a:r>
                        <a:rPr sz="1000" b="1">
                          <a:solidFill>
                            <a:srgbClr val="333333"/>
                          </a:solidFill>
                          <a:latin typeface="FedEx Sans"/>
                          <a:cs typeface="FedEx Sans"/>
                        </a:rPr>
                        <a:t>hipment</a:t>
                      </a:r>
                      <a:r>
                        <a:rPr sz="1000" b="1" spc="-15">
                          <a:solidFill>
                            <a:srgbClr val="333333"/>
                          </a:solidFill>
                          <a:latin typeface="FedEx Sans"/>
                          <a:cs typeface="FedEx Sans"/>
                        </a:rPr>
                        <a:t> </a:t>
                      </a:r>
                      <a:r>
                        <a:rPr lang="en-US" sz="1000" b="1" spc="-10">
                          <a:solidFill>
                            <a:srgbClr val="333333"/>
                          </a:solidFill>
                          <a:latin typeface="FedEx Sans"/>
                          <a:cs typeface="FedEx Sans"/>
                        </a:rPr>
                        <a:t>v</a:t>
                      </a:r>
                      <a:r>
                        <a:rPr sz="1000" b="1" spc="-10">
                          <a:solidFill>
                            <a:srgbClr val="333333"/>
                          </a:solidFill>
                          <a:latin typeface="FedEx Sans"/>
                          <a:cs typeface="FedEx Sans"/>
                        </a:rPr>
                        <a:t>alue </a:t>
                      </a:r>
                      <a:r>
                        <a:rPr sz="1000" b="1">
                          <a:solidFill>
                            <a:srgbClr val="333333"/>
                          </a:solidFill>
                          <a:latin typeface="FedEx Sans"/>
                          <a:cs typeface="FedEx Sans"/>
                        </a:rPr>
                        <a:t>+</a:t>
                      </a:r>
                      <a:r>
                        <a:rPr sz="1000" b="1" spc="-10">
                          <a:solidFill>
                            <a:srgbClr val="333333"/>
                          </a:solidFill>
                          <a:latin typeface="FedEx Sans"/>
                          <a:cs typeface="FedEx Sans"/>
                        </a:rPr>
                        <a:t> </a:t>
                      </a:r>
                      <a:r>
                        <a:rPr lang="en-US" sz="1000" b="1" spc="-10">
                          <a:solidFill>
                            <a:srgbClr val="333333"/>
                          </a:solidFill>
                          <a:latin typeface="FedEx Sans"/>
                          <a:cs typeface="FedEx Sans"/>
                        </a:rPr>
                        <a:t>d</a:t>
                      </a:r>
                      <a:r>
                        <a:rPr sz="1000" b="1">
                          <a:solidFill>
                            <a:srgbClr val="333333"/>
                          </a:solidFill>
                          <a:latin typeface="FedEx Sans"/>
                          <a:cs typeface="FedEx Sans"/>
                        </a:rPr>
                        <a:t>uties</a:t>
                      </a:r>
                      <a:r>
                        <a:rPr sz="1000" b="1" spc="-15">
                          <a:solidFill>
                            <a:srgbClr val="333333"/>
                          </a:solidFill>
                          <a:latin typeface="FedEx Sans"/>
                          <a:cs typeface="FedEx Sans"/>
                        </a:rPr>
                        <a:t> </a:t>
                      </a:r>
                      <a:r>
                        <a:rPr sz="1000" b="1" spc="-10">
                          <a:solidFill>
                            <a:srgbClr val="333333"/>
                          </a:solidFill>
                          <a:latin typeface="FedEx Sans"/>
                          <a:cs typeface="FedEx Sans"/>
                        </a:rPr>
                        <a:t>(19%*)</a:t>
                      </a:r>
                      <a:endParaRPr sz="1000">
                        <a:latin typeface="FedEx Sans"/>
                        <a:cs typeface="FedEx Sans"/>
                      </a:endParaRPr>
                    </a:p>
                  </a:txBody>
                  <a:tcPr marL="0" marR="0" marT="4826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E0CC"/>
                    </a:solidFill>
                  </a:tcPr>
                </a:tc>
                <a:tc>
                  <a:txBody>
                    <a:bodyPr/>
                    <a:lstStyle/>
                    <a:p>
                      <a:pPr marL="50800">
                        <a:lnSpc>
                          <a:spcPct val="100000"/>
                        </a:lnSpc>
                        <a:spcBef>
                          <a:spcPts val="380"/>
                        </a:spcBef>
                      </a:pPr>
                      <a:r>
                        <a:rPr lang="en-US" sz="1000" spc="-10">
                          <a:solidFill>
                            <a:srgbClr val="333333"/>
                          </a:solidFill>
                          <a:latin typeface="FedEx Sans"/>
                          <a:cs typeface="FedEx Sans"/>
                        </a:rPr>
                        <a:t>Shipper</a:t>
                      </a:r>
                      <a:endParaRPr sz="1000">
                        <a:latin typeface="FedEx Sans"/>
                        <a:cs typeface="FedEx Sans"/>
                      </a:endParaRPr>
                    </a:p>
                  </a:txBody>
                  <a:tcPr marL="0" marR="0" marT="48260" marB="0">
                    <a:lnL w="6350" cap="flat" cmpd="sng" algn="ctr">
                      <a:solidFill>
                        <a:srgbClr val="333333"/>
                      </a:solidFill>
                      <a:prstDash val="solid"/>
                      <a:round/>
                      <a:headEnd type="none" w="med" len="med"/>
                      <a:tailEnd type="none" w="med" len="med"/>
                    </a:lnL>
                    <a:lnR w="6350">
                      <a:solidFill>
                        <a:srgbClr val="333333"/>
                      </a:solidFill>
                      <a:prstDash val="solid"/>
                    </a:lnR>
                    <a:lnB w="6350" cap="flat" cmpd="sng" algn="ctr">
                      <a:solidFill>
                        <a:srgbClr val="333333"/>
                      </a:solidFill>
                      <a:prstDash val="solid"/>
                      <a:round/>
                      <a:headEnd type="none" w="med" len="med"/>
                      <a:tailEnd type="none" w="med" len="med"/>
                    </a:lnB>
                  </a:tcPr>
                </a:tc>
                <a:tc>
                  <a:txBody>
                    <a:bodyPr/>
                    <a:lstStyle/>
                    <a:p>
                      <a:pPr marL="50800">
                        <a:lnSpc>
                          <a:spcPct val="100000"/>
                        </a:lnSpc>
                        <a:spcBef>
                          <a:spcPts val="380"/>
                        </a:spcBef>
                      </a:pPr>
                      <a:r>
                        <a:rPr sz="1000" spc="-20">
                          <a:solidFill>
                            <a:srgbClr val="333333"/>
                          </a:solidFill>
                          <a:latin typeface="FedEx Sans"/>
                          <a:cs typeface="FedEx Sans"/>
                        </a:rPr>
                        <a:t>D&amp;T</a:t>
                      </a:r>
                      <a:r>
                        <a:rPr sz="1000" spc="-25">
                          <a:solidFill>
                            <a:srgbClr val="333333"/>
                          </a:solidFill>
                          <a:latin typeface="FedEx Sans"/>
                          <a:cs typeface="FedEx Sans"/>
                        </a:rPr>
                        <a:t> </a:t>
                      </a:r>
                      <a:r>
                        <a:rPr sz="1000">
                          <a:solidFill>
                            <a:srgbClr val="333333"/>
                          </a:solidFill>
                          <a:latin typeface="FedEx Sans"/>
                          <a:cs typeface="FedEx Sans"/>
                        </a:rPr>
                        <a:t>:</a:t>
                      </a:r>
                      <a:r>
                        <a:rPr sz="1000" spc="-20">
                          <a:solidFill>
                            <a:srgbClr val="333333"/>
                          </a:solidFill>
                          <a:latin typeface="FedEx Sans"/>
                          <a:cs typeface="FedEx Sans"/>
                        </a:rPr>
                        <a:t> </a:t>
                      </a:r>
                      <a:r>
                        <a:rPr sz="1000" spc="-25">
                          <a:solidFill>
                            <a:srgbClr val="333333"/>
                          </a:solidFill>
                          <a:latin typeface="FedEx Sans"/>
                          <a:cs typeface="FedEx Sans"/>
                        </a:rPr>
                        <a:t>Tax</a:t>
                      </a:r>
                      <a:endParaRPr sz="1000">
                        <a:latin typeface="FedEx Sans"/>
                        <a:cs typeface="FedEx Sans"/>
                      </a:endParaRPr>
                    </a:p>
                  </a:txBody>
                  <a:tcPr marL="0" marR="0" marT="48260" marB="0">
                    <a:lnL w="6350" cap="flat" cmpd="sng" algn="ctr">
                      <a:solidFill>
                        <a:srgbClr val="333333"/>
                      </a:solidFill>
                      <a:prstDash val="solid"/>
                      <a:round/>
                      <a:headEnd type="none" w="med" len="med"/>
                      <a:tailEnd type="none" w="med" len="med"/>
                    </a:lnL>
                    <a:lnR w="6350">
                      <a:solidFill>
                        <a:srgbClr val="333333"/>
                      </a:solidFill>
                      <a:prstDash val="solid"/>
                    </a:lnR>
                    <a:lnB w="6350" cap="flat" cmpd="sng" algn="ctr">
                      <a:solidFill>
                        <a:srgbClr val="333333"/>
                      </a:solidFill>
                      <a:prstDash val="solid"/>
                      <a:round/>
                      <a:headEnd type="none" w="med" len="med"/>
                      <a:tailEnd type="none" w="med" len="med"/>
                    </a:lnB>
                  </a:tcPr>
                </a:tc>
                <a:tc>
                  <a:txBody>
                    <a:bodyPr/>
                    <a:lstStyle/>
                    <a:p>
                      <a:pPr marL="79375">
                        <a:lnSpc>
                          <a:spcPct val="100000"/>
                        </a:lnSpc>
                        <a:spcBef>
                          <a:spcPts val="380"/>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4826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79375">
                        <a:lnSpc>
                          <a:spcPct val="100000"/>
                        </a:lnSpc>
                        <a:spcBef>
                          <a:spcPts val="45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5778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79375">
                        <a:lnSpc>
                          <a:spcPct val="100000"/>
                        </a:lnSpc>
                        <a:spcBef>
                          <a:spcPts val="45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5778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8"/>
                  </a:ext>
                </a:extLst>
              </a:tr>
              <a:tr h="256540">
                <a:tc>
                  <a:txBody>
                    <a:bodyPr/>
                    <a:lstStyle/>
                    <a:p>
                      <a:pPr marL="50800">
                        <a:lnSpc>
                          <a:spcPct val="100000"/>
                        </a:lnSpc>
                        <a:spcBef>
                          <a:spcPts val="380"/>
                        </a:spcBef>
                      </a:pPr>
                      <a:r>
                        <a:rPr sz="1000" b="1" spc="-65">
                          <a:solidFill>
                            <a:srgbClr val="333333"/>
                          </a:solidFill>
                          <a:latin typeface="FedEx Sans"/>
                          <a:cs typeface="FedEx Sans"/>
                        </a:rPr>
                        <a:t>VAT</a:t>
                      </a:r>
                      <a:r>
                        <a:rPr sz="1000" b="1" spc="5">
                          <a:solidFill>
                            <a:srgbClr val="333333"/>
                          </a:solidFill>
                          <a:latin typeface="FedEx Sans"/>
                          <a:cs typeface="FedEx Sans"/>
                        </a:rPr>
                        <a:t> </a:t>
                      </a:r>
                      <a:r>
                        <a:rPr sz="1000" b="1">
                          <a:solidFill>
                            <a:srgbClr val="333333"/>
                          </a:solidFill>
                          <a:latin typeface="FedEx Sans"/>
                          <a:cs typeface="FedEx Sans"/>
                        </a:rPr>
                        <a:t>on</a:t>
                      </a:r>
                      <a:r>
                        <a:rPr sz="1000" b="1" spc="5">
                          <a:solidFill>
                            <a:srgbClr val="333333"/>
                          </a:solidFill>
                          <a:latin typeface="FedEx Sans"/>
                          <a:cs typeface="FedEx Sans"/>
                        </a:rPr>
                        <a:t> </a:t>
                      </a:r>
                      <a:r>
                        <a:rPr lang="en-US" sz="1000" b="1" spc="-10">
                          <a:solidFill>
                            <a:srgbClr val="333333"/>
                          </a:solidFill>
                          <a:latin typeface="FedEx Sans"/>
                          <a:cs typeface="FedEx Sans"/>
                        </a:rPr>
                        <a:t>c</a:t>
                      </a:r>
                      <a:r>
                        <a:rPr sz="1000" b="1" spc="-10">
                          <a:solidFill>
                            <a:srgbClr val="333333"/>
                          </a:solidFill>
                          <a:latin typeface="FedEx Sans"/>
                          <a:cs typeface="FedEx Sans"/>
                        </a:rPr>
                        <a:t>learance</a:t>
                      </a:r>
                      <a:r>
                        <a:rPr sz="1000" b="1" spc="5">
                          <a:solidFill>
                            <a:srgbClr val="333333"/>
                          </a:solidFill>
                          <a:latin typeface="FedEx Sans"/>
                          <a:cs typeface="FedEx Sans"/>
                        </a:rPr>
                        <a:t> </a:t>
                      </a:r>
                      <a:r>
                        <a:rPr lang="en-US" sz="1000" b="1" spc="-10">
                          <a:solidFill>
                            <a:srgbClr val="333333"/>
                          </a:solidFill>
                          <a:latin typeface="FedEx Sans"/>
                          <a:cs typeface="FedEx Sans"/>
                        </a:rPr>
                        <a:t>s</a:t>
                      </a:r>
                      <a:r>
                        <a:rPr sz="1000" b="1" spc="-10">
                          <a:solidFill>
                            <a:srgbClr val="333333"/>
                          </a:solidFill>
                          <a:latin typeface="FedEx Sans"/>
                          <a:cs typeface="FedEx Sans"/>
                        </a:rPr>
                        <a:t>ervices</a:t>
                      </a:r>
                      <a:r>
                        <a:rPr sz="1000" b="1" spc="5">
                          <a:solidFill>
                            <a:srgbClr val="333333"/>
                          </a:solidFill>
                          <a:latin typeface="FedEx Sans"/>
                          <a:cs typeface="FedEx Sans"/>
                        </a:rPr>
                        <a:t> </a:t>
                      </a:r>
                      <a:r>
                        <a:rPr sz="1000" b="1" spc="-10">
                          <a:solidFill>
                            <a:srgbClr val="333333"/>
                          </a:solidFill>
                          <a:latin typeface="FedEx Sans"/>
                          <a:cs typeface="FedEx Sans"/>
                        </a:rPr>
                        <a:t>(19%*)</a:t>
                      </a:r>
                      <a:endParaRPr sz="1000">
                        <a:latin typeface="FedEx Sans"/>
                        <a:cs typeface="FedEx Sans"/>
                      </a:endParaRPr>
                    </a:p>
                  </a:txBody>
                  <a:tcPr marL="0" marR="0" marT="4826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E0CC"/>
                    </a:solidFill>
                  </a:tcPr>
                </a:tc>
                <a:tc>
                  <a:txBody>
                    <a:bodyPr/>
                    <a:lstStyle/>
                    <a:p>
                      <a:pPr marL="50800">
                        <a:lnSpc>
                          <a:spcPct val="100000"/>
                        </a:lnSpc>
                        <a:spcBef>
                          <a:spcPts val="380"/>
                        </a:spcBef>
                      </a:pPr>
                      <a:r>
                        <a:rPr lang="en-US" sz="1000" spc="-10">
                          <a:solidFill>
                            <a:srgbClr val="333333"/>
                          </a:solidFill>
                          <a:latin typeface="FedEx Sans"/>
                          <a:cs typeface="FedEx Sans"/>
                        </a:rPr>
                        <a:t>Shipper</a:t>
                      </a:r>
                      <a:endParaRPr sz="1000">
                        <a:latin typeface="FedEx Sans"/>
                        <a:cs typeface="FedEx Sans"/>
                      </a:endParaRPr>
                    </a:p>
                  </a:txBody>
                  <a:tcPr marL="0" marR="0" marT="48260" marB="0">
                    <a:lnL w="6350" cap="flat" cmpd="sng" algn="ctr">
                      <a:solidFill>
                        <a:srgbClr val="333333"/>
                      </a:solidFill>
                      <a:prstDash val="solid"/>
                      <a:round/>
                      <a:headEnd type="none" w="med" len="med"/>
                      <a:tailEnd type="none" w="med" len="med"/>
                    </a:lnL>
                    <a:lnR w="6350">
                      <a:solidFill>
                        <a:srgbClr val="333333"/>
                      </a:solidFill>
                      <a:prstDash val="solid"/>
                    </a:lnR>
                    <a:lnT w="6350" cap="flat" cmpd="sng" algn="ctr">
                      <a:solidFill>
                        <a:srgbClr val="333333"/>
                      </a:solidFill>
                      <a:prstDash val="solid"/>
                      <a:round/>
                      <a:headEnd type="none" w="med" len="med"/>
                      <a:tailEnd type="none" w="med" len="med"/>
                    </a:lnT>
                    <a:lnB w="6350" cap="flat" cmpd="sng" algn="ctr">
                      <a:solidFill>
                        <a:srgbClr val="333333"/>
                      </a:solidFill>
                      <a:prstDash val="solid"/>
                      <a:round/>
                      <a:headEnd type="none" w="med" len="med"/>
                      <a:tailEnd type="none" w="med" len="med"/>
                    </a:lnB>
                    <a:solidFill>
                      <a:srgbClr val="F2F2F2"/>
                    </a:solidFill>
                  </a:tcPr>
                </a:tc>
                <a:tc>
                  <a:txBody>
                    <a:bodyPr/>
                    <a:lstStyle/>
                    <a:p>
                      <a:pPr marL="50800">
                        <a:lnSpc>
                          <a:spcPct val="100000"/>
                        </a:lnSpc>
                        <a:spcBef>
                          <a:spcPts val="380"/>
                        </a:spcBef>
                      </a:pPr>
                      <a:r>
                        <a:rPr sz="1000" spc="-20">
                          <a:solidFill>
                            <a:srgbClr val="333333"/>
                          </a:solidFill>
                          <a:latin typeface="FedEx Sans"/>
                          <a:cs typeface="FedEx Sans"/>
                        </a:rPr>
                        <a:t>D&amp;T</a:t>
                      </a:r>
                      <a:r>
                        <a:rPr sz="1000" spc="-25">
                          <a:solidFill>
                            <a:srgbClr val="333333"/>
                          </a:solidFill>
                          <a:latin typeface="FedEx Sans"/>
                          <a:cs typeface="FedEx Sans"/>
                        </a:rPr>
                        <a:t> </a:t>
                      </a:r>
                      <a:r>
                        <a:rPr sz="1000">
                          <a:solidFill>
                            <a:srgbClr val="333333"/>
                          </a:solidFill>
                          <a:latin typeface="FedEx Sans"/>
                          <a:cs typeface="FedEx Sans"/>
                        </a:rPr>
                        <a:t>:</a:t>
                      </a:r>
                      <a:r>
                        <a:rPr sz="1000" spc="-20">
                          <a:solidFill>
                            <a:srgbClr val="333333"/>
                          </a:solidFill>
                          <a:latin typeface="FedEx Sans"/>
                          <a:cs typeface="FedEx Sans"/>
                        </a:rPr>
                        <a:t> </a:t>
                      </a:r>
                      <a:r>
                        <a:rPr sz="1000" spc="-25">
                          <a:solidFill>
                            <a:srgbClr val="333333"/>
                          </a:solidFill>
                          <a:latin typeface="FedEx Sans"/>
                          <a:cs typeface="FedEx Sans"/>
                        </a:rPr>
                        <a:t>Tax</a:t>
                      </a:r>
                      <a:endParaRPr sz="1000">
                        <a:latin typeface="FedEx Sans"/>
                        <a:cs typeface="FedEx Sans"/>
                      </a:endParaRPr>
                    </a:p>
                  </a:txBody>
                  <a:tcPr marL="0" marR="0" marT="48260" marB="0">
                    <a:lnL w="6350" cap="flat" cmpd="sng" algn="ctr">
                      <a:solidFill>
                        <a:srgbClr val="333333"/>
                      </a:solidFill>
                      <a:prstDash val="solid"/>
                      <a:round/>
                      <a:headEnd type="none" w="med" len="med"/>
                      <a:tailEnd type="none" w="med" len="med"/>
                    </a:lnL>
                    <a:lnR w="6350">
                      <a:solidFill>
                        <a:srgbClr val="333333"/>
                      </a:solidFill>
                      <a:prstDash val="solid"/>
                    </a:lnR>
                    <a:lnT w="6350" cap="flat" cmpd="sng" algn="ctr">
                      <a:solidFill>
                        <a:srgbClr val="333333"/>
                      </a:solidFill>
                      <a:prstDash val="solid"/>
                      <a:round/>
                      <a:headEnd type="none" w="med" len="med"/>
                      <a:tailEnd type="none" w="med" len="med"/>
                    </a:lnT>
                    <a:lnB w="6350" cap="flat" cmpd="sng" algn="ctr">
                      <a:solidFill>
                        <a:srgbClr val="333333"/>
                      </a:solidFill>
                      <a:prstDash val="solid"/>
                      <a:round/>
                      <a:headEnd type="none" w="med" len="med"/>
                      <a:tailEnd type="none" w="med" len="med"/>
                    </a:lnB>
                    <a:solidFill>
                      <a:srgbClr val="F2F2F2"/>
                    </a:solidFill>
                  </a:tcPr>
                </a:tc>
                <a:tc>
                  <a:txBody>
                    <a:bodyPr/>
                    <a:lstStyle/>
                    <a:p>
                      <a:pPr marL="79375">
                        <a:lnSpc>
                          <a:spcPct val="100000"/>
                        </a:lnSpc>
                        <a:spcBef>
                          <a:spcPts val="380"/>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4826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84455">
                        <a:lnSpc>
                          <a:spcPct val="100000"/>
                        </a:lnSpc>
                        <a:spcBef>
                          <a:spcPts val="45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5778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84455">
                        <a:lnSpc>
                          <a:spcPct val="100000"/>
                        </a:lnSpc>
                        <a:spcBef>
                          <a:spcPts val="45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5778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extLst>
                  <a:ext uri="{0D108BD9-81ED-4DB2-BD59-A6C34878D82A}">
                    <a16:rowId xmlns:a16="http://schemas.microsoft.com/office/drawing/2014/main" val="10009"/>
                  </a:ext>
                </a:extLst>
              </a:tr>
              <a:tr h="237490">
                <a:tc gridSpan="6">
                  <a:txBody>
                    <a:bodyPr/>
                    <a:lstStyle/>
                    <a:p>
                      <a:pPr marL="50165">
                        <a:lnSpc>
                          <a:spcPct val="100000"/>
                        </a:lnSpc>
                        <a:spcBef>
                          <a:spcPts val="305"/>
                        </a:spcBef>
                      </a:pPr>
                      <a:r>
                        <a:rPr sz="1000" b="1" spc="-10">
                          <a:solidFill>
                            <a:srgbClr val="FFFFFF"/>
                          </a:solidFill>
                          <a:latin typeface="FedEx Sans"/>
                          <a:cs typeface="FedEx Sans"/>
                        </a:rPr>
                        <a:t>Charged</a:t>
                      </a:r>
                      <a:r>
                        <a:rPr sz="1000" b="1" spc="-15">
                          <a:solidFill>
                            <a:srgbClr val="FFFFFF"/>
                          </a:solidFill>
                          <a:latin typeface="FedEx Sans"/>
                          <a:cs typeface="FedEx Sans"/>
                        </a:rPr>
                        <a:t> </a:t>
                      </a:r>
                      <a:r>
                        <a:rPr sz="1000" b="1">
                          <a:solidFill>
                            <a:srgbClr val="FFFFFF"/>
                          </a:solidFill>
                          <a:latin typeface="FedEx Sans"/>
                          <a:cs typeface="FedEx Sans"/>
                        </a:rPr>
                        <a:t>by</a:t>
                      </a:r>
                      <a:r>
                        <a:rPr sz="1000" b="1" spc="-10">
                          <a:solidFill>
                            <a:srgbClr val="FFFFFF"/>
                          </a:solidFill>
                          <a:latin typeface="FedEx Sans"/>
                          <a:cs typeface="FedEx Sans"/>
                        </a:rPr>
                        <a:t> FedEx</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4D148C"/>
                    </a:solidFill>
                  </a:tcPr>
                </a:tc>
                <a:tc hMerge="1">
                  <a:txBody>
                    <a:bodyPr/>
                    <a:lstStyle/>
                    <a:p>
                      <a:endParaRPr lang="en-US"/>
                    </a:p>
                  </a:txBody>
                  <a:tcPr>
                    <a:lnL w="6350" cap="flat" cmpd="sng" algn="ctr">
                      <a:solidFill>
                        <a:srgbClr val="333333"/>
                      </a:solidFill>
                      <a:prstDash val="solid"/>
                      <a:round/>
                      <a:headEnd type="none" w="med" len="med"/>
                      <a:tailEnd type="none" w="med" len="med"/>
                    </a:lnL>
                    <a:lnT w="6350" cap="flat" cmpd="sng" algn="ctr">
                      <a:solidFill>
                        <a:srgbClr val="333333"/>
                      </a:solidFill>
                      <a:prstDash val="solid"/>
                      <a:round/>
                      <a:headEnd type="none" w="med" len="med"/>
                      <a:tailEnd type="none" w="med" len="med"/>
                    </a:lnT>
                  </a:tcPr>
                </a:tc>
                <a:tc hMerge="1">
                  <a:txBody>
                    <a:bodyPr/>
                    <a:lstStyle/>
                    <a:p>
                      <a:endParaRPr/>
                    </a:p>
                  </a:txBody>
                  <a:tcPr marL="0" marR="0" marT="0" marB="0">
                    <a:lnL w="6350" cap="flat" cmpd="sng" algn="ctr">
                      <a:solidFill>
                        <a:srgbClr val="333333"/>
                      </a:solidFill>
                      <a:prstDash val="solid"/>
                      <a:round/>
                      <a:headEnd type="none" w="med" len="med"/>
                      <a:tailEnd type="none" w="med" len="med"/>
                    </a:lnL>
                    <a:lnT w="6350" cap="flat" cmpd="sng" algn="ctr">
                      <a:solidFill>
                        <a:srgbClr val="333333"/>
                      </a:solidFill>
                      <a:prstDash val="solid"/>
                      <a:round/>
                      <a:headEnd type="none" w="med" len="med"/>
                      <a:tailEnd type="none" w="med" len="med"/>
                    </a:lnT>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10"/>
                  </a:ext>
                </a:extLst>
              </a:tr>
              <a:tr h="256540">
                <a:tc>
                  <a:txBody>
                    <a:bodyPr/>
                    <a:lstStyle/>
                    <a:p>
                      <a:pPr marL="50165">
                        <a:lnSpc>
                          <a:spcPct val="100000"/>
                        </a:lnSpc>
                        <a:spcBef>
                          <a:spcPts val="380"/>
                        </a:spcBef>
                      </a:pPr>
                      <a:r>
                        <a:rPr lang="en-US" sz="1000" b="1" spc="-10">
                          <a:solidFill>
                            <a:srgbClr val="333333"/>
                          </a:solidFill>
                          <a:latin typeface="FedEx Sans"/>
                          <a:cs typeface="FedEx Sans"/>
                        </a:rPr>
                        <a:t>Disbursement</a:t>
                      </a:r>
                      <a:r>
                        <a:rPr lang="en-US" sz="1000" b="1" spc="45">
                          <a:solidFill>
                            <a:srgbClr val="333333"/>
                          </a:solidFill>
                          <a:latin typeface="FedEx Sans"/>
                          <a:cs typeface="FedEx Sans"/>
                        </a:rPr>
                        <a:t> </a:t>
                      </a:r>
                      <a:r>
                        <a:rPr lang="en-US" sz="1000" b="1" spc="-25">
                          <a:solidFill>
                            <a:srgbClr val="333333"/>
                          </a:solidFill>
                          <a:latin typeface="FedEx Sans"/>
                          <a:cs typeface="FedEx Sans"/>
                        </a:rPr>
                        <a:t>Fee</a:t>
                      </a:r>
                      <a:endParaRPr lang="en-US" sz="1000">
                        <a:latin typeface="FedEx Sans"/>
                        <a:cs typeface="FedEx Sans"/>
                      </a:endParaRPr>
                    </a:p>
                  </a:txBody>
                  <a:tcPr marL="0" marR="0" marT="4826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DBD0E8"/>
                    </a:solidFill>
                  </a:tcPr>
                </a:tc>
                <a:tc>
                  <a:txBody>
                    <a:bodyPr/>
                    <a:lstStyle/>
                    <a:p>
                      <a:pPr marL="50800">
                        <a:lnSpc>
                          <a:spcPct val="100000"/>
                        </a:lnSpc>
                        <a:spcBef>
                          <a:spcPts val="380"/>
                        </a:spcBef>
                      </a:pPr>
                      <a:r>
                        <a:rPr lang="en-US" sz="1000" spc="-10">
                          <a:solidFill>
                            <a:srgbClr val="333333"/>
                          </a:solidFill>
                          <a:latin typeface="FedEx Sans"/>
                          <a:cs typeface="FedEx Sans"/>
                        </a:rPr>
                        <a:t>Shipper</a:t>
                      </a:r>
                      <a:endParaRPr sz="1000">
                        <a:latin typeface="FedEx Sans"/>
                        <a:cs typeface="FedEx Sans"/>
                      </a:endParaRPr>
                    </a:p>
                  </a:txBody>
                  <a:tcPr marL="0" marR="0" marT="48260" marB="0">
                    <a:lnL w="6350" cap="flat" cmpd="sng" algn="ctr">
                      <a:solidFill>
                        <a:srgbClr val="333333"/>
                      </a:solidFill>
                      <a:prstDash val="solid"/>
                      <a:round/>
                      <a:headEnd type="none" w="med" len="med"/>
                      <a:tailEnd type="none" w="med" len="med"/>
                    </a:lnL>
                    <a:lnR w="6350">
                      <a:solidFill>
                        <a:srgbClr val="333333"/>
                      </a:solidFill>
                      <a:prstDash val="solid"/>
                    </a:lnR>
                    <a:lnB w="6350" cap="flat" cmpd="sng" algn="ctr">
                      <a:solidFill>
                        <a:srgbClr val="333333"/>
                      </a:solidFill>
                      <a:prstDash val="solid"/>
                      <a:round/>
                      <a:headEnd type="none" w="med" len="med"/>
                      <a:tailEnd type="none" w="med" len="med"/>
                    </a:lnB>
                    <a:solidFill>
                      <a:srgbClr val="F2F2F2"/>
                    </a:solidFill>
                  </a:tcPr>
                </a:tc>
                <a:tc>
                  <a:txBody>
                    <a:bodyPr/>
                    <a:lstStyle/>
                    <a:p>
                      <a:pPr marL="50800">
                        <a:lnSpc>
                          <a:spcPct val="100000"/>
                        </a:lnSpc>
                        <a:spcBef>
                          <a:spcPts val="380"/>
                        </a:spcBef>
                      </a:pPr>
                      <a:r>
                        <a:rPr sz="1000" spc="-20">
                          <a:solidFill>
                            <a:srgbClr val="333333"/>
                          </a:solidFill>
                          <a:latin typeface="FedEx Sans"/>
                          <a:cs typeface="FedEx Sans"/>
                        </a:rPr>
                        <a:t>D&amp;T</a:t>
                      </a:r>
                      <a:r>
                        <a:rPr sz="1000" spc="-25">
                          <a:solidFill>
                            <a:srgbClr val="333333"/>
                          </a:solidFill>
                          <a:latin typeface="FedEx Sans"/>
                          <a:cs typeface="FedEx Sans"/>
                        </a:rPr>
                        <a:t> </a:t>
                      </a:r>
                      <a:r>
                        <a:rPr sz="1000">
                          <a:solidFill>
                            <a:srgbClr val="333333"/>
                          </a:solidFill>
                          <a:latin typeface="FedEx Sans"/>
                          <a:cs typeface="FedEx Sans"/>
                        </a:rPr>
                        <a:t>:</a:t>
                      </a:r>
                      <a:r>
                        <a:rPr sz="1000" spc="-20">
                          <a:solidFill>
                            <a:srgbClr val="333333"/>
                          </a:solidFill>
                          <a:latin typeface="FedEx Sans"/>
                          <a:cs typeface="FedEx Sans"/>
                        </a:rPr>
                        <a:t> </a:t>
                      </a:r>
                      <a:r>
                        <a:rPr sz="1000" spc="-10">
                          <a:solidFill>
                            <a:srgbClr val="333333"/>
                          </a:solidFill>
                          <a:latin typeface="FedEx Sans"/>
                          <a:cs typeface="FedEx Sans"/>
                        </a:rPr>
                        <a:t>Ancillary</a:t>
                      </a:r>
                      <a:endParaRPr sz="1000">
                        <a:latin typeface="FedEx Sans"/>
                        <a:cs typeface="FedEx Sans"/>
                      </a:endParaRPr>
                    </a:p>
                  </a:txBody>
                  <a:tcPr marL="0" marR="0" marT="48260" marB="0">
                    <a:lnL w="6350" cap="flat" cmpd="sng" algn="ctr">
                      <a:solidFill>
                        <a:srgbClr val="333333"/>
                      </a:solidFill>
                      <a:prstDash val="solid"/>
                      <a:round/>
                      <a:headEnd type="none" w="med" len="med"/>
                      <a:tailEnd type="none" w="med" len="med"/>
                    </a:lnL>
                    <a:lnR w="6350">
                      <a:solidFill>
                        <a:srgbClr val="333333"/>
                      </a:solidFill>
                      <a:prstDash val="solid"/>
                    </a:lnR>
                    <a:lnB w="6350" cap="flat" cmpd="sng" algn="ctr">
                      <a:solidFill>
                        <a:srgbClr val="333333"/>
                      </a:solidFill>
                      <a:prstDash val="solid"/>
                      <a:round/>
                      <a:headEnd type="none" w="med" len="med"/>
                      <a:tailEnd type="none" w="med" len="med"/>
                    </a:lnB>
                    <a:solidFill>
                      <a:srgbClr val="F2F2F2"/>
                    </a:solidFill>
                  </a:tcPr>
                </a:tc>
                <a:tc>
                  <a:txBody>
                    <a:bodyPr/>
                    <a:lstStyle/>
                    <a:p>
                      <a:pPr marL="79375">
                        <a:lnSpc>
                          <a:spcPct val="100000"/>
                        </a:lnSpc>
                        <a:spcBef>
                          <a:spcPts val="380"/>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4826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79375">
                        <a:lnSpc>
                          <a:spcPct val="100000"/>
                        </a:lnSpc>
                        <a:spcBef>
                          <a:spcPts val="455"/>
                        </a:spcBef>
                      </a:pPr>
                      <a:r>
                        <a:rPr sz="1000">
                          <a:solidFill>
                            <a:srgbClr val="333333"/>
                          </a:solidFill>
                          <a:latin typeface="FedEx Sans"/>
                          <a:cs typeface="FedEx Sans"/>
                        </a:rPr>
                        <a:t>€</a:t>
                      </a:r>
                      <a:r>
                        <a:rPr sz="1000" spc="-5">
                          <a:solidFill>
                            <a:srgbClr val="333333"/>
                          </a:solidFill>
                          <a:latin typeface="FedEx Sans"/>
                          <a:cs typeface="FedEx Sans"/>
                        </a:rPr>
                        <a:t> </a:t>
                      </a:r>
                      <a:r>
                        <a:rPr sz="1000">
                          <a:solidFill>
                            <a:srgbClr val="333333"/>
                          </a:solidFill>
                          <a:latin typeface="FedEx Sans"/>
                          <a:cs typeface="FedEx Sans"/>
                        </a:rPr>
                        <a:t>-</a:t>
                      </a:r>
                      <a:r>
                        <a:rPr sz="1000" spc="30">
                          <a:solidFill>
                            <a:srgbClr val="333333"/>
                          </a:solidFill>
                          <a:latin typeface="FedEx Sans"/>
                          <a:cs typeface="FedEx Sans"/>
                        </a:rPr>
                        <a:t> </a:t>
                      </a:r>
                      <a:r>
                        <a:rPr lang="en-US" sz="825" spc="-75" baseline="35353">
                          <a:solidFill>
                            <a:srgbClr val="333333"/>
                          </a:solidFill>
                          <a:latin typeface="FedEx Sans"/>
                          <a:cs typeface="FedEx Sans"/>
                        </a:rPr>
                        <a:t>3</a:t>
                      </a:r>
                      <a:endParaRPr sz="825" baseline="35353">
                        <a:latin typeface="FedEx Sans"/>
                        <a:cs typeface="FedEx Sans"/>
                      </a:endParaRPr>
                    </a:p>
                  </a:txBody>
                  <a:tcPr marL="0" marR="0" marT="5778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84455">
                        <a:lnSpc>
                          <a:spcPct val="100000"/>
                        </a:lnSpc>
                        <a:spcBef>
                          <a:spcPts val="45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5778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extLst>
                  <a:ext uri="{0D108BD9-81ED-4DB2-BD59-A6C34878D82A}">
                    <a16:rowId xmlns:a16="http://schemas.microsoft.com/office/drawing/2014/main" val="10011"/>
                  </a:ext>
                </a:extLst>
              </a:tr>
              <a:tr h="237490">
                <a:tc>
                  <a:txBody>
                    <a:bodyPr/>
                    <a:lstStyle/>
                    <a:p>
                      <a:pPr marL="50165">
                        <a:lnSpc>
                          <a:spcPct val="100000"/>
                        </a:lnSpc>
                        <a:spcBef>
                          <a:spcPts val="305"/>
                        </a:spcBef>
                      </a:pPr>
                      <a:r>
                        <a:rPr lang="en-US" sz="1000" b="1">
                          <a:solidFill>
                            <a:srgbClr val="333333"/>
                          </a:solidFill>
                          <a:latin typeface="FedEx Sans"/>
                          <a:cs typeface="FedEx Sans"/>
                        </a:rPr>
                        <a:t>Inbound</a:t>
                      </a:r>
                      <a:r>
                        <a:rPr lang="en-US" sz="1000" b="1" spc="-20">
                          <a:solidFill>
                            <a:srgbClr val="333333"/>
                          </a:solidFill>
                          <a:latin typeface="FedEx Sans"/>
                          <a:cs typeface="FedEx Sans"/>
                        </a:rPr>
                        <a:t> </a:t>
                      </a:r>
                      <a:r>
                        <a:rPr lang="en-US" sz="1000" b="1" spc="-10">
                          <a:solidFill>
                            <a:srgbClr val="333333"/>
                          </a:solidFill>
                          <a:latin typeface="FedEx Sans"/>
                          <a:cs typeface="FedEx Sans"/>
                        </a:rPr>
                        <a:t>Processing</a:t>
                      </a:r>
                      <a:r>
                        <a:rPr lang="en-US" sz="1000" b="1" spc="-20">
                          <a:solidFill>
                            <a:srgbClr val="333333"/>
                          </a:solidFill>
                          <a:latin typeface="FedEx Sans"/>
                          <a:cs typeface="FedEx Sans"/>
                        </a:rPr>
                        <a:t> </a:t>
                      </a:r>
                      <a:r>
                        <a:rPr lang="en-US" sz="1000" b="1" spc="-25">
                          <a:solidFill>
                            <a:srgbClr val="333333"/>
                          </a:solidFill>
                          <a:latin typeface="FedEx Sans"/>
                          <a:cs typeface="FedEx Sans"/>
                        </a:rPr>
                        <a:t>Fee</a:t>
                      </a:r>
                      <a:endParaRPr lang="en-US"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D7CFE8"/>
                    </a:solidFill>
                  </a:tcPr>
                </a:tc>
                <a:tc>
                  <a:txBody>
                    <a:bodyPr/>
                    <a:lstStyle/>
                    <a:p>
                      <a:pPr marL="35560">
                        <a:lnSpc>
                          <a:spcPct val="100000"/>
                        </a:lnSpc>
                        <a:spcBef>
                          <a:spcPts val="305"/>
                        </a:spcBef>
                      </a:pPr>
                      <a:r>
                        <a:rPr lang="en-US" sz="1000" spc="-30">
                          <a:solidFill>
                            <a:srgbClr val="333333"/>
                          </a:solidFill>
                          <a:latin typeface="FedEx Sans"/>
                          <a:cs typeface="FedEx Sans"/>
                        </a:rPr>
                        <a:t>Payor</a:t>
                      </a:r>
                      <a:r>
                        <a:rPr lang="en-US" sz="1000" spc="-20">
                          <a:solidFill>
                            <a:srgbClr val="333333"/>
                          </a:solidFill>
                          <a:latin typeface="FedEx Sans"/>
                          <a:cs typeface="FedEx Sans"/>
                        </a:rPr>
                        <a:t> </a:t>
                      </a:r>
                      <a:r>
                        <a:rPr lang="en-US" sz="1000" spc="-25">
                          <a:solidFill>
                            <a:srgbClr val="333333"/>
                          </a:solidFill>
                          <a:latin typeface="FedEx Sans"/>
                          <a:cs typeface="FedEx Sans"/>
                        </a:rPr>
                        <a:t>EAN</a:t>
                      </a:r>
                      <a:endParaRPr sz="1000">
                        <a:latin typeface="FedEx Sans"/>
                        <a:cs typeface="FedEx Sans"/>
                      </a:endParaRPr>
                    </a:p>
                  </a:txBody>
                  <a:tcPr marL="0" marR="0" marT="38735" marB="0">
                    <a:lnL w="6350" cap="flat" cmpd="sng" algn="ctr">
                      <a:solidFill>
                        <a:srgbClr val="333333"/>
                      </a:solidFill>
                      <a:prstDash val="solid"/>
                      <a:round/>
                      <a:headEnd type="none" w="med" len="med"/>
                      <a:tailEnd type="none" w="med" len="med"/>
                    </a:lnL>
                    <a:lnR w="6350">
                      <a:solidFill>
                        <a:srgbClr val="333333"/>
                      </a:solidFill>
                      <a:prstDash val="solid"/>
                    </a:lnR>
                    <a:lnT w="6350" cap="flat" cmpd="sng" algn="ctr">
                      <a:solidFill>
                        <a:srgbClr val="333333"/>
                      </a:solidFill>
                      <a:prstDash val="solid"/>
                      <a:round/>
                      <a:headEnd type="none" w="med" len="med"/>
                      <a:tailEnd type="none" w="med" len="med"/>
                    </a:lnT>
                    <a:lnB w="6350" cap="flat" cmpd="sng" algn="ctr">
                      <a:solidFill>
                        <a:srgbClr val="333333"/>
                      </a:solidFill>
                      <a:prstDash val="solid"/>
                      <a:round/>
                      <a:headEnd type="none" w="med" len="med"/>
                      <a:tailEnd type="none" w="med" len="med"/>
                    </a:lnB>
                  </a:tcPr>
                </a:tc>
                <a:tc>
                  <a:txBody>
                    <a:bodyPr/>
                    <a:lstStyle/>
                    <a:p>
                      <a:pPr marL="50165">
                        <a:lnSpc>
                          <a:spcPct val="100000"/>
                        </a:lnSpc>
                        <a:spcBef>
                          <a:spcPts val="305"/>
                        </a:spcBef>
                      </a:pPr>
                      <a:r>
                        <a:rPr sz="1000" spc="-10">
                          <a:solidFill>
                            <a:srgbClr val="333333"/>
                          </a:solidFill>
                          <a:latin typeface="FedEx Sans"/>
                          <a:cs typeface="FedEx Sans"/>
                        </a:rPr>
                        <a:t>Transportation</a:t>
                      </a:r>
                      <a:endParaRPr sz="1000">
                        <a:latin typeface="FedEx Sans"/>
                        <a:cs typeface="FedEx Sans"/>
                      </a:endParaRPr>
                    </a:p>
                  </a:txBody>
                  <a:tcPr marL="0" marR="0" marT="38735" marB="0">
                    <a:lnL w="6350" cap="flat" cmpd="sng" algn="ctr">
                      <a:solidFill>
                        <a:srgbClr val="333333"/>
                      </a:solidFill>
                      <a:prstDash val="solid"/>
                      <a:round/>
                      <a:headEnd type="none" w="med" len="med"/>
                      <a:tailEnd type="none" w="med" len="med"/>
                    </a:lnL>
                    <a:lnR w="6350">
                      <a:solidFill>
                        <a:srgbClr val="333333"/>
                      </a:solidFill>
                      <a:prstDash val="solid"/>
                    </a:lnR>
                    <a:lnT w="6350" cap="flat" cmpd="sng" algn="ctr">
                      <a:solidFill>
                        <a:srgbClr val="333333"/>
                      </a:solidFill>
                      <a:prstDash val="solid"/>
                      <a:round/>
                      <a:headEnd type="none" w="med" len="med"/>
                      <a:tailEnd type="none" w="med" len="med"/>
                    </a:lnT>
                    <a:lnB w="6350" cap="flat" cmpd="sng" algn="ctr">
                      <a:solidFill>
                        <a:srgbClr val="333333"/>
                      </a:solidFill>
                      <a:prstDash val="solid"/>
                      <a:round/>
                      <a:headEnd type="none" w="med" len="med"/>
                      <a:tailEnd type="none" w="med" len="med"/>
                    </a:lnB>
                  </a:tcPr>
                </a:tc>
                <a:tc>
                  <a:txBody>
                    <a:bodyPr/>
                    <a:lstStyle/>
                    <a:p>
                      <a:pPr marL="78740">
                        <a:lnSpc>
                          <a:spcPct val="100000"/>
                        </a:lnSpc>
                        <a:spcBef>
                          <a:spcPts val="30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78740">
                        <a:lnSpc>
                          <a:spcPct val="100000"/>
                        </a:lnSpc>
                        <a:spcBef>
                          <a:spcPts val="305"/>
                        </a:spcBef>
                      </a:pPr>
                      <a:r>
                        <a:rPr sz="1000" spc="-10">
                          <a:solidFill>
                            <a:srgbClr val="333333"/>
                          </a:solidFill>
                          <a:latin typeface="FedEx Sans"/>
                          <a:cs typeface="FedEx Sans"/>
                        </a:rPr>
                        <a:t>€2.40</a:t>
                      </a:r>
                      <a:r>
                        <a:rPr lang="en-US" sz="1000" spc="-10">
                          <a:solidFill>
                            <a:srgbClr val="333333"/>
                          </a:solidFill>
                          <a:latin typeface="FedEx Sans"/>
                          <a:cs typeface="FedEx Sans"/>
                        </a:rPr>
                        <a:t> ($2.78)</a:t>
                      </a:r>
                      <a:r>
                        <a:rPr lang="en-US" sz="825" spc="-15" baseline="35353">
                          <a:solidFill>
                            <a:srgbClr val="333333"/>
                          </a:solidFill>
                          <a:latin typeface="FedEx Sans"/>
                          <a:cs typeface="FedEx Sans"/>
                        </a:rPr>
                        <a:t>4</a:t>
                      </a:r>
                      <a:endParaRPr sz="825" baseline="35353">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79375">
                        <a:lnSpc>
                          <a:spcPct val="100000"/>
                        </a:lnSpc>
                        <a:spcBef>
                          <a:spcPts val="305"/>
                        </a:spcBef>
                      </a:pPr>
                      <a:r>
                        <a:rPr sz="1000" spc="-10">
                          <a:solidFill>
                            <a:srgbClr val="333333"/>
                          </a:solidFill>
                          <a:latin typeface="FedEx Sans"/>
                          <a:cs typeface="FedEx Sans"/>
                        </a:rPr>
                        <a:t>€2.40</a:t>
                      </a:r>
                      <a:r>
                        <a:rPr lang="en-US" sz="1000" spc="-10">
                          <a:solidFill>
                            <a:srgbClr val="333333"/>
                          </a:solidFill>
                          <a:latin typeface="FedEx Sans"/>
                          <a:cs typeface="FedEx Sans"/>
                        </a:rPr>
                        <a:t> ($2.78)</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12"/>
                  </a:ext>
                </a:extLst>
              </a:tr>
              <a:tr h="287655">
                <a:tc>
                  <a:txBody>
                    <a:bodyPr/>
                    <a:lstStyle/>
                    <a:p>
                      <a:pPr marL="50165">
                        <a:lnSpc>
                          <a:spcPct val="100000"/>
                        </a:lnSpc>
                        <a:spcBef>
                          <a:spcPts val="505"/>
                        </a:spcBef>
                      </a:pPr>
                      <a:r>
                        <a:rPr sz="1000" b="1" spc="-10">
                          <a:solidFill>
                            <a:srgbClr val="333333"/>
                          </a:solidFill>
                          <a:latin typeface="FedEx Sans"/>
                          <a:cs typeface="FedEx Sans"/>
                        </a:rPr>
                        <a:t>Total</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a:lnSpc>
                          <a:spcPct val="100000"/>
                        </a:lnSpc>
                      </a:pPr>
                      <a:endParaRPr sz="900">
                        <a:latin typeface="Times New Roman"/>
                        <a:cs typeface="Times New Roman"/>
                      </a:endParaRPr>
                    </a:p>
                  </a:txBody>
                  <a:tcPr marL="0" marR="0" marT="0" marB="0">
                    <a:lnL w="6350" cap="flat" cmpd="sng" algn="ctr">
                      <a:solidFill>
                        <a:srgbClr val="333333"/>
                      </a:solidFill>
                      <a:prstDash val="solid"/>
                      <a:round/>
                      <a:headEnd type="none" w="med" len="med"/>
                      <a:tailEnd type="none" w="med" len="med"/>
                    </a:lnL>
                    <a:lnR w="6350">
                      <a:solidFill>
                        <a:srgbClr val="333333"/>
                      </a:solidFill>
                      <a:prstDash val="solid"/>
                    </a:lnR>
                    <a:lnT w="6350" cap="flat" cmpd="sng" algn="ctr">
                      <a:solidFill>
                        <a:srgbClr val="333333"/>
                      </a:solidFill>
                      <a:prstDash val="solid"/>
                      <a:round/>
                      <a:headEnd type="none" w="med" len="med"/>
                      <a:tailEnd type="none" w="med" len="med"/>
                    </a:lnT>
                    <a:lnB w="6350">
                      <a:solidFill>
                        <a:srgbClr val="333333"/>
                      </a:solidFill>
                      <a:prstDash val="solid"/>
                    </a:lnB>
                  </a:tcPr>
                </a:tc>
                <a:tc>
                  <a:txBody>
                    <a:bodyPr/>
                    <a:lstStyle/>
                    <a:p>
                      <a:pPr>
                        <a:lnSpc>
                          <a:spcPct val="100000"/>
                        </a:lnSpc>
                      </a:pPr>
                      <a:endParaRPr sz="900">
                        <a:latin typeface="Times New Roman"/>
                        <a:cs typeface="Times New Roman"/>
                      </a:endParaRPr>
                    </a:p>
                  </a:txBody>
                  <a:tcPr marL="0" marR="0" marT="0" marB="0">
                    <a:lnL w="6350" cap="flat" cmpd="sng" algn="ctr">
                      <a:solidFill>
                        <a:srgbClr val="333333"/>
                      </a:solidFill>
                      <a:prstDash val="solid"/>
                      <a:round/>
                      <a:headEnd type="none" w="med" len="med"/>
                      <a:tailEnd type="none" w="med" len="med"/>
                    </a:lnL>
                    <a:lnR w="6350">
                      <a:solidFill>
                        <a:srgbClr val="333333"/>
                      </a:solidFill>
                      <a:prstDash val="solid"/>
                    </a:lnR>
                    <a:lnT w="6350" cap="flat" cmpd="sng" algn="ctr">
                      <a:solidFill>
                        <a:srgbClr val="333333"/>
                      </a:solidFill>
                      <a:prstDash val="solid"/>
                      <a:round/>
                      <a:headEnd type="none" w="med" len="med"/>
                      <a:tailEnd type="none" w="med" len="med"/>
                    </a:lnT>
                    <a:lnB w="6350">
                      <a:solidFill>
                        <a:srgbClr val="333333"/>
                      </a:solidFill>
                      <a:prstDash val="solid"/>
                    </a:lnB>
                  </a:tcPr>
                </a:tc>
                <a:tc>
                  <a:txBody>
                    <a:bodyPr/>
                    <a:lstStyle/>
                    <a:p>
                      <a:pPr marL="76835">
                        <a:lnSpc>
                          <a:spcPct val="100000"/>
                        </a:lnSpc>
                        <a:spcBef>
                          <a:spcPts val="505"/>
                        </a:spcBef>
                      </a:pPr>
                      <a:r>
                        <a:rPr sz="1000" b="1">
                          <a:solidFill>
                            <a:srgbClr val="333333"/>
                          </a:solidFill>
                          <a:latin typeface="FedEx Sans"/>
                          <a:cs typeface="FedEx Sans"/>
                        </a:rPr>
                        <a:t>€</a:t>
                      </a:r>
                      <a:r>
                        <a:rPr sz="1000" b="1" spc="-10">
                          <a:solidFill>
                            <a:srgbClr val="333333"/>
                          </a:solidFill>
                          <a:latin typeface="FedEx Sans"/>
                          <a:cs typeface="FedEx Sans"/>
                        </a:rPr>
                        <a:t> </a:t>
                      </a:r>
                      <a:r>
                        <a:rPr sz="1000" b="1" spc="-50">
                          <a:solidFill>
                            <a:srgbClr val="333333"/>
                          </a:solidFill>
                          <a:latin typeface="FedEx Sans"/>
                          <a:cs typeface="FedEx Sans"/>
                        </a:rPr>
                        <a:t>-</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76835">
                        <a:lnSpc>
                          <a:spcPct val="100000"/>
                        </a:lnSpc>
                        <a:spcBef>
                          <a:spcPts val="505"/>
                        </a:spcBef>
                      </a:pPr>
                      <a:r>
                        <a:rPr sz="1000" b="1" spc="-10">
                          <a:solidFill>
                            <a:srgbClr val="333333"/>
                          </a:solidFill>
                          <a:latin typeface="FedEx Sans"/>
                          <a:cs typeface="FedEx Sans"/>
                        </a:rPr>
                        <a:t>€26.25</a:t>
                      </a:r>
                      <a:r>
                        <a:rPr lang="en-US" sz="1000" b="1" spc="-10">
                          <a:solidFill>
                            <a:srgbClr val="333333"/>
                          </a:solidFill>
                          <a:latin typeface="FedEx Sans"/>
                          <a:cs typeface="FedEx Sans"/>
                        </a:rPr>
                        <a:t> ($30.40)</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76835">
                        <a:lnSpc>
                          <a:spcPct val="100000"/>
                        </a:lnSpc>
                        <a:spcBef>
                          <a:spcPts val="505"/>
                        </a:spcBef>
                      </a:pPr>
                      <a:r>
                        <a:rPr sz="1000" b="1" spc="-10">
                          <a:solidFill>
                            <a:srgbClr val="333333"/>
                          </a:solidFill>
                          <a:latin typeface="FedEx Sans"/>
                          <a:cs typeface="FedEx Sans"/>
                        </a:rPr>
                        <a:t>€30.25</a:t>
                      </a:r>
                      <a:r>
                        <a:rPr lang="en-US" sz="1000" b="1" spc="-10">
                          <a:solidFill>
                            <a:srgbClr val="333333"/>
                          </a:solidFill>
                          <a:latin typeface="FedEx Sans"/>
                          <a:cs typeface="FedEx Sans"/>
                        </a:rPr>
                        <a:t> ($35.03)</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13"/>
                  </a:ext>
                </a:extLst>
              </a:tr>
            </a:tbl>
          </a:graphicData>
        </a:graphic>
      </p:graphicFrame>
      <p:sp>
        <p:nvSpPr>
          <p:cNvPr id="5" name="object 5"/>
          <p:cNvSpPr txBox="1"/>
          <p:nvPr/>
        </p:nvSpPr>
        <p:spPr>
          <a:xfrm>
            <a:off x="707299" y="1867759"/>
            <a:ext cx="3928110" cy="238760"/>
          </a:xfrm>
          <a:prstGeom prst="rect">
            <a:avLst/>
          </a:prstGeom>
        </p:spPr>
        <p:txBody>
          <a:bodyPr vert="horz" wrap="square" lIns="0" tIns="12700" rIns="0" bIns="0" rtlCol="0">
            <a:spAutoFit/>
          </a:bodyPr>
          <a:lstStyle/>
          <a:p>
            <a:pPr marL="12700">
              <a:lnSpc>
                <a:spcPct val="100000"/>
              </a:lnSpc>
              <a:spcBef>
                <a:spcPts val="100"/>
              </a:spcBef>
            </a:pPr>
            <a:r>
              <a:rPr sz="1400" b="1">
                <a:solidFill>
                  <a:srgbClr val="333333"/>
                </a:solidFill>
                <a:latin typeface="FedEx Sans"/>
                <a:cs typeface="FedEx Sans"/>
              </a:rPr>
              <a:t>For</a:t>
            </a:r>
            <a:r>
              <a:rPr sz="1400" b="1" spc="-20">
                <a:solidFill>
                  <a:srgbClr val="333333"/>
                </a:solidFill>
                <a:latin typeface="FedEx Sans"/>
                <a:cs typeface="FedEx Sans"/>
              </a:rPr>
              <a:t> </a:t>
            </a:r>
            <a:r>
              <a:rPr sz="1400" b="1">
                <a:solidFill>
                  <a:srgbClr val="333333"/>
                </a:solidFill>
                <a:latin typeface="FedEx Sans"/>
                <a:cs typeface="FedEx Sans"/>
              </a:rPr>
              <a:t>this</a:t>
            </a:r>
            <a:r>
              <a:rPr sz="1400" b="1" spc="-20">
                <a:solidFill>
                  <a:srgbClr val="333333"/>
                </a:solidFill>
                <a:latin typeface="FedEx Sans"/>
                <a:cs typeface="FedEx Sans"/>
              </a:rPr>
              <a:t> </a:t>
            </a:r>
            <a:r>
              <a:rPr sz="1400" b="1" spc="-10">
                <a:solidFill>
                  <a:srgbClr val="333333"/>
                </a:solidFill>
                <a:latin typeface="FedEx Sans"/>
                <a:cs typeface="FedEx Sans"/>
              </a:rPr>
              <a:t>scenario,</a:t>
            </a:r>
            <a:r>
              <a:rPr sz="1400" b="1" spc="-20">
                <a:solidFill>
                  <a:srgbClr val="333333"/>
                </a:solidFill>
                <a:latin typeface="FedEx Sans"/>
                <a:cs typeface="FedEx Sans"/>
              </a:rPr>
              <a:t> </a:t>
            </a:r>
            <a:r>
              <a:rPr sz="1400" b="1">
                <a:solidFill>
                  <a:srgbClr val="333333"/>
                </a:solidFill>
                <a:latin typeface="FedEx Sans"/>
                <a:cs typeface="FedEx Sans"/>
              </a:rPr>
              <a:t>charges</a:t>
            </a:r>
            <a:r>
              <a:rPr sz="1400" b="1" spc="-20">
                <a:solidFill>
                  <a:srgbClr val="333333"/>
                </a:solidFill>
                <a:latin typeface="FedEx Sans"/>
                <a:cs typeface="FedEx Sans"/>
              </a:rPr>
              <a:t> </a:t>
            </a:r>
            <a:r>
              <a:rPr sz="1400" b="1">
                <a:solidFill>
                  <a:srgbClr val="333333"/>
                </a:solidFill>
                <a:latin typeface="FedEx Sans"/>
                <a:cs typeface="FedEx Sans"/>
              </a:rPr>
              <a:t>will</a:t>
            </a:r>
            <a:r>
              <a:rPr sz="1400" b="1" spc="-20">
                <a:solidFill>
                  <a:srgbClr val="333333"/>
                </a:solidFill>
                <a:latin typeface="FedEx Sans"/>
                <a:cs typeface="FedEx Sans"/>
              </a:rPr>
              <a:t> </a:t>
            </a:r>
            <a:r>
              <a:rPr sz="1400" b="1">
                <a:solidFill>
                  <a:srgbClr val="333333"/>
                </a:solidFill>
                <a:latin typeface="FedEx Sans"/>
                <a:cs typeface="FedEx Sans"/>
              </a:rPr>
              <a:t>apply</a:t>
            </a:r>
            <a:r>
              <a:rPr sz="1400" b="1" spc="-20">
                <a:solidFill>
                  <a:srgbClr val="333333"/>
                </a:solidFill>
                <a:latin typeface="FedEx Sans"/>
                <a:cs typeface="FedEx Sans"/>
              </a:rPr>
              <a:t> </a:t>
            </a:r>
            <a:r>
              <a:rPr sz="1400" b="1">
                <a:solidFill>
                  <a:srgbClr val="333333"/>
                </a:solidFill>
                <a:latin typeface="FedEx Sans"/>
                <a:cs typeface="FedEx Sans"/>
              </a:rPr>
              <a:t>as</a:t>
            </a:r>
            <a:r>
              <a:rPr sz="1400" b="1" spc="-20">
                <a:solidFill>
                  <a:srgbClr val="333333"/>
                </a:solidFill>
                <a:latin typeface="FedEx Sans"/>
                <a:cs typeface="FedEx Sans"/>
              </a:rPr>
              <a:t> </a:t>
            </a:r>
            <a:r>
              <a:rPr sz="1400" b="1" spc="-10">
                <a:solidFill>
                  <a:srgbClr val="333333"/>
                </a:solidFill>
                <a:latin typeface="FedEx Sans"/>
                <a:cs typeface="FedEx Sans"/>
              </a:rPr>
              <a:t>below:</a:t>
            </a:r>
            <a:endParaRPr sz="1400">
              <a:latin typeface="FedEx Sans"/>
              <a:cs typeface="FedEx Sans"/>
            </a:endParaRPr>
          </a:p>
        </p:txBody>
      </p:sp>
      <p:sp>
        <p:nvSpPr>
          <p:cNvPr id="6" name="object 6" descr="$PPTXTitle"/>
          <p:cNvSpPr txBox="1">
            <a:spLocks noGrp="1"/>
          </p:cNvSpPr>
          <p:nvPr>
            <p:ph type="title"/>
          </p:nvPr>
        </p:nvSpPr>
        <p:spPr>
          <a:xfrm>
            <a:off x="1544298" y="234095"/>
            <a:ext cx="2507001" cy="606705"/>
          </a:xfrm>
          <a:prstGeom prst="rect">
            <a:avLst/>
          </a:prstGeom>
        </p:spPr>
        <p:txBody>
          <a:bodyPr vert="horz" wrap="square" lIns="0" tIns="12700" rIns="0" bIns="0" rtlCol="0">
            <a:spAutoFit/>
          </a:bodyPr>
          <a:lstStyle/>
          <a:p>
            <a:pPr marL="12700">
              <a:lnSpc>
                <a:spcPct val="100000"/>
              </a:lnSpc>
              <a:spcBef>
                <a:spcPts val="100"/>
              </a:spcBef>
            </a:pPr>
            <a:r>
              <a:rPr spc="-35">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Appendix</a:t>
            </a:r>
          </a:p>
        </p:txBody>
      </p:sp>
      <p:sp>
        <p:nvSpPr>
          <p:cNvPr id="7" name="object 7"/>
          <p:cNvSpPr txBox="1"/>
          <p:nvPr/>
        </p:nvSpPr>
        <p:spPr>
          <a:xfrm>
            <a:off x="1544299" y="746588"/>
            <a:ext cx="3456304" cy="1003300"/>
          </a:xfrm>
          <a:prstGeom prst="rect">
            <a:avLst/>
          </a:prstGeom>
        </p:spPr>
        <p:txBody>
          <a:bodyPr vert="horz" wrap="square" lIns="0" tIns="50165" rIns="0" bIns="0" rtlCol="0">
            <a:spAutoFit/>
          </a:bodyPr>
          <a:lstStyle/>
          <a:p>
            <a:pPr marL="12700">
              <a:lnSpc>
                <a:spcPct val="100000"/>
              </a:lnSpc>
              <a:spcBef>
                <a:spcPts val="395"/>
              </a:spcBef>
            </a:pPr>
            <a:r>
              <a:rPr sz="2000" b="1" spc="-30">
                <a:solidFill>
                  <a:srgbClr val="FF6200"/>
                </a:solidFill>
                <a:latin typeface="FedEx Sans"/>
                <a:cs typeface="FedEx Sans"/>
              </a:rPr>
              <a:t>Customer </a:t>
            </a:r>
            <a:r>
              <a:rPr sz="2000" b="1" spc="-10">
                <a:solidFill>
                  <a:srgbClr val="FF6200"/>
                </a:solidFill>
                <a:latin typeface="FedEx Sans"/>
                <a:cs typeface="FedEx Sans"/>
              </a:rPr>
              <a:t>charges</a:t>
            </a:r>
            <a:endParaRPr sz="2000">
              <a:latin typeface="FedEx Sans"/>
              <a:cs typeface="FedEx Sans"/>
            </a:endParaRPr>
          </a:p>
          <a:p>
            <a:pPr marL="12700">
              <a:lnSpc>
                <a:spcPct val="100000"/>
              </a:lnSpc>
              <a:spcBef>
                <a:spcPts val="210"/>
              </a:spcBef>
            </a:pPr>
            <a:r>
              <a:rPr sz="1400" b="1" spc="-10">
                <a:solidFill>
                  <a:srgbClr val="333333"/>
                </a:solidFill>
                <a:latin typeface="FedEx Sans"/>
                <a:cs typeface="FedEx Sans"/>
              </a:rPr>
              <a:t>Scenario</a:t>
            </a:r>
            <a:r>
              <a:rPr sz="1400" b="1" spc="-15">
                <a:solidFill>
                  <a:srgbClr val="333333"/>
                </a:solidFill>
                <a:latin typeface="FedEx Sans"/>
                <a:cs typeface="FedEx Sans"/>
              </a:rPr>
              <a:t> </a:t>
            </a:r>
            <a:r>
              <a:rPr sz="1400" b="1" spc="-60">
                <a:solidFill>
                  <a:srgbClr val="333333"/>
                </a:solidFill>
                <a:latin typeface="FedEx Sans"/>
                <a:cs typeface="FedEx Sans"/>
              </a:rPr>
              <a:t>3</a:t>
            </a:r>
            <a:endParaRPr sz="1400">
              <a:latin typeface="FedEx Sans"/>
              <a:cs typeface="FedEx Sans"/>
            </a:endParaRPr>
          </a:p>
          <a:p>
            <a:pPr marL="91440" indent="-78740">
              <a:lnSpc>
                <a:spcPct val="100000"/>
              </a:lnSpc>
              <a:spcBef>
                <a:spcPts val="204"/>
              </a:spcBef>
              <a:buClr>
                <a:srgbClr val="FF6200"/>
              </a:buClr>
              <a:buChar char="•"/>
              <a:tabLst>
                <a:tab pos="91440" algn="l"/>
              </a:tabLst>
            </a:pPr>
            <a:r>
              <a:rPr sz="1100" spc="-25">
                <a:solidFill>
                  <a:srgbClr val="333333"/>
                </a:solidFill>
                <a:latin typeface="FedEx Sans"/>
                <a:cs typeface="FedEx Sans"/>
              </a:rPr>
              <a:t>B2C</a:t>
            </a:r>
            <a:r>
              <a:rPr sz="1100" spc="-30">
                <a:solidFill>
                  <a:srgbClr val="333333"/>
                </a:solidFill>
                <a:latin typeface="FedEx Sans"/>
                <a:cs typeface="FedEx Sans"/>
              </a:rPr>
              <a:t> </a:t>
            </a:r>
            <a:r>
              <a:rPr sz="1100" spc="-35">
                <a:solidFill>
                  <a:srgbClr val="333333"/>
                </a:solidFill>
                <a:latin typeface="FedEx Sans"/>
                <a:cs typeface="FedEx Sans"/>
              </a:rPr>
              <a:t>shipment,</a:t>
            </a:r>
            <a:r>
              <a:rPr sz="1100" spc="-25">
                <a:solidFill>
                  <a:srgbClr val="333333"/>
                </a:solidFill>
                <a:latin typeface="FedEx Sans"/>
                <a:cs typeface="FedEx Sans"/>
              </a:rPr>
              <a:t> </a:t>
            </a:r>
            <a:r>
              <a:rPr sz="1100">
                <a:solidFill>
                  <a:srgbClr val="333333"/>
                </a:solidFill>
                <a:latin typeface="FedEx Sans"/>
                <a:cs typeface="FedEx Sans"/>
              </a:rPr>
              <a:t>2</a:t>
            </a:r>
            <a:r>
              <a:rPr sz="1100" spc="-25">
                <a:solidFill>
                  <a:srgbClr val="333333"/>
                </a:solidFill>
                <a:latin typeface="FedEx Sans"/>
                <a:cs typeface="FedEx Sans"/>
              </a:rPr>
              <a:t> </a:t>
            </a:r>
            <a:r>
              <a:rPr sz="1100" spc="-35">
                <a:solidFill>
                  <a:srgbClr val="333333"/>
                </a:solidFill>
                <a:latin typeface="FedEx Sans"/>
                <a:cs typeface="FedEx Sans"/>
              </a:rPr>
              <a:t>items</a:t>
            </a:r>
            <a:r>
              <a:rPr sz="1100" spc="-25">
                <a:solidFill>
                  <a:srgbClr val="333333"/>
                </a:solidFill>
                <a:latin typeface="FedEx Sans"/>
                <a:cs typeface="FedEx Sans"/>
              </a:rPr>
              <a:t> </a:t>
            </a:r>
            <a:r>
              <a:rPr sz="1100" spc="-35">
                <a:solidFill>
                  <a:srgbClr val="333333"/>
                </a:solidFill>
                <a:latin typeface="FedEx Sans"/>
                <a:cs typeface="FedEx Sans"/>
              </a:rPr>
              <a:t>with</a:t>
            </a:r>
            <a:r>
              <a:rPr sz="1100" spc="-25">
                <a:solidFill>
                  <a:srgbClr val="333333"/>
                </a:solidFill>
                <a:latin typeface="FedEx Sans"/>
                <a:cs typeface="FedEx Sans"/>
              </a:rPr>
              <a:t> </a:t>
            </a:r>
            <a:r>
              <a:rPr sz="1100" spc="-40">
                <a:solidFill>
                  <a:srgbClr val="333333"/>
                </a:solidFill>
                <a:latin typeface="FedEx Sans"/>
                <a:cs typeface="FedEx Sans"/>
              </a:rPr>
              <a:t>intrinsic</a:t>
            </a:r>
            <a:r>
              <a:rPr sz="1100" spc="-30">
                <a:solidFill>
                  <a:srgbClr val="333333"/>
                </a:solidFill>
                <a:latin typeface="FedEx Sans"/>
                <a:cs typeface="FedEx Sans"/>
              </a:rPr>
              <a:t> </a:t>
            </a:r>
            <a:r>
              <a:rPr sz="1100" spc="-35">
                <a:solidFill>
                  <a:srgbClr val="333333"/>
                </a:solidFill>
                <a:latin typeface="FedEx Sans"/>
                <a:cs typeface="FedEx Sans"/>
              </a:rPr>
              <a:t>value</a:t>
            </a:r>
            <a:r>
              <a:rPr sz="1100" spc="-25">
                <a:solidFill>
                  <a:srgbClr val="333333"/>
                </a:solidFill>
                <a:latin typeface="FedEx Sans"/>
                <a:cs typeface="FedEx Sans"/>
              </a:rPr>
              <a:t> </a:t>
            </a:r>
            <a:r>
              <a:rPr sz="1100" spc="-35">
                <a:solidFill>
                  <a:srgbClr val="333333"/>
                </a:solidFill>
                <a:latin typeface="FedEx Sans"/>
                <a:cs typeface="FedEx Sans"/>
              </a:rPr>
              <a:t>below</a:t>
            </a:r>
            <a:r>
              <a:rPr sz="1100" spc="-25">
                <a:solidFill>
                  <a:srgbClr val="333333"/>
                </a:solidFill>
                <a:latin typeface="FedEx Sans"/>
                <a:cs typeface="FedEx Sans"/>
              </a:rPr>
              <a:t> </a:t>
            </a:r>
            <a:r>
              <a:rPr sz="1100" spc="-20">
                <a:solidFill>
                  <a:srgbClr val="333333"/>
                </a:solidFill>
                <a:latin typeface="FedEx Sans"/>
                <a:cs typeface="FedEx Sans"/>
              </a:rPr>
              <a:t>€150</a:t>
            </a:r>
            <a:endParaRPr sz="1100">
              <a:latin typeface="FedEx Sans"/>
              <a:cs typeface="FedEx Sans"/>
            </a:endParaRPr>
          </a:p>
          <a:p>
            <a:pPr marL="91440" indent="-78740">
              <a:lnSpc>
                <a:spcPct val="100000"/>
              </a:lnSpc>
              <a:spcBef>
                <a:spcPts val="265"/>
              </a:spcBef>
              <a:buClr>
                <a:srgbClr val="FF6200"/>
              </a:buClr>
              <a:buChar char="•"/>
              <a:tabLst>
                <a:tab pos="91440" algn="l"/>
              </a:tabLst>
            </a:pPr>
            <a:r>
              <a:rPr sz="1100" spc="-10">
                <a:solidFill>
                  <a:srgbClr val="333333"/>
                </a:solidFill>
                <a:latin typeface="FedEx Sans"/>
                <a:cs typeface="FedEx Sans"/>
              </a:rPr>
              <a:t>Payor</a:t>
            </a:r>
            <a:r>
              <a:rPr sz="1100" spc="-25">
                <a:solidFill>
                  <a:srgbClr val="333333"/>
                </a:solidFill>
                <a:latin typeface="FedEx Sans"/>
                <a:cs typeface="FedEx Sans"/>
              </a:rPr>
              <a:t> </a:t>
            </a:r>
            <a:r>
              <a:rPr sz="1100">
                <a:solidFill>
                  <a:srgbClr val="333333"/>
                </a:solidFill>
                <a:latin typeface="FedEx Sans"/>
                <a:cs typeface="FedEx Sans"/>
              </a:rPr>
              <a:t>based</a:t>
            </a:r>
            <a:r>
              <a:rPr sz="1100" spc="-20">
                <a:solidFill>
                  <a:srgbClr val="333333"/>
                </a:solidFill>
                <a:latin typeface="FedEx Sans"/>
                <a:cs typeface="FedEx Sans"/>
              </a:rPr>
              <a:t> </a:t>
            </a:r>
            <a:r>
              <a:rPr sz="1100">
                <a:solidFill>
                  <a:srgbClr val="333333"/>
                </a:solidFill>
                <a:latin typeface="FedEx Sans"/>
                <a:cs typeface="FedEx Sans"/>
              </a:rPr>
              <a:t>in</a:t>
            </a:r>
            <a:r>
              <a:rPr sz="1100" spc="-20">
                <a:solidFill>
                  <a:srgbClr val="333333"/>
                </a:solidFill>
                <a:latin typeface="FedEx Sans"/>
                <a:cs typeface="FedEx Sans"/>
              </a:rPr>
              <a:t> </a:t>
            </a:r>
            <a:r>
              <a:rPr sz="1100" spc="-10">
                <a:solidFill>
                  <a:srgbClr val="333333"/>
                </a:solidFill>
                <a:latin typeface="FedEx Sans"/>
                <a:cs typeface="FedEx Sans"/>
              </a:rPr>
              <a:t>Germany*</a:t>
            </a:r>
            <a:endParaRPr sz="1100">
              <a:latin typeface="FedEx Sans"/>
              <a:cs typeface="FedEx Sans"/>
            </a:endParaRPr>
          </a:p>
        </p:txBody>
      </p:sp>
      <p:sp>
        <p:nvSpPr>
          <p:cNvPr id="8" name="object 8"/>
          <p:cNvSpPr txBox="1"/>
          <p:nvPr/>
        </p:nvSpPr>
        <p:spPr>
          <a:xfrm>
            <a:off x="5423299" y="1321581"/>
            <a:ext cx="1506220" cy="427990"/>
          </a:xfrm>
          <a:prstGeom prst="rect">
            <a:avLst/>
          </a:prstGeom>
        </p:spPr>
        <p:txBody>
          <a:bodyPr vert="horz" wrap="square" lIns="0" tIns="45720" rIns="0" bIns="0" rtlCol="0">
            <a:spAutoFit/>
          </a:bodyPr>
          <a:lstStyle/>
          <a:p>
            <a:pPr marL="91440" indent="-78740">
              <a:lnSpc>
                <a:spcPct val="100000"/>
              </a:lnSpc>
              <a:spcBef>
                <a:spcPts val="360"/>
              </a:spcBef>
              <a:buClr>
                <a:srgbClr val="FF6200"/>
              </a:buClr>
              <a:buChar char="•"/>
              <a:tabLst>
                <a:tab pos="91440" algn="l"/>
              </a:tabLst>
            </a:pPr>
            <a:r>
              <a:rPr sz="1100" spc="-10">
                <a:solidFill>
                  <a:srgbClr val="333333"/>
                </a:solidFill>
                <a:latin typeface="FedEx Sans"/>
                <a:cs typeface="FedEx Sans"/>
              </a:rPr>
              <a:t>Recipient</a:t>
            </a:r>
            <a:r>
              <a:rPr sz="1100" spc="-30">
                <a:solidFill>
                  <a:srgbClr val="333333"/>
                </a:solidFill>
                <a:latin typeface="FedEx Sans"/>
                <a:cs typeface="FedEx Sans"/>
              </a:rPr>
              <a:t> </a:t>
            </a:r>
            <a:r>
              <a:rPr sz="1100">
                <a:solidFill>
                  <a:srgbClr val="333333"/>
                </a:solidFill>
                <a:latin typeface="FedEx Sans"/>
                <a:cs typeface="FedEx Sans"/>
              </a:rPr>
              <a:t>pays</a:t>
            </a:r>
            <a:r>
              <a:rPr sz="1100" spc="-30">
                <a:solidFill>
                  <a:srgbClr val="333333"/>
                </a:solidFill>
                <a:latin typeface="FedEx Sans"/>
                <a:cs typeface="FedEx Sans"/>
              </a:rPr>
              <a:t> </a:t>
            </a:r>
            <a:r>
              <a:rPr sz="1100" spc="-10">
                <a:solidFill>
                  <a:srgbClr val="333333"/>
                </a:solidFill>
                <a:latin typeface="FedEx Sans"/>
                <a:cs typeface="FedEx Sans"/>
              </a:rPr>
              <a:t>duties</a:t>
            </a:r>
            <a:endParaRPr sz="1100">
              <a:latin typeface="FedEx Sans"/>
              <a:cs typeface="FedEx Sans"/>
            </a:endParaRPr>
          </a:p>
          <a:p>
            <a:pPr marL="91440" indent="-78740">
              <a:lnSpc>
                <a:spcPct val="100000"/>
              </a:lnSpc>
              <a:spcBef>
                <a:spcPts val="265"/>
              </a:spcBef>
              <a:buClr>
                <a:srgbClr val="FF6200"/>
              </a:buClr>
              <a:buChar char="•"/>
              <a:tabLst>
                <a:tab pos="91440" algn="l"/>
              </a:tabLst>
            </a:pPr>
            <a:r>
              <a:rPr sz="1100">
                <a:solidFill>
                  <a:srgbClr val="333333"/>
                </a:solidFill>
                <a:latin typeface="FedEx Sans"/>
                <a:cs typeface="FedEx Sans"/>
              </a:rPr>
              <a:t>Shipper</a:t>
            </a:r>
            <a:r>
              <a:rPr sz="1100" spc="-30">
                <a:solidFill>
                  <a:srgbClr val="333333"/>
                </a:solidFill>
                <a:latin typeface="FedEx Sans"/>
                <a:cs typeface="FedEx Sans"/>
              </a:rPr>
              <a:t> </a:t>
            </a:r>
            <a:r>
              <a:rPr sz="1100">
                <a:solidFill>
                  <a:srgbClr val="333333"/>
                </a:solidFill>
                <a:latin typeface="FedEx Sans"/>
                <a:cs typeface="FedEx Sans"/>
              </a:rPr>
              <a:t>pays</a:t>
            </a:r>
            <a:r>
              <a:rPr sz="1100" spc="-30">
                <a:solidFill>
                  <a:srgbClr val="333333"/>
                </a:solidFill>
                <a:latin typeface="FedEx Sans"/>
                <a:cs typeface="FedEx Sans"/>
              </a:rPr>
              <a:t> </a:t>
            </a:r>
            <a:r>
              <a:rPr sz="1100" spc="-25">
                <a:solidFill>
                  <a:srgbClr val="333333"/>
                </a:solidFill>
                <a:latin typeface="FedEx Sans"/>
                <a:cs typeface="FedEx Sans"/>
              </a:rPr>
              <a:t>VAT</a:t>
            </a:r>
            <a:endParaRPr sz="1100">
              <a:latin typeface="FedEx Sans"/>
              <a:cs typeface="FedEx Sans"/>
            </a:endParaRPr>
          </a:p>
        </p:txBody>
      </p:sp>
      <p:sp>
        <p:nvSpPr>
          <p:cNvPr id="9" name="object 9"/>
          <p:cNvSpPr txBox="1"/>
          <p:nvPr/>
        </p:nvSpPr>
        <p:spPr>
          <a:xfrm>
            <a:off x="7349301" y="1355109"/>
            <a:ext cx="1318260" cy="193040"/>
          </a:xfrm>
          <a:prstGeom prst="rect">
            <a:avLst/>
          </a:prstGeom>
        </p:spPr>
        <p:txBody>
          <a:bodyPr vert="horz" wrap="square" lIns="0" tIns="12700" rIns="0" bIns="0" rtlCol="0">
            <a:spAutoFit/>
          </a:bodyPr>
          <a:lstStyle/>
          <a:p>
            <a:pPr marL="91440" indent="-78740">
              <a:lnSpc>
                <a:spcPct val="100000"/>
              </a:lnSpc>
              <a:spcBef>
                <a:spcPts val="100"/>
              </a:spcBef>
              <a:buClr>
                <a:srgbClr val="FF6200"/>
              </a:buClr>
              <a:buChar char="•"/>
              <a:tabLst>
                <a:tab pos="91440" algn="l"/>
              </a:tabLst>
            </a:pPr>
            <a:r>
              <a:rPr sz="1100">
                <a:solidFill>
                  <a:srgbClr val="333333"/>
                </a:solidFill>
                <a:latin typeface="FedEx Sans"/>
                <a:cs typeface="FedEx Sans"/>
              </a:rPr>
              <a:t>Shipper</a:t>
            </a:r>
            <a:r>
              <a:rPr sz="1100" spc="5">
                <a:solidFill>
                  <a:srgbClr val="333333"/>
                </a:solidFill>
                <a:latin typeface="FedEx Sans"/>
                <a:cs typeface="FedEx Sans"/>
              </a:rPr>
              <a:t> </a:t>
            </a:r>
            <a:r>
              <a:rPr sz="1100" b="1">
                <a:solidFill>
                  <a:srgbClr val="333333"/>
                </a:solidFill>
                <a:latin typeface="FedEx Sans"/>
                <a:cs typeface="FedEx Sans"/>
              </a:rPr>
              <a:t>uses</a:t>
            </a:r>
            <a:r>
              <a:rPr sz="1100" b="1" spc="5">
                <a:solidFill>
                  <a:srgbClr val="333333"/>
                </a:solidFill>
                <a:latin typeface="FedEx Sans"/>
                <a:cs typeface="FedEx Sans"/>
              </a:rPr>
              <a:t> </a:t>
            </a:r>
            <a:r>
              <a:rPr sz="1100" b="1" spc="-20">
                <a:solidFill>
                  <a:srgbClr val="333333"/>
                </a:solidFill>
                <a:latin typeface="FedEx Sans"/>
                <a:cs typeface="FedEx Sans"/>
              </a:rPr>
              <a:t>IOSS</a:t>
            </a:r>
            <a:endParaRPr sz="1100">
              <a:latin typeface="FedEx Sans"/>
              <a:cs typeface="FedEx Sans"/>
            </a:endParaRPr>
          </a:p>
        </p:txBody>
      </p:sp>
      <p:sp>
        <p:nvSpPr>
          <p:cNvPr id="10" name="object 10"/>
          <p:cNvSpPr txBox="1"/>
          <p:nvPr/>
        </p:nvSpPr>
        <p:spPr>
          <a:xfrm>
            <a:off x="707299" y="6402328"/>
            <a:ext cx="9243060" cy="857885"/>
          </a:xfrm>
          <a:prstGeom prst="rect">
            <a:avLst/>
          </a:prstGeom>
          <a:solidFill>
            <a:srgbClr val="F2F2F2"/>
          </a:solidFill>
          <a:ln w="6350">
            <a:solidFill>
              <a:srgbClr val="4D148C"/>
            </a:solidFill>
          </a:ln>
        </p:spPr>
        <p:txBody>
          <a:bodyPr vert="horz" wrap="square" lIns="0" tIns="43815" rIns="0" bIns="0" rtlCol="0">
            <a:spAutoFit/>
          </a:bodyPr>
          <a:lstStyle/>
          <a:p>
            <a:pPr marL="783590" marR="775970" algn="ctr">
              <a:lnSpc>
                <a:spcPct val="104200"/>
              </a:lnSpc>
              <a:spcBef>
                <a:spcPts val="345"/>
              </a:spcBef>
            </a:pPr>
            <a:r>
              <a:rPr sz="1200" b="1" spc="-25">
                <a:solidFill>
                  <a:srgbClr val="4D148C"/>
                </a:solidFill>
                <a:latin typeface="FedEx Sans"/>
                <a:cs typeface="FedEx Sans"/>
              </a:rPr>
              <a:t>IMPORTANT: </a:t>
            </a:r>
            <a:r>
              <a:rPr sz="1000" b="1">
                <a:solidFill>
                  <a:srgbClr val="333333"/>
                </a:solidFill>
                <a:latin typeface="FedEx Sans"/>
                <a:cs typeface="FedEx Sans"/>
              </a:rPr>
              <a:t>Actual</a:t>
            </a:r>
            <a:r>
              <a:rPr sz="1000" b="1" spc="-10">
                <a:solidFill>
                  <a:srgbClr val="333333"/>
                </a:solidFill>
                <a:latin typeface="FedEx Sans"/>
                <a:cs typeface="FedEx Sans"/>
              </a:rPr>
              <a:t> </a:t>
            </a:r>
            <a:r>
              <a:rPr sz="1000" b="1">
                <a:solidFill>
                  <a:srgbClr val="333333"/>
                </a:solidFill>
                <a:latin typeface="FedEx Sans"/>
                <a:cs typeface="FedEx Sans"/>
              </a:rPr>
              <a:t>landed</a:t>
            </a:r>
            <a:r>
              <a:rPr sz="1000" b="1" spc="-10">
                <a:solidFill>
                  <a:srgbClr val="333333"/>
                </a:solidFill>
                <a:latin typeface="FedEx Sans"/>
                <a:cs typeface="FedEx Sans"/>
              </a:rPr>
              <a:t> </a:t>
            </a:r>
            <a:r>
              <a:rPr sz="1000" b="1">
                <a:solidFill>
                  <a:srgbClr val="333333"/>
                </a:solidFill>
                <a:latin typeface="FedEx Sans"/>
                <a:cs typeface="FedEx Sans"/>
              </a:rPr>
              <a:t>costs</a:t>
            </a:r>
            <a:r>
              <a:rPr sz="1000" b="1" spc="-10">
                <a:solidFill>
                  <a:srgbClr val="333333"/>
                </a:solidFill>
                <a:latin typeface="FedEx Sans"/>
                <a:cs typeface="FedEx Sans"/>
              </a:rPr>
              <a:t> </a:t>
            </a:r>
            <a:r>
              <a:rPr sz="1000" b="1">
                <a:solidFill>
                  <a:srgbClr val="333333"/>
                </a:solidFill>
                <a:latin typeface="FedEx Sans"/>
                <a:cs typeface="FedEx Sans"/>
              </a:rPr>
              <a:t>will</a:t>
            </a:r>
            <a:r>
              <a:rPr sz="1000" b="1" spc="-10">
                <a:solidFill>
                  <a:srgbClr val="333333"/>
                </a:solidFill>
                <a:latin typeface="FedEx Sans"/>
                <a:cs typeface="FedEx Sans"/>
              </a:rPr>
              <a:t> </a:t>
            </a:r>
            <a:r>
              <a:rPr sz="1000" b="1">
                <a:solidFill>
                  <a:srgbClr val="333333"/>
                </a:solidFill>
                <a:latin typeface="FedEx Sans"/>
                <a:cs typeface="FedEx Sans"/>
              </a:rPr>
              <a:t>vary</a:t>
            </a:r>
            <a:r>
              <a:rPr sz="1000" b="1" spc="-10">
                <a:solidFill>
                  <a:srgbClr val="333333"/>
                </a:solidFill>
                <a:latin typeface="FedEx Sans"/>
                <a:cs typeface="FedEx Sans"/>
              </a:rPr>
              <a:t> </a:t>
            </a:r>
            <a:r>
              <a:rPr sz="1000" b="1">
                <a:solidFill>
                  <a:srgbClr val="333333"/>
                </a:solidFill>
                <a:latin typeface="FedEx Sans"/>
                <a:cs typeface="FedEx Sans"/>
              </a:rPr>
              <a:t>depending</a:t>
            </a:r>
            <a:r>
              <a:rPr sz="1000" b="1" spc="-10">
                <a:solidFill>
                  <a:srgbClr val="333333"/>
                </a:solidFill>
                <a:latin typeface="FedEx Sans"/>
                <a:cs typeface="FedEx Sans"/>
              </a:rPr>
              <a:t> </a:t>
            </a:r>
            <a:r>
              <a:rPr sz="1000" b="1">
                <a:solidFill>
                  <a:srgbClr val="333333"/>
                </a:solidFill>
                <a:latin typeface="FedEx Sans"/>
                <a:cs typeface="FedEx Sans"/>
              </a:rPr>
              <a:t>on</a:t>
            </a:r>
            <a:r>
              <a:rPr sz="1000" b="1" spc="-10">
                <a:solidFill>
                  <a:srgbClr val="333333"/>
                </a:solidFill>
                <a:latin typeface="FedEx Sans"/>
                <a:cs typeface="FedEx Sans"/>
              </a:rPr>
              <a:t> factors</a:t>
            </a:r>
            <a:r>
              <a:rPr sz="1000" b="1" spc="-5">
                <a:solidFill>
                  <a:srgbClr val="333333"/>
                </a:solidFill>
                <a:latin typeface="FedEx Sans"/>
                <a:cs typeface="FedEx Sans"/>
              </a:rPr>
              <a:t> </a:t>
            </a:r>
            <a:r>
              <a:rPr sz="1000" b="1">
                <a:solidFill>
                  <a:srgbClr val="333333"/>
                </a:solidFill>
                <a:latin typeface="FedEx Sans"/>
                <a:cs typeface="FedEx Sans"/>
              </a:rPr>
              <a:t>such</a:t>
            </a:r>
            <a:r>
              <a:rPr sz="1000" b="1" spc="-10">
                <a:solidFill>
                  <a:srgbClr val="333333"/>
                </a:solidFill>
                <a:latin typeface="FedEx Sans"/>
                <a:cs typeface="FedEx Sans"/>
              </a:rPr>
              <a:t> </a:t>
            </a:r>
            <a:r>
              <a:rPr sz="1000" b="1">
                <a:solidFill>
                  <a:srgbClr val="333333"/>
                </a:solidFill>
                <a:latin typeface="FedEx Sans"/>
                <a:cs typeface="FedEx Sans"/>
              </a:rPr>
              <a:t>as</a:t>
            </a:r>
            <a:r>
              <a:rPr sz="1000" b="1" spc="-10">
                <a:solidFill>
                  <a:srgbClr val="333333"/>
                </a:solidFill>
                <a:latin typeface="FedEx Sans"/>
                <a:cs typeface="FedEx Sans"/>
              </a:rPr>
              <a:t> destination-country </a:t>
            </a:r>
            <a:r>
              <a:rPr sz="1000" b="1" spc="-65">
                <a:solidFill>
                  <a:srgbClr val="333333"/>
                </a:solidFill>
                <a:latin typeface="FedEx Sans"/>
                <a:cs typeface="FedEx Sans"/>
              </a:rPr>
              <a:t>VAT</a:t>
            </a:r>
            <a:r>
              <a:rPr sz="1000" b="1">
                <a:solidFill>
                  <a:srgbClr val="333333"/>
                </a:solidFill>
                <a:latin typeface="FedEx Sans"/>
                <a:cs typeface="FedEx Sans"/>
              </a:rPr>
              <a:t> rates,</a:t>
            </a:r>
            <a:r>
              <a:rPr sz="1000" b="1" spc="-10">
                <a:solidFill>
                  <a:srgbClr val="333333"/>
                </a:solidFill>
                <a:latin typeface="FedEx Sans"/>
                <a:cs typeface="FedEx Sans"/>
              </a:rPr>
              <a:t> applicable waivers </a:t>
            </a:r>
            <a:r>
              <a:rPr sz="1000" b="1">
                <a:solidFill>
                  <a:srgbClr val="333333"/>
                </a:solidFill>
                <a:latin typeface="FedEx Sans"/>
                <a:cs typeface="FedEx Sans"/>
              </a:rPr>
              <a:t>or</a:t>
            </a:r>
            <a:r>
              <a:rPr sz="1000" b="1" spc="-20">
                <a:solidFill>
                  <a:srgbClr val="333333"/>
                </a:solidFill>
                <a:latin typeface="FedEx Sans"/>
                <a:cs typeface="FedEx Sans"/>
              </a:rPr>
              <a:t> </a:t>
            </a:r>
            <a:r>
              <a:rPr sz="1000" b="1" spc="-10">
                <a:solidFill>
                  <a:srgbClr val="333333"/>
                </a:solidFill>
                <a:latin typeface="FedEx Sans"/>
                <a:cs typeface="FedEx Sans"/>
              </a:rPr>
              <a:t>discounts,</a:t>
            </a:r>
            <a:r>
              <a:rPr sz="1000" b="1" spc="-20">
                <a:solidFill>
                  <a:srgbClr val="333333"/>
                </a:solidFill>
                <a:latin typeface="FedEx Sans"/>
                <a:cs typeface="FedEx Sans"/>
              </a:rPr>
              <a:t> </a:t>
            </a:r>
            <a:r>
              <a:rPr sz="1000" b="1" spc="-10">
                <a:solidFill>
                  <a:srgbClr val="333333"/>
                </a:solidFill>
                <a:latin typeface="FedEx Sans"/>
                <a:cs typeface="FedEx Sans"/>
              </a:rPr>
              <a:t>shipment</a:t>
            </a:r>
            <a:r>
              <a:rPr sz="1000" b="1" spc="-20">
                <a:solidFill>
                  <a:srgbClr val="333333"/>
                </a:solidFill>
                <a:latin typeface="FedEx Sans"/>
                <a:cs typeface="FedEx Sans"/>
              </a:rPr>
              <a:t> </a:t>
            </a:r>
            <a:r>
              <a:rPr sz="1000" b="1" spc="-10">
                <a:solidFill>
                  <a:srgbClr val="333333"/>
                </a:solidFill>
                <a:latin typeface="FedEx Sans"/>
                <a:cs typeface="FedEx Sans"/>
              </a:rPr>
              <a:t>characteristics,</a:t>
            </a:r>
            <a:r>
              <a:rPr sz="1000" b="1" spc="-20">
                <a:solidFill>
                  <a:srgbClr val="333333"/>
                </a:solidFill>
                <a:latin typeface="FedEx Sans"/>
                <a:cs typeface="FedEx Sans"/>
              </a:rPr>
              <a:t> </a:t>
            </a:r>
            <a:r>
              <a:rPr sz="1000" b="1">
                <a:solidFill>
                  <a:srgbClr val="333333"/>
                </a:solidFill>
                <a:latin typeface="FedEx Sans"/>
                <a:cs typeface="FedEx Sans"/>
              </a:rPr>
              <a:t>and</a:t>
            </a:r>
            <a:r>
              <a:rPr sz="1000" b="1" spc="-20">
                <a:solidFill>
                  <a:srgbClr val="333333"/>
                </a:solidFill>
                <a:latin typeface="FedEx Sans"/>
                <a:cs typeface="FedEx Sans"/>
              </a:rPr>
              <a:t> </a:t>
            </a:r>
            <a:r>
              <a:rPr sz="1000" b="1">
                <a:solidFill>
                  <a:srgbClr val="333333"/>
                </a:solidFill>
                <a:latin typeface="FedEx Sans"/>
                <a:cs typeface="FedEx Sans"/>
              </a:rPr>
              <a:t>other</a:t>
            </a:r>
            <a:r>
              <a:rPr sz="1000" b="1" spc="-20">
                <a:solidFill>
                  <a:srgbClr val="333333"/>
                </a:solidFill>
                <a:latin typeface="FedEx Sans"/>
                <a:cs typeface="FedEx Sans"/>
              </a:rPr>
              <a:t> </a:t>
            </a:r>
            <a:r>
              <a:rPr sz="1000" b="1">
                <a:solidFill>
                  <a:srgbClr val="333333"/>
                </a:solidFill>
                <a:latin typeface="FedEx Sans"/>
                <a:cs typeface="FedEx Sans"/>
              </a:rPr>
              <a:t>variables,</a:t>
            </a:r>
            <a:r>
              <a:rPr sz="1000" b="1" spc="-15">
                <a:solidFill>
                  <a:srgbClr val="333333"/>
                </a:solidFill>
                <a:latin typeface="FedEx Sans"/>
                <a:cs typeface="FedEx Sans"/>
              </a:rPr>
              <a:t> </a:t>
            </a:r>
            <a:r>
              <a:rPr sz="1000" b="1">
                <a:solidFill>
                  <a:srgbClr val="333333"/>
                </a:solidFill>
                <a:latin typeface="FedEx Sans"/>
                <a:cs typeface="FedEx Sans"/>
              </a:rPr>
              <a:t>meaning</a:t>
            </a:r>
            <a:r>
              <a:rPr sz="1000" b="1" spc="-20">
                <a:solidFill>
                  <a:srgbClr val="333333"/>
                </a:solidFill>
                <a:latin typeface="FedEx Sans"/>
                <a:cs typeface="FedEx Sans"/>
              </a:rPr>
              <a:t> </a:t>
            </a:r>
            <a:r>
              <a:rPr sz="1000" b="1">
                <a:solidFill>
                  <a:srgbClr val="333333"/>
                </a:solidFill>
                <a:latin typeface="FedEx Sans"/>
                <a:cs typeface="FedEx Sans"/>
              </a:rPr>
              <a:t>not</a:t>
            </a:r>
            <a:r>
              <a:rPr sz="1000" b="1" spc="-20">
                <a:solidFill>
                  <a:srgbClr val="333333"/>
                </a:solidFill>
                <a:latin typeface="FedEx Sans"/>
                <a:cs typeface="FedEx Sans"/>
              </a:rPr>
              <a:t> </a:t>
            </a:r>
            <a:r>
              <a:rPr sz="1000" b="1">
                <a:solidFill>
                  <a:srgbClr val="333333"/>
                </a:solidFill>
                <a:latin typeface="FedEx Sans"/>
                <a:cs typeface="FedEx Sans"/>
              </a:rPr>
              <a:t>all</a:t>
            </a:r>
            <a:r>
              <a:rPr sz="1000" b="1" spc="-20">
                <a:solidFill>
                  <a:srgbClr val="333333"/>
                </a:solidFill>
                <a:latin typeface="FedEx Sans"/>
                <a:cs typeface="FedEx Sans"/>
              </a:rPr>
              <a:t> </a:t>
            </a:r>
            <a:r>
              <a:rPr sz="1000" b="1">
                <a:solidFill>
                  <a:srgbClr val="333333"/>
                </a:solidFill>
                <a:latin typeface="FedEx Sans"/>
                <a:cs typeface="FedEx Sans"/>
              </a:rPr>
              <a:t>charges</a:t>
            </a:r>
            <a:r>
              <a:rPr sz="1000" b="1" spc="-20">
                <a:solidFill>
                  <a:srgbClr val="333333"/>
                </a:solidFill>
                <a:latin typeface="FedEx Sans"/>
                <a:cs typeface="FedEx Sans"/>
              </a:rPr>
              <a:t> </a:t>
            </a:r>
            <a:r>
              <a:rPr sz="1000" b="1">
                <a:solidFill>
                  <a:srgbClr val="333333"/>
                </a:solidFill>
                <a:latin typeface="FedEx Sans"/>
                <a:cs typeface="FedEx Sans"/>
              </a:rPr>
              <a:t>shown</a:t>
            </a:r>
            <a:r>
              <a:rPr sz="1000" b="1" spc="-20">
                <a:solidFill>
                  <a:srgbClr val="333333"/>
                </a:solidFill>
                <a:latin typeface="FedEx Sans"/>
                <a:cs typeface="FedEx Sans"/>
              </a:rPr>
              <a:t> </a:t>
            </a:r>
            <a:r>
              <a:rPr sz="1000" b="1">
                <a:solidFill>
                  <a:srgbClr val="333333"/>
                </a:solidFill>
                <a:latin typeface="FedEx Sans"/>
                <a:cs typeface="FedEx Sans"/>
              </a:rPr>
              <a:t>will</a:t>
            </a:r>
            <a:r>
              <a:rPr sz="1000" b="1" spc="-20">
                <a:solidFill>
                  <a:srgbClr val="333333"/>
                </a:solidFill>
                <a:latin typeface="FedEx Sans"/>
                <a:cs typeface="FedEx Sans"/>
              </a:rPr>
              <a:t> </a:t>
            </a:r>
            <a:r>
              <a:rPr sz="1000" b="1">
                <a:solidFill>
                  <a:srgbClr val="333333"/>
                </a:solidFill>
                <a:latin typeface="FedEx Sans"/>
                <a:cs typeface="FedEx Sans"/>
              </a:rPr>
              <a:t>apply</a:t>
            </a:r>
            <a:r>
              <a:rPr sz="1000" b="1" spc="-15">
                <a:solidFill>
                  <a:srgbClr val="333333"/>
                </a:solidFill>
                <a:latin typeface="FedEx Sans"/>
                <a:cs typeface="FedEx Sans"/>
              </a:rPr>
              <a:t> </a:t>
            </a:r>
            <a:r>
              <a:rPr sz="1000" b="1">
                <a:solidFill>
                  <a:srgbClr val="333333"/>
                </a:solidFill>
                <a:latin typeface="FedEx Sans"/>
                <a:cs typeface="FedEx Sans"/>
              </a:rPr>
              <a:t>to</a:t>
            </a:r>
            <a:r>
              <a:rPr sz="1000" b="1" spc="-20">
                <a:solidFill>
                  <a:srgbClr val="333333"/>
                </a:solidFill>
                <a:latin typeface="FedEx Sans"/>
                <a:cs typeface="FedEx Sans"/>
              </a:rPr>
              <a:t> </a:t>
            </a:r>
            <a:r>
              <a:rPr sz="1000" b="1">
                <a:solidFill>
                  <a:srgbClr val="333333"/>
                </a:solidFill>
                <a:latin typeface="FedEx Sans"/>
                <a:cs typeface="FedEx Sans"/>
              </a:rPr>
              <a:t>every</a:t>
            </a:r>
            <a:r>
              <a:rPr sz="1000" b="1" spc="-20">
                <a:solidFill>
                  <a:srgbClr val="333333"/>
                </a:solidFill>
                <a:latin typeface="FedEx Sans"/>
                <a:cs typeface="FedEx Sans"/>
              </a:rPr>
              <a:t> </a:t>
            </a:r>
            <a:r>
              <a:rPr sz="1000" b="1" spc="-10">
                <a:solidFill>
                  <a:srgbClr val="333333"/>
                </a:solidFill>
                <a:latin typeface="FedEx Sans"/>
                <a:cs typeface="FedEx Sans"/>
              </a:rPr>
              <a:t>shipment.</a:t>
            </a:r>
            <a:endParaRPr sz="1000">
              <a:latin typeface="FedEx Sans"/>
              <a:cs typeface="FedEx Sans"/>
            </a:endParaRPr>
          </a:p>
          <a:p>
            <a:pPr marL="788035" marR="780415" algn="ctr">
              <a:lnSpc>
                <a:spcPct val="108300"/>
              </a:lnSpc>
              <a:spcBef>
                <a:spcPts val="280"/>
              </a:spcBef>
            </a:pPr>
            <a:r>
              <a:rPr sz="1000" b="1">
                <a:solidFill>
                  <a:srgbClr val="333333"/>
                </a:solidFill>
                <a:latin typeface="FedEx Sans"/>
                <a:cs typeface="FedEx Sans"/>
              </a:rPr>
              <a:t>In</a:t>
            </a:r>
            <a:r>
              <a:rPr sz="1000" b="1" spc="-25">
                <a:solidFill>
                  <a:srgbClr val="333333"/>
                </a:solidFill>
                <a:latin typeface="FedEx Sans"/>
                <a:cs typeface="FedEx Sans"/>
              </a:rPr>
              <a:t> </a:t>
            </a:r>
            <a:r>
              <a:rPr sz="1000" b="1">
                <a:solidFill>
                  <a:srgbClr val="333333"/>
                </a:solidFill>
                <a:latin typeface="FedEx Sans"/>
                <a:cs typeface="FedEx Sans"/>
              </a:rPr>
              <a:t>split</a:t>
            </a:r>
            <a:r>
              <a:rPr sz="1000" b="1" spc="-15">
                <a:solidFill>
                  <a:srgbClr val="333333"/>
                </a:solidFill>
                <a:latin typeface="FedEx Sans"/>
                <a:cs typeface="FedEx Sans"/>
              </a:rPr>
              <a:t> </a:t>
            </a:r>
            <a:r>
              <a:rPr sz="1000" b="1" spc="-10">
                <a:solidFill>
                  <a:srgbClr val="333333"/>
                </a:solidFill>
                <a:latin typeface="FedEx Sans"/>
                <a:cs typeface="FedEx Sans"/>
              </a:rPr>
              <a:t>billing scenarios</a:t>
            </a:r>
            <a:r>
              <a:rPr sz="1000" b="1" spc="-15">
                <a:solidFill>
                  <a:srgbClr val="333333"/>
                </a:solidFill>
                <a:latin typeface="FedEx Sans"/>
                <a:cs typeface="FedEx Sans"/>
              </a:rPr>
              <a:t> </a:t>
            </a:r>
            <a:r>
              <a:rPr sz="1000" b="1" spc="-10">
                <a:solidFill>
                  <a:srgbClr val="333333"/>
                </a:solidFill>
                <a:latin typeface="FedEx Sans"/>
                <a:cs typeface="FedEx Sans"/>
              </a:rPr>
              <a:t>(e.g. </a:t>
            </a:r>
            <a:r>
              <a:rPr sz="1000" b="1" spc="-65">
                <a:solidFill>
                  <a:srgbClr val="333333"/>
                </a:solidFill>
                <a:latin typeface="FedEx Sans"/>
                <a:cs typeface="FedEx Sans"/>
              </a:rPr>
              <a:t>VAT</a:t>
            </a:r>
            <a:r>
              <a:rPr sz="1000" b="1">
                <a:solidFill>
                  <a:srgbClr val="333333"/>
                </a:solidFill>
                <a:latin typeface="FedEx Sans"/>
                <a:cs typeface="FedEx Sans"/>
              </a:rPr>
              <a:t> paid</a:t>
            </a:r>
            <a:r>
              <a:rPr sz="1000" b="1" spc="-15">
                <a:solidFill>
                  <a:srgbClr val="333333"/>
                </a:solidFill>
                <a:latin typeface="FedEx Sans"/>
                <a:cs typeface="FedEx Sans"/>
              </a:rPr>
              <a:t> </a:t>
            </a:r>
            <a:r>
              <a:rPr sz="1000" b="1">
                <a:solidFill>
                  <a:srgbClr val="333333"/>
                </a:solidFill>
                <a:latin typeface="FedEx Sans"/>
                <a:cs typeface="FedEx Sans"/>
              </a:rPr>
              <a:t>by</a:t>
            </a:r>
            <a:r>
              <a:rPr sz="1000" b="1" spc="-10">
                <a:solidFill>
                  <a:srgbClr val="333333"/>
                </a:solidFill>
                <a:latin typeface="FedEx Sans"/>
                <a:cs typeface="FedEx Sans"/>
              </a:rPr>
              <a:t> </a:t>
            </a:r>
            <a:r>
              <a:rPr sz="1000" b="1">
                <a:solidFill>
                  <a:srgbClr val="333333"/>
                </a:solidFill>
                <a:latin typeface="FedEx Sans"/>
                <a:cs typeface="FedEx Sans"/>
              </a:rPr>
              <a:t>the</a:t>
            </a:r>
            <a:r>
              <a:rPr sz="1000" b="1" spc="-15">
                <a:solidFill>
                  <a:srgbClr val="333333"/>
                </a:solidFill>
                <a:latin typeface="FedEx Sans"/>
                <a:cs typeface="FedEx Sans"/>
              </a:rPr>
              <a:t> </a:t>
            </a:r>
            <a:r>
              <a:rPr sz="1000" b="1">
                <a:solidFill>
                  <a:srgbClr val="333333"/>
                </a:solidFill>
                <a:latin typeface="FedEx Sans"/>
                <a:cs typeface="FedEx Sans"/>
              </a:rPr>
              <a:t>shipper</a:t>
            </a:r>
            <a:r>
              <a:rPr sz="1000" b="1" spc="-10">
                <a:solidFill>
                  <a:srgbClr val="333333"/>
                </a:solidFill>
                <a:latin typeface="FedEx Sans"/>
                <a:cs typeface="FedEx Sans"/>
              </a:rPr>
              <a:t> </a:t>
            </a:r>
            <a:r>
              <a:rPr sz="1000" b="1">
                <a:solidFill>
                  <a:srgbClr val="333333"/>
                </a:solidFill>
                <a:latin typeface="FedEx Sans"/>
                <a:cs typeface="FedEx Sans"/>
              </a:rPr>
              <a:t>and</a:t>
            </a:r>
            <a:r>
              <a:rPr sz="1000" b="1" spc="-15">
                <a:solidFill>
                  <a:srgbClr val="333333"/>
                </a:solidFill>
                <a:latin typeface="FedEx Sans"/>
                <a:cs typeface="FedEx Sans"/>
              </a:rPr>
              <a:t> </a:t>
            </a:r>
            <a:r>
              <a:rPr sz="1000" b="1">
                <a:solidFill>
                  <a:srgbClr val="333333"/>
                </a:solidFill>
                <a:latin typeface="FedEx Sans"/>
                <a:cs typeface="FedEx Sans"/>
              </a:rPr>
              <a:t>duties</a:t>
            </a:r>
            <a:r>
              <a:rPr sz="1000" b="1" spc="-10">
                <a:solidFill>
                  <a:srgbClr val="333333"/>
                </a:solidFill>
                <a:latin typeface="FedEx Sans"/>
                <a:cs typeface="FedEx Sans"/>
              </a:rPr>
              <a:t> </a:t>
            </a:r>
            <a:r>
              <a:rPr sz="1000" b="1">
                <a:solidFill>
                  <a:srgbClr val="333333"/>
                </a:solidFill>
                <a:latin typeface="FedEx Sans"/>
                <a:cs typeface="FedEx Sans"/>
              </a:rPr>
              <a:t>paid</a:t>
            </a:r>
            <a:r>
              <a:rPr sz="1000" b="1" spc="-10">
                <a:solidFill>
                  <a:srgbClr val="333333"/>
                </a:solidFill>
                <a:latin typeface="FedEx Sans"/>
                <a:cs typeface="FedEx Sans"/>
              </a:rPr>
              <a:t> </a:t>
            </a:r>
            <a:r>
              <a:rPr sz="1000" b="1">
                <a:solidFill>
                  <a:srgbClr val="333333"/>
                </a:solidFill>
                <a:latin typeface="FedEx Sans"/>
                <a:cs typeface="FedEx Sans"/>
              </a:rPr>
              <a:t>by</a:t>
            </a:r>
            <a:r>
              <a:rPr sz="1000" b="1" spc="-15">
                <a:solidFill>
                  <a:srgbClr val="333333"/>
                </a:solidFill>
                <a:latin typeface="FedEx Sans"/>
                <a:cs typeface="FedEx Sans"/>
              </a:rPr>
              <a:t> </a:t>
            </a:r>
            <a:r>
              <a:rPr sz="1000" b="1">
                <a:solidFill>
                  <a:srgbClr val="333333"/>
                </a:solidFill>
                <a:latin typeface="FedEx Sans"/>
                <a:cs typeface="FedEx Sans"/>
              </a:rPr>
              <a:t>the</a:t>
            </a:r>
            <a:r>
              <a:rPr sz="1000" b="1" spc="-10">
                <a:solidFill>
                  <a:srgbClr val="333333"/>
                </a:solidFill>
                <a:latin typeface="FedEx Sans"/>
                <a:cs typeface="FedEx Sans"/>
              </a:rPr>
              <a:t> recipient),</a:t>
            </a:r>
            <a:r>
              <a:rPr sz="1000" b="1" spc="-15">
                <a:solidFill>
                  <a:srgbClr val="333333"/>
                </a:solidFill>
                <a:latin typeface="FedEx Sans"/>
                <a:cs typeface="FedEx Sans"/>
              </a:rPr>
              <a:t> </a:t>
            </a:r>
            <a:r>
              <a:rPr sz="1000" b="1">
                <a:solidFill>
                  <a:srgbClr val="333333"/>
                </a:solidFill>
                <a:latin typeface="FedEx Sans"/>
                <a:cs typeface="FedEx Sans"/>
              </a:rPr>
              <a:t>the</a:t>
            </a:r>
            <a:r>
              <a:rPr sz="1000" b="1" spc="-10">
                <a:solidFill>
                  <a:srgbClr val="333333"/>
                </a:solidFill>
                <a:latin typeface="FedEx Sans"/>
                <a:cs typeface="FedEx Sans"/>
              </a:rPr>
              <a:t> Disbursement</a:t>
            </a:r>
            <a:r>
              <a:rPr sz="1000" b="1" spc="-15">
                <a:solidFill>
                  <a:srgbClr val="333333"/>
                </a:solidFill>
                <a:latin typeface="FedEx Sans"/>
                <a:cs typeface="FedEx Sans"/>
              </a:rPr>
              <a:t> </a:t>
            </a:r>
            <a:r>
              <a:rPr sz="1000" b="1">
                <a:solidFill>
                  <a:srgbClr val="333333"/>
                </a:solidFill>
                <a:latin typeface="FedEx Sans"/>
                <a:cs typeface="FedEx Sans"/>
              </a:rPr>
              <a:t>Fee</a:t>
            </a:r>
            <a:r>
              <a:rPr sz="1000" b="1" spc="-10">
                <a:solidFill>
                  <a:srgbClr val="333333"/>
                </a:solidFill>
                <a:latin typeface="FedEx Sans"/>
                <a:cs typeface="FedEx Sans"/>
              </a:rPr>
              <a:t> </a:t>
            </a:r>
            <a:r>
              <a:rPr sz="1000" b="1">
                <a:solidFill>
                  <a:srgbClr val="333333"/>
                </a:solidFill>
                <a:latin typeface="FedEx Sans"/>
                <a:cs typeface="FedEx Sans"/>
              </a:rPr>
              <a:t>may</a:t>
            </a:r>
            <a:r>
              <a:rPr sz="1000" b="1" spc="-15">
                <a:solidFill>
                  <a:srgbClr val="333333"/>
                </a:solidFill>
                <a:latin typeface="FedEx Sans"/>
                <a:cs typeface="FedEx Sans"/>
              </a:rPr>
              <a:t> </a:t>
            </a:r>
            <a:r>
              <a:rPr sz="1000" b="1">
                <a:solidFill>
                  <a:srgbClr val="333333"/>
                </a:solidFill>
                <a:latin typeface="FedEx Sans"/>
                <a:cs typeface="FedEx Sans"/>
              </a:rPr>
              <a:t>be</a:t>
            </a:r>
            <a:r>
              <a:rPr sz="1000" b="1" spc="-10">
                <a:solidFill>
                  <a:srgbClr val="333333"/>
                </a:solidFill>
                <a:latin typeface="FedEx Sans"/>
                <a:cs typeface="FedEx Sans"/>
              </a:rPr>
              <a:t> charged </a:t>
            </a:r>
            <a:r>
              <a:rPr sz="1000" b="1">
                <a:solidFill>
                  <a:srgbClr val="333333"/>
                </a:solidFill>
                <a:latin typeface="FedEx Sans"/>
                <a:cs typeface="FedEx Sans"/>
              </a:rPr>
              <a:t>to</a:t>
            </a:r>
            <a:r>
              <a:rPr sz="1000" b="1" spc="-10">
                <a:solidFill>
                  <a:srgbClr val="333333"/>
                </a:solidFill>
                <a:latin typeface="FedEx Sans"/>
                <a:cs typeface="FedEx Sans"/>
              </a:rPr>
              <a:t> </a:t>
            </a:r>
            <a:r>
              <a:rPr sz="1000" b="1">
                <a:solidFill>
                  <a:srgbClr val="333333"/>
                </a:solidFill>
                <a:latin typeface="FedEx Sans"/>
                <a:cs typeface="FedEx Sans"/>
              </a:rPr>
              <a:t>both</a:t>
            </a:r>
            <a:r>
              <a:rPr sz="1000" b="1" spc="-10">
                <a:solidFill>
                  <a:srgbClr val="333333"/>
                </a:solidFill>
                <a:latin typeface="FedEx Sans"/>
                <a:cs typeface="FedEx Sans"/>
              </a:rPr>
              <a:t> </a:t>
            </a:r>
            <a:r>
              <a:rPr sz="1000" b="1">
                <a:solidFill>
                  <a:srgbClr val="333333"/>
                </a:solidFill>
                <a:latin typeface="FedEx Sans"/>
                <a:cs typeface="FedEx Sans"/>
              </a:rPr>
              <a:t>parties</a:t>
            </a:r>
            <a:r>
              <a:rPr sz="1000" b="1" spc="-5">
                <a:solidFill>
                  <a:srgbClr val="333333"/>
                </a:solidFill>
                <a:latin typeface="FedEx Sans"/>
                <a:cs typeface="FedEx Sans"/>
              </a:rPr>
              <a:t> </a:t>
            </a:r>
            <a:r>
              <a:rPr sz="1000" b="1">
                <a:solidFill>
                  <a:srgbClr val="333333"/>
                </a:solidFill>
                <a:latin typeface="FedEx Sans"/>
                <a:cs typeface="FedEx Sans"/>
              </a:rPr>
              <a:t>in</a:t>
            </a:r>
            <a:r>
              <a:rPr sz="1000" b="1" spc="-10">
                <a:solidFill>
                  <a:srgbClr val="333333"/>
                </a:solidFill>
                <a:latin typeface="FedEx Sans"/>
                <a:cs typeface="FedEx Sans"/>
              </a:rPr>
              <a:t> </a:t>
            </a:r>
            <a:r>
              <a:rPr sz="1000" b="1" spc="-20">
                <a:solidFill>
                  <a:srgbClr val="333333"/>
                </a:solidFill>
                <a:latin typeface="FedEx Sans"/>
                <a:cs typeface="FedEx Sans"/>
              </a:rPr>
              <a:t>accordance</a:t>
            </a:r>
            <a:r>
              <a:rPr sz="1000" b="1" spc="-10">
                <a:solidFill>
                  <a:srgbClr val="333333"/>
                </a:solidFill>
                <a:latin typeface="FedEx Sans"/>
                <a:cs typeface="FedEx Sans"/>
              </a:rPr>
              <a:t> </a:t>
            </a:r>
            <a:r>
              <a:rPr sz="1000" b="1">
                <a:solidFill>
                  <a:srgbClr val="333333"/>
                </a:solidFill>
                <a:latin typeface="FedEx Sans"/>
                <a:cs typeface="FedEx Sans"/>
              </a:rPr>
              <a:t>with</a:t>
            </a:r>
            <a:r>
              <a:rPr sz="1000" b="1" spc="-5">
                <a:solidFill>
                  <a:srgbClr val="333333"/>
                </a:solidFill>
                <a:latin typeface="FedEx Sans"/>
                <a:cs typeface="FedEx Sans"/>
              </a:rPr>
              <a:t> </a:t>
            </a:r>
            <a:r>
              <a:rPr sz="1000" b="1" spc="-10">
                <a:solidFill>
                  <a:srgbClr val="333333"/>
                </a:solidFill>
                <a:latin typeface="FedEx Sans"/>
                <a:cs typeface="FedEx Sans"/>
              </a:rPr>
              <a:t>FedEx system</a:t>
            </a:r>
            <a:r>
              <a:rPr sz="1000" b="1" spc="-5">
                <a:solidFill>
                  <a:srgbClr val="333333"/>
                </a:solidFill>
                <a:latin typeface="FedEx Sans"/>
                <a:cs typeface="FedEx Sans"/>
              </a:rPr>
              <a:t> </a:t>
            </a:r>
            <a:r>
              <a:rPr sz="1000" b="1" spc="-10">
                <a:solidFill>
                  <a:srgbClr val="333333"/>
                </a:solidFill>
                <a:latin typeface="FedEx Sans"/>
                <a:cs typeface="FedEx Sans"/>
              </a:rPr>
              <a:t>processing logic.</a:t>
            </a:r>
            <a:endParaRPr sz="1000">
              <a:latin typeface="FedEx Sans"/>
              <a:cs typeface="FedEx Sans"/>
            </a:endParaRPr>
          </a:p>
        </p:txBody>
      </p:sp>
      <p:grpSp>
        <p:nvGrpSpPr>
          <p:cNvPr id="11" name="object 7">
            <a:extLst>
              <a:ext uri="{FF2B5EF4-FFF2-40B4-BE49-F238E27FC236}">
                <a16:creationId xmlns:a16="http://schemas.microsoft.com/office/drawing/2014/main" id="{2D75C699-35B4-2DDA-0569-700221603B5B}"/>
              </a:ext>
            </a:extLst>
          </p:cNvPr>
          <p:cNvGrpSpPr/>
          <p:nvPr/>
        </p:nvGrpSpPr>
        <p:grpSpPr>
          <a:xfrm>
            <a:off x="10078400" y="267004"/>
            <a:ext cx="355600" cy="355600"/>
            <a:chOff x="10078400" y="267004"/>
            <a:chExt cx="355600" cy="355600"/>
          </a:xfrm>
        </p:grpSpPr>
        <p:pic>
          <p:nvPicPr>
            <p:cNvPr id="12" name="object 8">
              <a:extLst>
                <a:ext uri="{FF2B5EF4-FFF2-40B4-BE49-F238E27FC236}">
                  <a16:creationId xmlns:a16="http://schemas.microsoft.com/office/drawing/2014/main" id="{674C6D23-8962-A18A-E158-45291BFC212A}"/>
                </a:ext>
              </a:extLst>
            </p:cNvPr>
            <p:cNvPicPr/>
            <p:nvPr/>
          </p:nvPicPr>
          <p:blipFill>
            <a:blip r:embed="rId3" cstate="print"/>
            <a:stretch>
              <a:fillRect/>
            </a:stretch>
          </p:blipFill>
          <p:spPr>
            <a:xfrm>
              <a:off x="10201726" y="372821"/>
              <a:ext cx="108915" cy="144678"/>
            </a:xfrm>
            <a:prstGeom prst="rect">
              <a:avLst/>
            </a:prstGeom>
          </p:spPr>
        </p:pic>
        <p:sp>
          <p:nvSpPr>
            <p:cNvPr id="13" name="object 9">
              <a:extLst>
                <a:ext uri="{FF2B5EF4-FFF2-40B4-BE49-F238E27FC236}">
                  <a16:creationId xmlns:a16="http://schemas.microsoft.com/office/drawing/2014/main" id="{31FC39DC-98DE-5A63-2429-22EA52186357}"/>
                </a:ext>
              </a:extLst>
            </p:cNvPr>
            <p:cNvSpPr/>
            <p:nvPr/>
          </p:nvSpPr>
          <p:spPr>
            <a:xfrm>
              <a:off x="10078400" y="267004"/>
              <a:ext cx="355600" cy="355600"/>
            </a:xfrm>
            <a:custGeom>
              <a:avLst/>
              <a:gdLst/>
              <a:ahLst/>
              <a:cxnLst/>
              <a:rect l="l" t="t" r="r" b="b"/>
              <a:pathLst>
                <a:path w="355600" h="355600">
                  <a:moveTo>
                    <a:pt x="177800" y="0"/>
                  </a:moveTo>
                  <a:lnTo>
                    <a:pt x="130471" y="6338"/>
                  </a:lnTo>
                  <a:lnTo>
                    <a:pt x="87981" y="24235"/>
                  </a:lnTo>
                  <a:lnTo>
                    <a:pt x="52009" y="52009"/>
                  </a:lnTo>
                  <a:lnTo>
                    <a:pt x="24235" y="87981"/>
                  </a:lnTo>
                  <a:lnTo>
                    <a:pt x="6338" y="130471"/>
                  </a:lnTo>
                  <a:lnTo>
                    <a:pt x="0" y="177800"/>
                  </a:lnTo>
                  <a:lnTo>
                    <a:pt x="6338" y="225128"/>
                  </a:lnTo>
                  <a:lnTo>
                    <a:pt x="24235" y="267618"/>
                  </a:lnTo>
                  <a:lnTo>
                    <a:pt x="52009" y="303590"/>
                  </a:lnTo>
                  <a:lnTo>
                    <a:pt x="87981" y="331364"/>
                  </a:lnTo>
                  <a:lnTo>
                    <a:pt x="130471" y="349261"/>
                  </a:lnTo>
                  <a:lnTo>
                    <a:pt x="177800" y="355600"/>
                  </a:lnTo>
                  <a:lnTo>
                    <a:pt x="225128" y="349261"/>
                  </a:lnTo>
                  <a:lnTo>
                    <a:pt x="267618" y="331364"/>
                  </a:lnTo>
                  <a:lnTo>
                    <a:pt x="269126" y="330200"/>
                  </a:lnTo>
                  <a:lnTo>
                    <a:pt x="177800" y="330200"/>
                  </a:lnTo>
                  <a:lnTo>
                    <a:pt x="129563" y="322447"/>
                  </a:lnTo>
                  <a:lnTo>
                    <a:pt x="87720" y="300845"/>
                  </a:lnTo>
                  <a:lnTo>
                    <a:pt x="54754" y="267879"/>
                  </a:lnTo>
                  <a:lnTo>
                    <a:pt x="33152" y="226036"/>
                  </a:lnTo>
                  <a:lnTo>
                    <a:pt x="25400" y="177800"/>
                  </a:lnTo>
                  <a:lnTo>
                    <a:pt x="33152" y="129563"/>
                  </a:lnTo>
                  <a:lnTo>
                    <a:pt x="54754" y="87720"/>
                  </a:lnTo>
                  <a:lnTo>
                    <a:pt x="87720" y="54754"/>
                  </a:lnTo>
                  <a:lnTo>
                    <a:pt x="129563" y="33152"/>
                  </a:lnTo>
                  <a:lnTo>
                    <a:pt x="177800" y="25400"/>
                  </a:lnTo>
                  <a:lnTo>
                    <a:pt x="269126" y="25400"/>
                  </a:lnTo>
                  <a:lnTo>
                    <a:pt x="267618" y="24235"/>
                  </a:lnTo>
                  <a:lnTo>
                    <a:pt x="225128" y="6338"/>
                  </a:lnTo>
                  <a:lnTo>
                    <a:pt x="177800" y="0"/>
                  </a:lnTo>
                  <a:close/>
                </a:path>
                <a:path w="355600" h="355600">
                  <a:moveTo>
                    <a:pt x="269126" y="25400"/>
                  </a:moveTo>
                  <a:lnTo>
                    <a:pt x="177800" y="25400"/>
                  </a:lnTo>
                  <a:lnTo>
                    <a:pt x="226036" y="33152"/>
                  </a:lnTo>
                  <a:lnTo>
                    <a:pt x="267879" y="54754"/>
                  </a:lnTo>
                  <a:lnTo>
                    <a:pt x="300845" y="87720"/>
                  </a:lnTo>
                  <a:lnTo>
                    <a:pt x="322447" y="129563"/>
                  </a:lnTo>
                  <a:lnTo>
                    <a:pt x="330200" y="177800"/>
                  </a:lnTo>
                  <a:lnTo>
                    <a:pt x="322447" y="226036"/>
                  </a:lnTo>
                  <a:lnTo>
                    <a:pt x="300845" y="267879"/>
                  </a:lnTo>
                  <a:lnTo>
                    <a:pt x="267879" y="300845"/>
                  </a:lnTo>
                  <a:lnTo>
                    <a:pt x="226036" y="322447"/>
                  </a:lnTo>
                  <a:lnTo>
                    <a:pt x="177800" y="330200"/>
                  </a:lnTo>
                  <a:lnTo>
                    <a:pt x="269126" y="330200"/>
                  </a:lnTo>
                  <a:lnTo>
                    <a:pt x="303590" y="303590"/>
                  </a:lnTo>
                  <a:lnTo>
                    <a:pt x="331364" y="267618"/>
                  </a:lnTo>
                  <a:lnTo>
                    <a:pt x="349261" y="225128"/>
                  </a:lnTo>
                  <a:lnTo>
                    <a:pt x="355600" y="177800"/>
                  </a:lnTo>
                  <a:lnTo>
                    <a:pt x="349261" y="130471"/>
                  </a:lnTo>
                  <a:lnTo>
                    <a:pt x="331364" y="87981"/>
                  </a:lnTo>
                  <a:lnTo>
                    <a:pt x="303590" y="52009"/>
                  </a:lnTo>
                  <a:lnTo>
                    <a:pt x="269126" y="25400"/>
                  </a:lnTo>
                  <a:close/>
                </a:path>
              </a:pathLst>
            </a:custGeom>
            <a:solidFill>
              <a:srgbClr val="4D148C"/>
            </a:solidFill>
          </p:spPr>
          <p:txBody>
            <a:bodyPr wrap="square" lIns="0" tIns="0" rIns="0" bIns="0" rtlCol="0"/>
            <a:lstStyle/>
            <a:p>
              <a:endParaRPr/>
            </a:p>
          </p:txBody>
        </p:sp>
      </p:grpSp>
    </p:spTree>
  </p:cSld>
  <p:clrMapOvr>
    <a:masterClrMapping/>
  </p:clrMapOvr>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 y="407727"/>
            <a:ext cx="1350010" cy="1417320"/>
          </a:xfrm>
          <a:custGeom>
            <a:avLst/>
            <a:gdLst/>
            <a:ahLst/>
            <a:cxnLst/>
            <a:rect l="l" t="t" r="r" b="b"/>
            <a:pathLst>
              <a:path w="1350010" h="1417320">
                <a:moveTo>
                  <a:pt x="759015" y="882675"/>
                </a:moveTo>
                <a:lnTo>
                  <a:pt x="0" y="882675"/>
                </a:lnTo>
                <a:lnTo>
                  <a:pt x="0" y="922705"/>
                </a:lnTo>
                <a:lnTo>
                  <a:pt x="718997" y="922705"/>
                </a:lnTo>
                <a:lnTo>
                  <a:pt x="718997" y="1417167"/>
                </a:lnTo>
                <a:lnTo>
                  <a:pt x="812541" y="1312062"/>
                </a:lnTo>
                <a:lnTo>
                  <a:pt x="759015" y="1312062"/>
                </a:lnTo>
                <a:lnTo>
                  <a:pt x="759015" y="882675"/>
                </a:lnTo>
                <a:close/>
              </a:path>
              <a:path w="1350010" h="1417320">
                <a:moveTo>
                  <a:pt x="812601" y="105143"/>
                </a:moveTo>
                <a:lnTo>
                  <a:pt x="759015" y="105143"/>
                </a:lnTo>
                <a:lnTo>
                  <a:pt x="1296035" y="708609"/>
                </a:lnTo>
                <a:lnTo>
                  <a:pt x="759015" y="1312062"/>
                </a:lnTo>
                <a:lnTo>
                  <a:pt x="812541" y="1312062"/>
                </a:lnTo>
                <a:lnTo>
                  <a:pt x="1349616" y="708609"/>
                </a:lnTo>
                <a:lnTo>
                  <a:pt x="812601" y="105143"/>
                </a:lnTo>
                <a:close/>
              </a:path>
              <a:path w="1350010" h="1417320">
                <a:moveTo>
                  <a:pt x="719035" y="0"/>
                </a:moveTo>
                <a:lnTo>
                  <a:pt x="719035" y="475843"/>
                </a:lnTo>
                <a:lnTo>
                  <a:pt x="0" y="475843"/>
                </a:lnTo>
                <a:lnTo>
                  <a:pt x="0" y="515835"/>
                </a:lnTo>
                <a:lnTo>
                  <a:pt x="759015" y="515835"/>
                </a:lnTo>
                <a:lnTo>
                  <a:pt x="759015" y="105143"/>
                </a:lnTo>
                <a:lnTo>
                  <a:pt x="812601" y="105143"/>
                </a:lnTo>
                <a:lnTo>
                  <a:pt x="719035" y="0"/>
                </a:lnTo>
                <a:close/>
              </a:path>
            </a:pathLst>
          </a:custGeom>
          <a:solidFill>
            <a:srgbClr val="FF6200"/>
          </a:solidFill>
        </p:spPr>
        <p:txBody>
          <a:bodyPr wrap="square" lIns="0" tIns="0" rIns="0" bIns="0" rtlCol="0"/>
          <a:lstStyle/>
          <a:p>
            <a:endParaRPr/>
          </a:p>
        </p:txBody>
      </p:sp>
      <p:sp>
        <p:nvSpPr>
          <p:cNvPr id="3" name="object 3"/>
          <p:cNvSpPr txBox="1"/>
          <p:nvPr/>
        </p:nvSpPr>
        <p:spPr>
          <a:xfrm>
            <a:off x="710211" y="5138804"/>
            <a:ext cx="7473315" cy="489878"/>
          </a:xfrm>
          <a:prstGeom prst="rect">
            <a:avLst/>
          </a:prstGeom>
        </p:spPr>
        <p:txBody>
          <a:bodyPr vert="horz" wrap="square" lIns="0" tIns="20320" rIns="0" bIns="0" rtlCol="0">
            <a:spAutoFit/>
          </a:bodyPr>
          <a:lstStyle/>
          <a:p>
            <a:pPr marL="86995" indent="-74295">
              <a:lnSpc>
                <a:spcPct val="100000"/>
              </a:lnSpc>
              <a:spcBef>
                <a:spcPts val="160"/>
              </a:spcBef>
              <a:buFont typeface="FedEx Sans"/>
              <a:buAutoNum type="arabicPlain"/>
              <a:tabLst>
                <a:tab pos="86995" algn="l"/>
              </a:tabLst>
            </a:pPr>
            <a:r>
              <a:rPr sz="700" spc="-10">
                <a:solidFill>
                  <a:srgbClr val="333333"/>
                </a:solidFill>
                <a:latin typeface="FedEx Sans"/>
                <a:cs typeface="FedEx Sans"/>
              </a:rPr>
              <a:t>Parameters </a:t>
            </a:r>
            <a:r>
              <a:rPr sz="700">
                <a:solidFill>
                  <a:srgbClr val="333333"/>
                </a:solidFill>
                <a:latin typeface="FedEx Sans"/>
                <a:cs typeface="FedEx Sans"/>
              </a:rPr>
              <a:t>for</a:t>
            </a:r>
            <a:r>
              <a:rPr sz="700" spc="-5">
                <a:solidFill>
                  <a:srgbClr val="333333"/>
                </a:solidFill>
                <a:latin typeface="FedEx Sans"/>
                <a:cs typeface="FedEx Sans"/>
              </a:rPr>
              <a:t> </a:t>
            </a:r>
            <a:r>
              <a:rPr sz="700">
                <a:solidFill>
                  <a:srgbClr val="333333"/>
                </a:solidFill>
                <a:latin typeface="FedEx Sans"/>
                <a:cs typeface="FedEx Sans"/>
              </a:rPr>
              <a:t>the</a:t>
            </a:r>
            <a:r>
              <a:rPr sz="700" spc="-5">
                <a:solidFill>
                  <a:srgbClr val="333333"/>
                </a:solidFill>
                <a:latin typeface="FedEx Sans"/>
                <a:cs typeface="FedEx Sans"/>
              </a:rPr>
              <a:t> </a:t>
            </a:r>
            <a:r>
              <a:rPr sz="700">
                <a:solidFill>
                  <a:srgbClr val="333333"/>
                </a:solidFill>
                <a:latin typeface="FedEx Sans"/>
                <a:cs typeface="FedEx Sans"/>
              </a:rPr>
              <a:t>purpose</a:t>
            </a:r>
            <a:r>
              <a:rPr sz="700" spc="-10">
                <a:solidFill>
                  <a:srgbClr val="333333"/>
                </a:solidFill>
                <a:latin typeface="FedEx Sans"/>
                <a:cs typeface="FedEx Sans"/>
              </a:rPr>
              <a:t> </a:t>
            </a:r>
            <a:r>
              <a:rPr sz="700">
                <a:solidFill>
                  <a:srgbClr val="333333"/>
                </a:solidFill>
                <a:latin typeface="FedEx Sans"/>
                <a:cs typeface="FedEx Sans"/>
              </a:rPr>
              <a:t>of</a:t>
            </a:r>
            <a:r>
              <a:rPr sz="700" spc="-5">
                <a:solidFill>
                  <a:srgbClr val="333333"/>
                </a:solidFill>
                <a:latin typeface="FedEx Sans"/>
                <a:cs typeface="FedEx Sans"/>
              </a:rPr>
              <a:t> </a:t>
            </a:r>
            <a:r>
              <a:rPr sz="700">
                <a:solidFill>
                  <a:srgbClr val="333333"/>
                </a:solidFill>
                <a:latin typeface="FedEx Sans"/>
                <a:cs typeface="FedEx Sans"/>
              </a:rPr>
              <a:t>the</a:t>
            </a:r>
            <a:r>
              <a:rPr sz="700" spc="-5">
                <a:solidFill>
                  <a:srgbClr val="333333"/>
                </a:solidFill>
                <a:latin typeface="FedEx Sans"/>
                <a:cs typeface="FedEx Sans"/>
              </a:rPr>
              <a:t> </a:t>
            </a:r>
            <a:r>
              <a:rPr sz="700" spc="-10">
                <a:solidFill>
                  <a:srgbClr val="333333"/>
                </a:solidFill>
                <a:latin typeface="FedEx Sans"/>
                <a:cs typeface="FedEx Sans"/>
              </a:rPr>
              <a:t>example: </a:t>
            </a:r>
            <a:r>
              <a:rPr sz="700" b="1">
                <a:solidFill>
                  <a:srgbClr val="333333"/>
                </a:solidFill>
                <a:latin typeface="FedEx Sans"/>
                <a:cs typeface="FedEx Sans"/>
              </a:rPr>
              <a:t>12%</a:t>
            </a:r>
            <a:r>
              <a:rPr sz="700" b="1" spc="-5">
                <a:solidFill>
                  <a:srgbClr val="333333"/>
                </a:solidFill>
                <a:latin typeface="FedEx Sans"/>
                <a:cs typeface="FedEx Sans"/>
              </a:rPr>
              <a:t> </a:t>
            </a:r>
            <a:r>
              <a:rPr sz="700" b="1">
                <a:solidFill>
                  <a:srgbClr val="333333"/>
                </a:solidFill>
                <a:latin typeface="FedEx Sans"/>
                <a:cs typeface="FedEx Sans"/>
              </a:rPr>
              <a:t>on</a:t>
            </a:r>
            <a:r>
              <a:rPr sz="700" b="1" spc="-5">
                <a:solidFill>
                  <a:srgbClr val="333333"/>
                </a:solidFill>
                <a:latin typeface="FedEx Sans"/>
                <a:cs typeface="FedEx Sans"/>
              </a:rPr>
              <a:t> </a:t>
            </a:r>
            <a:r>
              <a:rPr sz="700" b="1">
                <a:solidFill>
                  <a:srgbClr val="333333"/>
                </a:solidFill>
                <a:latin typeface="FedEx Sans"/>
                <a:cs typeface="FedEx Sans"/>
              </a:rPr>
              <a:t>entry</a:t>
            </a:r>
            <a:r>
              <a:rPr sz="700" b="1" spc="-5">
                <a:solidFill>
                  <a:srgbClr val="333333"/>
                </a:solidFill>
                <a:latin typeface="FedEx Sans"/>
                <a:cs typeface="FedEx Sans"/>
              </a:rPr>
              <a:t> </a:t>
            </a:r>
            <a:r>
              <a:rPr sz="700" b="1">
                <a:solidFill>
                  <a:srgbClr val="333333"/>
                </a:solidFill>
                <a:latin typeface="FedEx Sans"/>
                <a:cs typeface="FedEx Sans"/>
              </a:rPr>
              <a:t>value</a:t>
            </a:r>
            <a:r>
              <a:rPr sz="700" b="1" spc="-5">
                <a:solidFill>
                  <a:srgbClr val="333333"/>
                </a:solidFill>
                <a:latin typeface="FedEx Sans"/>
                <a:cs typeface="FedEx Sans"/>
              </a:rPr>
              <a:t> </a:t>
            </a:r>
            <a:r>
              <a:rPr sz="700" b="1">
                <a:solidFill>
                  <a:srgbClr val="333333"/>
                </a:solidFill>
                <a:latin typeface="FedEx Sans"/>
                <a:cs typeface="FedEx Sans"/>
              </a:rPr>
              <a:t>of</a:t>
            </a:r>
            <a:r>
              <a:rPr sz="700" b="1" spc="-5">
                <a:solidFill>
                  <a:srgbClr val="333333"/>
                </a:solidFill>
                <a:latin typeface="FedEx Sans"/>
                <a:cs typeface="FedEx Sans"/>
              </a:rPr>
              <a:t> </a:t>
            </a:r>
            <a:r>
              <a:rPr sz="700" b="1">
                <a:solidFill>
                  <a:srgbClr val="333333"/>
                </a:solidFill>
                <a:latin typeface="FedEx Sans"/>
                <a:cs typeface="FedEx Sans"/>
              </a:rPr>
              <a:t>€150</a:t>
            </a:r>
            <a:r>
              <a:rPr sz="700" b="1" spc="-10">
                <a:solidFill>
                  <a:srgbClr val="333333"/>
                </a:solidFill>
                <a:latin typeface="FedEx Sans"/>
                <a:cs typeface="FedEx Sans"/>
              </a:rPr>
              <a:t> </a:t>
            </a:r>
            <a:r>
              <a:rPr lang="en-US" sz="700" b="1" spc="-10">
                <a:solidFill>
                  <a:srgbClr val="333333"/>
                </a:solidFill>
                <a:latin typeface="FedEx Sans"/>
                <a:cs typeface="FedEx Sans"/>
              </a:rPr>
              <a:t>($174.19) </a:t>
            </a:r>
            <a:r>
              <a:rPr sz="700" b="1">
                <a:solidFill>
                  <a:srgbClr val="333333"/>
                </a:solidFill>
                <a:latin typeface="FedEx Sans"/>
                <a:cs typeface="FedEx Sans"/>
              </a:rPr>
              <a:t>shipment</a:t>
            </a:r>
            <a:r>
              <a:rPr sz="700" b="1" spc="-5">
                <a:solidFill>
                  <a:srgbClr val="333333"/>
                </a:solidFill>
                <a:latin typeface="FedEx Sans"/>
                <a:cs typeface="FedEx Sans"/>
              </a:rPr>
              <a:t> </a:t>
            </a:r>
            <a:r>
              <a:rPr sz="700" b="1">
                <a:solidFill>
                  <a:srgbClr val="333333"/>
                </a:solidFill>
                <a:latin typeface="FedEx Sans"/>
                <a:cs typeface="FedEx Sans"/>
              </a:rPr>
              <a:t>value</a:t>
            </a:r>
            <a:r>
              <a:rPr sz="700" b="1" spc="-5">
                <a:solidFill>
                  <a:srgbClr val="333333"/>
                </a:solidFill>
                <a:latin typeface="FedEx Sans"/>
                <a:cs typeface="FedEx Sans"/>
              </a:rPr>
              <a:t> </a:t>
            </a:r>
            <a:r>
              <a:rPr sz="700" b="1">
                <a:solidFill>
                  <a:srgbClr val="333333"/>
                </a:solidFill>
                <a:latin typeface="FedEx Sans"/>
                <a:cs typeface="FedEx Sans"/>
              </a:rPr>
              <a:t>+</a:t>
            </a:r>
            <a:r>
              <a:rPr sz="700" b="1" spc="-5">
                <a:solidFill>
                  <a:srgbClr val="333333"/>
                </a:solidFill>
                <a:latin typeface="FedEx Sans"/>
                <a:cs typeface="FedEx Sans"/>
              </a:rPr>
              <a:t> </a:t>
            </a:r>
            <a:r>
              <a:rPr sz="700" b="1">
                <a:solidFill>
                  <a:srgbClr val="333333"/>
                </a:solidFill>
                <a:latin typeface="FedEx Sans"/>
                <a:cs typeface="FedEx Sans"/>
              </a:rPr>
              <a:t>€25</a:t>
            </a:r>
            <a:r>
              <a:rPr lang="en-US" sz="700" b="1">
                <a:solidFill>
                  <a:srgbClr val="333333"/>
                </a:solidFill>
                <a:latin typeface="FedEx Sans"/>
                <a:cs typeface="FedEx Sans"/>
              </a:rPr>
              <a:t> ($28.95)</a:t>
            </a:r>
            <a:r>
              <a:rPr sz="700" b="1" spc="-5">
                <a:solidFill>
                  <a:srgbClr val="333333"/>
                </a:solidFill>
                <a:latin typeface="FedEx Sans"/>
                <a:cs typeface="FedEx Sans"/>
              </a:rPr>
              <a:t> </a:t>
            </a:r>
            <a:r>
              <a:rPr sz="700" b="1">
                <a:solidFill>
                  <a:srgbClr val="333333"/>
                </a:solidFill>
                <a:latin typeface="FedEx Sans"/>
                <a:cs typeface="FedEx Sans"/>
              </a:rPr>
              <a:t>transportation</a:t>
            </a:r>
            <a:r>
              <a:rPr sz="700" b="1" spc="-10">
                <a:solidFill>
                  <a:srgbClr val="333333"/>
                </a:solidFill>
                <a:latin typeface="FedEx Sans"/>
                <a:cs typeface="FedEx Sans"/>
              </a:rPr>
              <a:t> costs</a:t>
            </a:r>
            <a:r>
              <a:rPr sz="700" spc="-10">
                <a:solidFill>
                  <a:srgbClr val="333333"/>
                </a:solidFill>
                <a:latin typeface="FedEx Sans"/>
                <a:cs typeface="FedEx Sans"/>
              </a:rPr>
              <a:t>.</a:t>
            </a:r>
            <a:endParaRPr sz="700">
              <a:latin typeface="FedEx Sans"/>
              <a:cs typeface="FedEx Sans"/>
            </a:endParaRPr>
          </a:p>
          <a:p>
            <a:pPr marL="86995" indent="-74295">
              <a:lnSpc>
                <a:spcPct val="100000"/>
              </a:lnSpc>
              <a:spcBef>
                <a:spcPts val="60"/>
              </a:spcBef>
              <a:buFont typeface="FedEx Sans"/>
              <a:buAutoNum type="arabicPlain"/>
              <a:tabLst>
                <a:tab pos="86995" algn="l"/>
              </a:tabLst>
            </a:pPr>
            <a:r>
              <a:rPr sz="700">
                <a:solidFill>
                  <a:srgbClr val="333333"/>
                </a:solidFill>
                <a:latin typeface="FedEx Sans"/>
                <a:cs typeface="FedEx Sans"/>
              </a:rPr>
              <a:t>€8</a:t>
            </a:r>
            <a:r>
              <a:rPr sz="700" spc="-5">
                <a:solidFill>
                  <a:srgbClr val="333333"/>
                </a:solidFill>
                <a:latin typeface="FedEx Sans"/>
                <a:cs typeface="FedEx Sans"/>
              </a:rPr>
              <a:t> </a:t>
            </a:r>
            <a:r>
              <a:rPr sz="700">
                <a:solidFill>
                  <a:srgbClr val="333333"/>
                </a:solidFill>
                <a:latin typeface="FedEx Sans"/>
                <a:cs typeface="FedEx Sans"/>
              </a:rPr>
              <a:t>per</a:t>
            </a:r>
            <a:r>
              <a:rPr sz="700" spc="-5">
                <a:solidFill>
                  <a:srgbClr val="333333"/>
                </a:solidFill>
                <a:latin typeface="FedEx Sans"/>
                <a:cs typeface="FedEx Sans"/>
              </a:rPr>
              <a:t> </a:t>
            </a:r>
            <a:r>
              <a:rPr sz="700">
                <a:solidFill>
                  <a:srgbClr val="333333"/>
                </a:solidFill>
                <a:latin typeface="FedEx Sans"/>
                <a:cs typeface="FedEx Sans"/>
              </a:rPr>
              <a:t>line</a:t>
            </a:r>
            <a:r>
              <a:rPr sz="700" spc="-5">
                <a:solidFill>
                  <a:srgbClr val="333333"/>
                </a:solidFill>
                <a:latin typeface="FedEx Sans"/>
                <a:cs typeface="FedEx Sans"/>
              </a:rPr>
              <a:t> </a:t>
            </a:r>
            <a:r>
              <a:rPr sz="700">
                <a:solidFill>
                  <a:srgbClr val="333333"/>
                </a:solidFill>
                <a:latin typeface="FedEx Sans"/>
                <a:cs typeface="FedEx Sans"/>
              </a:rPr>
              <a:t>item</a:t>
            </a:r>
            <a:r>
              <a:rPr sz="700" spc="-5">
                <a:solidFill>
                  <a:srgbClr val="333333"/>
                </a:solidFill>
                <a:latin typeface="FedEx Sans"/>
                <a:cs typeface="FedEx Sans"/>
              </a:rPr>
              <a:t> </a:t>
            </a:r>
            <a:r>
              <a:rPr sz="700">
                <a:solidFill>
                  <a:srgbClr val="333333"/>
                </a:solidFill>
                <a:latin typeface="FedEx Sans"/>
                <a:cs typeface="FedEx Sans"/>
              </a:rPr>
              <a:t>above</a:t>
            </a:r>
            <a:r>
              <a:rPr sz="700" spc="-5">
                <a:solidFill>
                  <a:srgbClr val="333333"/>
                </a:solidFill>
                <a:latin typeface="FedEx Sans"/>
                <a:cs typeface="FedEx Sans"/>
              </a:rPr>
              <a:t> </a:t>
            </a:r>
            <a:r>
              <a:rPr sz="700">
                <a:solidFill>
                  <a:srgbClr val="333333"/>
                </a:solidFill>
                <a:latin typeface="FedEx Sans"/>
                <a:cs typeface="FedEx Sans"/>
              </a:rPr>
              <a:t>5-line</a:t>
            </a:r>
            <a:r>
              <a:rPr sz="700" spc="-5">
                <a:solidFill>
                  <a:srgbClr val="333333"/>
                </a:solidFill>
                <a:latin typeface="FedEx Sans"/>
                <a:cs typeface="FedEx Sans"/>
              </a:rPr>
              <a:t> </a:t>
            </a:r>
            <a:r>
              <a:rPr sz="700">
                <a:solidFill>
                  <a:srgbClr val="333333"/>
                </a:solidFill>
                <a:latin typeface="FedEx Sans"/>
                <a:cs typeface="FedEx Sans"/>
              </a:rPr>
              <a:t>items.</a:t>
            </a:r>
            <a:r>
              <a:rPr sz="700" spc="150">
                <a:solidFill>
                  <a:srgbClr val="333333"/>
                </a:solidFill>
                <a:latin typeface="FedEx Sans"/>
                <a:cs typeface="FedEx Sans"/>
              </a:rPr>
              <a:t> </a:t>
            </a:r>
            <a:r>
              <a:rPr sz="700" b="1">
                <a:solidFill>
                  <a:srgbClr val="333333"/>
                </a:solidFill>
                <a:latin typeface="FedEx Sans"/>
                <a:cs typeface="FedEx Sans"/>
              </a:rPr>
              <a:t>3</a:t>
            </a:r>
            <a:r>
              <a:rPr sz="700" b="1" spc="-5">
                <a:solidFill>
                  <a:srgbClr val="333333"/>
                </a:solidFill>
                <a:latin typeface="FedEx Sans"/>
                <a:cs typeface="FedEx Sans"/>
              </a:rPr>
              <a:t> </a:t>
            </a:r>
            <a:r>
              <a:rPr sz="700" spc="-10">
                <a:solidFill>
                  <a:srgbClr val="333333"/>
                </a:solidFill>
                <a:latin typeface="FedEx Sans"/>
                <a:cs typeface="FedEx Sans"/>
              </a:rPr>
              <a:t>Disbursement</a:t>
            </a:r>
            <a:r>
              <a:rPr sz="700" spc="-5">
                <a:solidFill>
                  <a:srgbClr val="333333"/>
                </a:solidFill>
                <a:latin typeface="FedEx Sans"/>
                <a:cs typeface="FedEx Sans"/>
              </a:rPr>
              <a:t> </a:t>
            </a:r>
            <a:r>
              <a:rPr sz="700">
                <a:solidFill>
                  <a:srgbClr val="333333"/>
                </a:solidFill>
                <a:latin typeface="FedEx Sans"/>
                <a:cs typeface="FedEx Sans"/>
              </a:rPr>
              <a:t>Fee</a:t>
            </a:r>
            <a:r>
              <a:rPr sz="700" spc="-5">
                <a:solidFill>
                  <a:srgbClr val="333333"/>
                </a:solidFill>
                <a:latin typeface="FedEx Sans"/>
                <a:cs typeface="FedEx Sans"/>
              </a:rPr>
              <a:t> </a:t>
            </a:r>
            <a:r>
              <a:rPr sz="700">
                <a:solidFill>
                  <a:srgbClr val="333333"/>
                </a:solidFill>
                <a:latin typeface="FedEx Sans"/>
                <a:cs typeface="FedEx Sans"/>
              </a:rPr>
              <a:t>Increase</a:t>
            </a:r>
            <a:r>
              <a:rPr sz="700" spc="-5">
                <a:solidFill>
                  <a:srgbClr val="333333"/>
                </a:solidFill>
                <a:latin typeface="FedEx Sans"/>
                <a:cs typeface="FedEx Sans"/>
              </a:rPr>
              <a:t> </a:t>
            </a:r>
            <a:r>
              <a:rPr sz="700" spc="-10">
                <a:solidFill>
                  <a:srgbClr val="333333"/>
                </a:solidFill>
                <a:latin typeface="FedEx Sans"/>
                <a:cs typeface="FedEx Sans"/>
              </a:rPr>
              <a:t>effective</a:t>
            </a:r>
            <a:r>
              <a:rPr sz="700" spc="-5">
                <a:solidFill>
                  <a:srgbClr val="333333"/>
                </a:solidFill>
                <a:latin typeface="FedEx Sans"/>
                <a:cs typeface="FedEx Sans"/>
              </a:rPr>
              <a:t> </a:t>
            </a:r>
            <a:r>
              <a:rPr sz="700">
                <a:solidFill>
                  <a:srgbClr val="333333"/>
                </a:solidFill>
                <a:latin typeface="FedEx Sans"/>
                <a:cs typeface="FedEx Sans"/>
              </a:rPr>
              <a:t>from</a:t>
            </a:r>
            <a:r>
              <a:rPr sz="700" spc="-5">
                <a:solidFill>
                  <a:srgbClr val="333333"/>
                </a:solidFill>
                <a:latin typeface="FedEx Sans"/>
                <a:cs typeface="FedEx Sans"/>
              </a:rPr>
              <a:t> </a:t>
            </a:r>
            <a:r>
              <a:rPr sz="700">
                <a:solidFill>
                  <a:srgbClr val="333333"/>
                </a:solidFill>
                <a:latin typeface="FedEx Sans"/>
                <a:cs typeface="FedEx Sans"/>
              </a:rPr>
              <a:t>July</a:t>
            </a:r>
            <a:r>
              <a:rPr sz="700" spc="-5">
                <a:solidFill>
                  <a:srgbClr val="333333"/>
                </a:solidFill>
                <a:latin typeface="FedEx Sans"/>
                <a:cs typeface="FedEx Sans"/>
              </a:rPr>
              <a:t> </a:t>
            </a:r>
            <a:r>
              <a:rPr sz="700">
                <a:solidFill>
                  <a:srgbClr val="333333"/>
                </a:solidFill>
                <a:latin typeface="FedEx Sans"/>
                <a:cs typeface="FedEx Sans"/>
              </a:rPr>
              <a:t>20,</a:t>
            </a:r>
            <a:r>
              <a:rPr sz="700" spc="-5">
                <a:solidFill>
                  <a:srgbClr val="333333"/>
                </a:solidFill>
                <a:latin typeface="FedEx Sans"/>
                <a:cs typeface="FedEx Sans"/>
              </a:rPr>
              <a:t> </a:t>
            </a:r>
            <a:r>
              <a:rPr sz="700">
                <a:solidFill>
                  <a:srgbClr val="333333"/>
                </a:solidFill>
                <a:latin typeface="FedEx Sans"/>
                <a:cs typeface="FedEx Sans"/>
              </a:rPr>
              <a:t>2026.</a:t>
            </a:r>
            <a:r>
              <a:rPr sz="700" spc="155">
                <a:solidFill>
                  <a:srgbClr val="333333"/>
                </a:solidFill>
                <a:latin typeface="FedEx Sans"/>
                <a:cs typeface="FedEx Sans"/>
              </a:rPr>
              <a:t> </a:t>
            </a:r>
            <a:r>
              <a:rPr sz="700" b="1">
                <a:solidFill>
                  <a:srgbClr val="333333"/>
                </a:solidFill>
                <a:latin typeface="FedEx Sans"/>
                <a:cs typeface="FedEx Sans"/>
              </a:rPr>
              <a:t>4</a:t>
            </a:r>
            <a:r>
              <a:rPr sz="700" b="1" spc="5">
                <a:solidFill>
                  <a:srgbClr val="333333"/>
                </a:solidFill>
                <a:latin typeface="FedEx Sans"/>
                <a:cs typeface="FedEx Sans"/>
              </a:rPr>
              <a:t> </a:t>
            </a:r>
            <a:r>
              <a:rPr sz="700">
                <a:solidFill>
                  <a:srgbClr val="333333"/>
                </a:solidFill>
                <a:latin typeface="FedEx Sans"/>
                <a:cs typeface="FedEx Sans"/>
              </a:rPr>
              <a:t>Inbound</a:t>
            </a:r>
            <a:r>
              <a:rPr sz="700" spc="-5">
                <a:solidFill>
                  <a:srgbClr val="333333"/>
                </a:solidFill>
                <a:latin typeface="FedEx Sans"/>
                <a:cs typeface="FedEx Sans"/>
              </a:rPr>
              <a:t> </a:t>
            </a:r>
            <a:r>
              <a:rPr sz="700" spc="-10">
                <a:solidFill>
                  <a:srgbClr val="333333"/>
                </a:solidFill>
                <a:latin typeface="FedEx Sans"/>
                <a:cs typeface="FedEx Sans"/>
              </a:rPr>
              <a:t>Processing</a:t>
            </a:r>
            <a:r>
              <a:rPr sz="700" spc="-5">
                <a:solidFill>
                  <a:srgbClr val="333333"/>
                </a:solidFill>
                <a:latin typeface="FedEx Sans"/>
                <a:cs typeface="FedEx Sans"/>
              </a:rPr>
              <a:t> </a:t>
            </a:r>
            <a:r>
              <a:rPr sz="700">
                <a:solidFill>
                  <a:srgbClr val="333333"/>
                </a:solidFill>
                <a:latin typeface="FedEx Sans"/>
                <a:cs typeface="FedEx Sans"/>
              </a:rPr>
              <a:t>Fee</a:t>
            </a:r>
            <a:r>
              <a:rPr sz="700" spc="-5">
                <a:solidFill>
                  <a:srgbClr val="333333"/>
                </a:solidFill>
                <a:latin typeface="FedEx Sans"/>
                <a:cs typeface="FedEx Sans"/>
              </a:rPr>
              <a:t> </a:t>
            </a:r>
            <a:r>
              <a:rPr sz="700" spc="-10">
                <a:solidFill>
                  <a:srgbClr val="333333"/>
                </a:solidFill>
                <a:latin typeface="FedEx Sans"/>
                <a:cs typeface="FedEx Sans"/>
              </a:rPr>
              <a:t>effective</a:t>
            </a:r>
            <a:r>
              <a:rPr sz="700" spc="-5">
                <a:solidFill>
                  <a:srgbClr val="333333"/>
                </a:solidFill>
                <a:latin typeface="FedEx Sans"/>
                <a:cs typeface="FedEx Sans"/>
              </a:rPr>
              <a:t> </a:t>
            </a:r>
            <a:r>
              <a:rPr sz="700">
                <a:solidFill>
                  <a:srgbClr val="333333"/>
                </a:solidFill>
                <a:latin typeface="FedEx Sans"/>
                <a:cs typeface="FedEx Sans"/>
              </a:rPr>
              <a:t>from</a:t>
            </a:r>
            <a:r>
              <a:rPr sz="700" spc="-5">
                <a:solidFill>
                  <a:srgbClr val="333333"/>
                </a:solidFill>
                <a:latin typeface="FedEx Sans"/>
                <a:cs typeface="FedEx Sans"/>
              </a:rPr>
              <a:t> </a:t>
            </a:r>
            <a:r>
              <a:rPr sz="700">
                <a:solidFill>
                  <a:srgbClr val="333333"/>
                </a:solidFill>
                <a:latin typeface="FedEx Sans"/>
                <a:cs typeface="FedEx Sans"/>
              </a:rPr>
              <a:t>August</a:t>
            </a:r>
            <a:r>
              <a:rPr sz="700" spc="-5">
                <a:solidFill>
                  <a:srgbClr val="333333"/>
                </a:solidFill>
                <a:latin typeface="FedEx Sans"/>
                <a:cs typeface="FedEx Sans"/>
              </a:rPr>
              <a:t> </a:t>
            </a:r>
            <a:r>
              <a:rPr sz="700">
                <a:solidFill>
                  <a:srgbClr val="333333"/>
                </a:solidFill>
                <a:latin typeface="FedEx Sans"/>
                <a:cs typeface="FedEx Sans"/>
              </a:rPr>
              <a:t>3,</a:t>
            </a:r>
            <a:r>
              <a:rPr sz="700" spc="-5">
                <a:solidFill>
                  <a:srgbClr val="333333"/>
                </a:solidFill>
                <a:latin typeface="FedEx Sans"/>
                <a:cs typeface="FedEx Sans"/>
              </a:rPr>
              <a:t> </a:t>
            </a:r>
            <a:r>
              <a:rPr sz="700" spc="-10">
                <a:solidFill>
                  <a:srgbClr val="333333"/>
                </a:solidFill>
                <a:latin typeface="FedEx Sans"/>
                <a:cs typeface="FedEx Sans"/>
              </a:rPr>
              <a:t>2026.</a:t>
            </a:r>
            <a:endParaRPr sz="700">
              <a:latin typeface="FedEx Sans"/>
              <a:cs typeface="FedEx Sans"/>
            </a:endParaRPr>
          </a:p>
          <a:p>
            <a:pPr marL="12700">
              <a:lnSpc>
                <a:spcPct val="100000"/>
              </a:lnSpc>
              <a:spcBef>
                <a:spcPts val="60"/>
              </a:spcBef>
            </a:pPr>
            <a:r>
              <a:rPr sz="700" b="1" spc="-30">
                <a:solidFill>
                  <a:srgbClr val="333333"/>
                </a:solidFill>
                <a:latin typeface="FedEx Sans"/>
                <a:cs typeface="FedEx Sans"/>
              </a:rPr>
              <a:t>*</a:t>
            </a:r>
            <a:r>
              <a:rPr sz="700" spc="-30">
                <a:solidFill>
                  <a:srgbClr val="333333"/>
                </a:solidFill>
                <a:latin typeface="FedEx Sans"/>
                <a:cs typeface="FedEx Sans"/>
              </a:rPr>
              <a:t>VAT</a:t>
            </a:r>
            <a:r>
              <a:rPr sz="700" spc="-15">
                <a:solidFill>
                  <a:srgbClr val="333333"/>
                </a:solidFill>
                <a:latin typeface="FedEx Sans"/>
                <a:cs typeface="FedEx Sans"/>
              </a:rPr>
              <a:t> </a:t>
            </a:r>
            <a:r>
              <a:rPr sz="700">
                <a:solidFill>
                  <a:srgbClr val="333333"/>
                </a:solidFill>
                <a:latin typeface="FedEx Sans"/>
                <a:cs typeface="FedEx Sans"/>
              </a:rPr>
              <a:t>rules</a:t>
            </a:r>
            <a:r>
              <a:rPr sz="700" spc="-25">
                <a:solidFill>
                  <a:srgbClr val="333333"/>
                </a:solidFill>
                <a:latin typeface="FedEx Sans"/>
                <a:cs typeface="FedEx Sans"/>
              </a:rPr>
              <a:t> </a:t>
            </a:r>
            <a:r>
              <a:rPr sz="700">
                <a:solidFill>
                  <a:srgbClr val="333333"/>
                </a:solidFill>
                <a:latin typeface="FedEx Sans"/>
                <a:cs typeface="FedEx Sans"/>
              </a:rPr>
              <a:t>remain</a:t>
            </a:r>
            <a:r>
              <a:rPr sz="700" spc="-10">
                <a:solidFill>
                  <a:srgbClr val="333333"/>
                </a:solidFill>
                <a:latin typeface="FedEx Sans"/>
                <a:cs typeface="FedEx Sans"/>
              </a:rPr>
              <a:t> </a:t>
            </a:r>
            <a:r>
              <a:rPr sz="700">
                <a:solidFill>
                  <a:srgbClr val="333333"/>
                </a:solidFill>
                <a:latin typeface="FedEx Sans"/>
                <a:cs typeface="FedEx Sans"/>
              </a:rPr>
              <a:t>unchanged.</a:t>
            </a:r>
            <a:r>
              <a:rPr sz="700" spc="-15">
                <a:solidFill>
                  <a:srgbClr val="333333"/>
                </a:solidFill>
                <a:latin typeface="FedEx Sans"/>
                <a:cs typeface="FedEx Sans"/>
              </a:rPr>
              <a:t> </a:t>
            </a:r>
            <a:r>
              <a:rPr sz="700">
                <a:solidFill>
                  <a:srgbClr val="333333"/>
                </a:solidFill>
                <a:latin typeface="FedEx Sans"/>
                <a:cs typeface="FedEx Sans"/>
              </a:rPr>
              <a:t>German</a:t>
            </a:r>
            <a:r>
              <a:rPr sz="700" spc="-10">
                <a:solidFill>
                  <a:srgbClr val="333333"/>
                </a:solidFill>
                <a:latin typeface="FedEx Sans"/>
                <a:cs typeface="FedEx Sans"/>
              </a:rPr>
              <a:t> </a:t>
            </a:r>
            <a:r>
              <a:rPr sz="700" spc="-45">
                <a:solidFill>
                  <a:srgbClr val="333333"/>
                </a:solidFill>
                <a:latin typeface="FedEx Sans"/>
                <a:cs typeface="FedEx Sans"/>
              </a:rPr>
              <a:t>VAT</a:t>
            </a:r>
            <a:r>
              <a:rPr sz="700">
                <a:solidFill>
                  <a:srgbClr val="333333"/>
                </a:solidFill>
                <a:latin typeface="FedEx Sans"/>
                <a:cs typeface="FedEx Sans"/>
              </a:rPr>
              <a:t> rates</a:t>
            </a:r>
            <a:r>
              <a:rPr sz="700" spc="-10">
                <a:solidFill>
                  <a:srgbClr val="333333"/>
                </a:solidFill>
                <a:latin typeface="FedEx Sans"/>
                <a:cs typeface="FedEx Sans"/>
              </a:rPr>
              <a:t> </a:t>
            </a:r>
            <a:r>
              <a:rPr sz="700">
                <a:solidFill>
                  <a:srgbClr val="333333"/>
                </a:solidFill>
                <a:latin typeface="FedEx Sans"/>
                <a:cs typeface="FedEx Sans"/>
              </a:rPr>
              <a:t>were</a:t>
            </a:r>
            <a:r>
              <a:rPr sz="700" spc="-15">
                <a:solidFill>
                  <a:srgbClr val="333333"/>
                </a:solidFill>
                <a:latin typeface="FedEx Sans"/>
                <a:cs typeface="FedEx Sans"/>
              </a:rPr>
              <a:t> </a:t>
            </a:r>
            <a:r>
              <a:rPr sz="700">
                <a:solidFill>
                  <a:srgbClr val="333333"/>
                </a:solidFill>
                <a:latin typeface="FedEx Sans"/>
                <a:cs typeface="FedEx Sans"/>
              </a:rPr>
              <a:t>used</a:t>
            </a:r>
            <a:r>
              <a:rPr sz="700" spc="-10">
                <a:solidFill>
                  <a:srgbClr val="333333"/>
                </a:solidFill>
                <a:latin typeface="FedEx Sans"/>
                <a:cs typeface="FedEx Sans"/>
              </a:rPr>
              <a:t> </a:t>
            </a:r>
            <a:r>
              <a:rPr sz="700">
                <a:solidFill>
                  <a:srgbClr val="333333"/>
                </a:solidFill>
                <a:latin typeface="FedEx Sans"/>
                <a:cs typeface="FedEx Sans"/>
              </a:rPr>
              <a:t>for</a:t>
            </a:r>
            <a:r>
              <a:rPr sz="700" spc="-15">
                <a:solidFill>
                  <a:srgbClr val="333333"/>
                </a:solidFill>
                <a:latin typeface="FedEx Sans"/>
                <a:cs typeface="FedEx Sans"/>
              </a:rPr>
              <a:t> </a:t>
            </a:r>
            <a:r>
              <a:rPr sz="700">
                <a:solidFill>
                  <a:srgbClr val="333333"/>
                </a:solidFill>
                <a:latin typeface="FedEx Sans"/>
                <a:cs typeface="FedEx Sans"/>
              </a:rPr>
              <a:t>illustration</a:t>
            </a:r>
            <a:r>
              <a:rPr sz="700" spc="-10">
                <a:solidFill>
                  <a:srgbClr val="333333"/>
                </a:solidFill>
                <a:latin typeface="FedEx Sans"/>
                <a:cs typeface="FedEx Sans"/>
              </a:rPr>
              <a:t> purposes.</a:t>
            </a:r>
            <a:endParaRPr sz="700">
              <a:latin typeface="FedEx Sans"/>
              <a:cs typeface="FedEx Sans"/>
            </a:endParaRPr>
          </a:p>
          <a:p>
            <a:pPr marL="12700">
              <a:lnSpc>
                <a:spcPct val="100000"/>
              </a:lnSpc>
              <a:spcBef>
                <a:spcPts val="60"/>
              </a:spcBef>
            </a:pPr>
            <a:r>
              <a:rPr sz="700">
                <a:solidFill>
                  <a:srgbClr val="333333"/>
                </a:solidFill>
                <a:latin typeface="FedEx Sans"/>
                <a:cs typeface="FedEx Sans"/>
              </a:rPr>
              <a:t>NEW:</a:t>
            </a:r>
            <a:r>
              <a:rPr sz="700" spc="-10">
                <a:solidFill>
                  <a:srgbClr val="333333"/>
                </a:solidFill>
                <a:latin typeface="FedEx Sans"/>
                <a:cs typeface="FedEx Sans"/>
              </a:rPr>
              <a:t> </a:t>
            </a:r>
            <a:r>
              <a:rPr sz="700">
                <a:solidFill>
                  <a:srgbClr val="333333"/>
                </a:solidFill>
                <a:latin typeface="FedEx Sans"/>
                <a:cs typeface="FedEx Sans"/>
              </a:rPr>
              <a:t>Customs</a:t>
            </a:r>
            <a:r>
              <a:rPr sz="700" spc="-5">
                <a:solidFill>
                  <a:srgbClr val="333333"/>
                </a:solidFill>
                <a:latin typeface="FedEx Sans"/>
                <a:cs typeface="FedEx Sans"/>
              </a:rPr>
              <a:t> </a:t>
            </a:r>
            <a:r>
              <a:rPr sz="700">
                <a:solidFill>
                  <a:srgbClr val="333333"/>
                </a:solidFill>
                <a:latin typeface="FedEx Sans"/>
                <a:cs typeface="FedEx Sans"/>
              </a:rPr>
              <a:t>Duty</a:t>
            </a:r>
            <a:r>
              <a:rPr sz="700" spc="305">
                <a:solidFill>
                  <a:srgbClr val="333333"/>
                </a:solidFill>
                <a:latin typeface="FedEx Sans"/>
                <a:cs typeface="FedEx Sans"/>
              </a:rPr>
              <a:t> </a:t>
            </a:r>
            <a:r>
              <a:rPr sz="700">
                <a:solidFill>
                  <a:srgbClr val="333333"/>
                </a:solidFill>
                <a:latin typeface="FedEx Sans"/>
                <a:cs typeface="FedEx Sans"/>
              </a:rPr>
              <a:t>NEW:</a:t>
            </a:r>
            <a:r>
              <a:rPr sz="700" spc="-10">
                <a:solidFill>
                  <a:srgbClr val="333333"/>
                </a:solidFill>
                <a:latin typeface="FedEx Sans"/>
                <a:cs typeface="FedEx Sans"/>
              </a:rPr>
              <a:t> </a:t>
            </a:r>
            <a:r>
              <a:rPr lang="en-US" sz="700">
                <a:solidFill>
                  <a:srgbClr val="333333"/>
                </a:solidFill>
                <a:latin typeface="FedEx Sans"/>
                <a:cs typeface="FedEx Sans"/>
              </a:rPr>
              <a:t>Union </a:t>
            </a:r>
            <a:r>
              <a:rPr sz="700">
                <a:solidFill>
                  <a:srgbClr val="333333"/>
                </a:solidFill>
                <a:latin typeface="FedEx Sans"/>
                <a:cs typeface="FedEx Sans"/>
              </a:rPr>
              <a:t>Handling</a:t>
            </a:r>
            <a:r>
              <a:rPr sz="700" spc="-5">
                <a:solidFill>
                  <a:srgbClr val="333333"/>
                </a:solidFill>
                <a:latin typeface="FedEx Sans"/>
                <a:cs typeface="FedEx Sans"/>
              </a:rPr>
              <a:t> </a:t>
            </a:r>
            <a:r>
              <a:rPr sz="700">
                <a:solidFill>
                  <a:srgbClr val="333333"/>
                </a:solidFill>
                <a:latin typeface="FedEx Sans"/>
                <a:cs typeface="FedEx Sans"/>
              </a:rPr>
              <a:t>Fee</a:t>
            </a:r>
            <a:r>
              <a:rPr sz="700" spc="305">
                <a:solidFill>
                  <a:srgbClr val="333333"/>
                </a:solidFill>
                <a:latin typeface="FedEx Sans"/>
                <a:cs typeface="FedEx Sans"/>
              </a:rPr>
              <a:t> </a:t>
            </a:r>
            <a:r>
              <a:rPr sz="700">
                <a:solidFill>
                  <a:srgbClr val="333333"/>
                </a:solidFill>
                <a:latin typeface="FedEx Sans"/>
                <a:cs typeface="FedEx Sans"/>
              </a:rPr>
              <a:t>AS-IS:</a:t>
            </a:r>
            <a:r>
              <a:rPr sz="700" spc="-10">
                <a:solidFill>
                  <a:srgbClr val="333333"/>
                </a:solidFill>
                <a:latin typeface="FedEx Sans"/>
                <a:cs typeface="FedEx Sans"/>
              </a:rPr>
              <a:t> </a:t>
            </a:r>
            <a:r>
              <a:rPr sz="700">
                <a:solidFill>
                  <a:srgbClr val="333333"/>
                </a:solidFill>
                <a:latin typeface="FedEx Sans"/>
                <a:cs typeface="FedEx Sans"/>
              </a:rPr>
              <a:t>VAT</a:t>
            </a:r>
            <a:r>
              <a:rPr sz="700" spc="305">
                <a:solidFill>
                  <a:srgbClr val="333333"/>
                </a:solidFill>
                <a:latin typeface="FedEx Sans"/>
                <a:cs typeface="FedEx Sans"/>
              </a:rPr>
              <a:t> </a:t>
            </a:r>
            <a:r>
              <a:rPr sz="700">
                <a:solidFill>
                  <a:srgbClr val="333333"/>
                </a:solidFill>
                <a:latin typeface="FedEx Sans"/>
                <a:cs typeface="FedEx Sans"/>
              </a:rPr>
              <a:t>AS-IS:</a:t>
            </a:r>
            <a:r>
              <a:rPr sz="700" spc="-5">
                <a:solidFill>
                  <a:srgbClr val="333333"/>
                </a:solidFill>
                <a:latin typeface="FedEx Sans"/>
                <a:cs typeface="FedEx Sans"/>
              </a:rPr>
              <a:t> </a:t>
            </a:r>
            <a:r>
              <a:rPr sz="700">
                <a:solidFill>
                  <a:srgbClr val="333333"/>
                </a:solidFill>
                <a:latin typeface="FedEx Sans"/>
                <a:cs typeface="FedEx Sans"/>
              </a:rPr>
              <a:t>Multi-line</a:t>
            </a:r>
            <a:r>
              <a:rPr sz="700" spc="-10">
                <a:solidFill>
                  <a:srgbClr val="333333"/>
                </a:solidFill>
                <a:latin typeface="FedEx Sans"/>
                <a:cs typeface="FedEx Sans"/>
              </a:rPr>
              <a:t> </a:t>
            </a:r>
            <a:r>
              <a:rPr sz="700">
                <a:solidFill>
                  <a:srgbClr val="333333"/>
                </a:solidFill>
                <a:latin typeface="FedEx Sans"/>
                <a:cs typeface="FedEx Sans"/>
              </a:rPr>
              <a:t>Item</a:t>
            </a:r>
            <a:r>
              <a:rPr sz="700" spc="-5">
                <a:solidFill>
                  <a:srgbClr val="333333"/>
                </a:solidFill>
                <a:latin typeface="FedEx Sans"/>
                <a:cs typeface="FedEx Sans"/>
              </a:rPr>
              <a:t> </a:t>
            </a:r>
            <a:r>
              <a:rPr sz="700">
                <a:solidFill>
                  <a:srgbClr val="333333"/>
                </a:solidFill>
                <a:latin typeface="FedEx Sans"/>
                <a:cs typeface="FedEx Sans"/>
              </a:rPr>
              <a:t>Fee</a:t>
            </a:r>
            <a:r>
              <a:rPr sz="700" spc="305">
                <a:solidFill>
                  <a:srgbClr val="333333"/>
                </a:solidFill>
                <a:latin typeface="FedEx Sans"/>
                <a:cs typeface="FedEx Sans"/>
              </a:rPr>
              <a:t> </a:t>
            </a:r>
            <a:r>
              <a:rPr sz="700">
                <a:solidFill>
                  <a:srgbClr val="333333"/>
                </a:solidFill>
                <a:latin typeface="FedEx Sans"/>
                <a:cs typeface="FedEx Sans"/>
              </a:rPr>
              <a:t>AS-IS:</a:t>
            </a:r>
            <a:r>
              <a:rPr sz="700" spc="-10">
                <a:solidFill>
                  <a:srgbClr val="333333"/>
                </a:solidFill>
                <a:latin typeface="FedEx Sans"/>
                <a:cs typeface="FedEx Sans"/>
              </a:rPr>
              <a:t> </a:t>
            </a:r>
            <a:r>
              <a:rPr sz="700">
                <a:solidFill>
                  <a:srgbClr val="333333"/>
                </a:solidFill>
                <a:latin typeface="FedEx Sans"/>
                <a:cs typeface="FedEx Sans"/>
              </a:rPr>
              <a:t>Standard</a:t>
            </a:r>
            <a:r>
              <a:rPr sz="700" spc="-5">
                <a:solidFill>
                  <a:srgbClr val="333333"/>
                </a:solidFill>
                <a:latin typeface="FedEx Sans"/>
                <a:cs typeface="FedEx Sans"/>
              </a:rPr>
              <a:t> </a:t>
            </a:r>
            <a:r>
              <a:rPr sz="700">
                <a:solidFill>
                  <a:srgbClr val="333333"/>
                </a:solidFill>
                <a:latin typeface="FedEx Sans"/>
                <a:cs typeface="FedEx Sans"/>
              </a:rPr>
              <a:t>Duty</a:t>
            </a:r>
            <a:r>
              <a:rPr sz="700" spc="305">
                <a:solidFill>
                  <a:srgbClr val="333333"/>
                </a:solidFill>
                <a:latin typeface="FedEx Sans"/>
                <a:cs typeface="FedEx Sans"/>
              </a:rPr>
              <a:t> </a:t>
            </a:r>
            <a:r>
              <a:rPr sz="700" spc="-20">
                <a:solidFill>
                  <a:srgbClr val="333333"/>
                </a:solidFill>
                <a:latin typeface="FedEx Sans"/>
                <a:cs typeface="FedEx Sans"/>
              </a:rPr>
              <a:t>UPDATED:</a:t>
            </a:r>
            <a:r>
              <a:rPr sz="700" spc="-10">
                <a:solidFill>
                  <a:srgbClr val="333333"/>
                </a:solidFill>
                <a:latin typeface="FedEx Sans"/>
                <a:cs typeface="FedEx Sans"/>
              </a:rPr>
              <a:t> Disbursement</a:t>
            </a:r>
            <a:r>
              <a:rPr sz="700" spc="-5">
                <a:solidFill>
                  <a:srgbClr val="333333"/>
                </a:solidFill>
                <a:latin typeface="FedEx Sans"/>
                <a:cs typeface="FedEx Sans"/>
              </a:rPr>
              <a:t> </a:t>
            </a:r>
            <a:r>
              <a:rPr sz="700">
                <a:solidFill>
                  <a:srgbClr val="333333"/>
                </a:solidFill>
                <a:latin typeface="FedEx Sans"/>
                <a:cs typeface="FedEx Sans"/>
              </a:rPr>
              <a:t>Fee</a:t>
            </a:r>
            <a:r>
              <a:rPr sz="700" spc="305">
                <a:solidFill>
                  <a:srgbClr val="333333"/>
                </a:solidFill>
                <a:latin typeface="FedEx Sans"/>
                <a:cs typeface="FedEx Sans"/>
              </a:rPr>
              <a:t> </a:t>
            </a:r>
            <a:r>
              <a:rPr sz="700">
                <a:solidFill>
                  <a:srgbClr val="333333"/>
                </a:solidFill>
                <a:latin typeface="FedEx Sans"/>
                <a:cs typeface="FedEx Sans"/>
              </a:rPr>
              <a:t>NEW:</a:t>
            </a:r>
            <a:r>
              <a:rPr sz="700" spc="-10">
                <a:solidFill>
                  <a:srgbClr val="333333"/>
                </a:solidFill>
                <a:latin typeface="FedEx Sans"/>
                <a:cs typeface="FedEx Sans"/>
              </a:rPr>
              <a:t> </a:t>
            </a:r>
            <a:r>
              <a:rPr sz="700">
                <a:solidFill>
                  <a:srgbClr val="333333"/>
                </a:solidFill>
                <a:latin typeface="FedEx Sans"/>
                <a:cs typeface="FedEx Sans"/>
              </a:rPr>
              <a:t>Inbound</a:t>
            </a:r>
            <a:r>
              <a:rPr sz="700" spc="-5">
                <a:solidFill>
                  <a:srgbClr val="333333"/>
                </a:solidFill>
                <a:latin typeface="FedEx Sans"/>
                <a:cs typeface="FedEx Sans"/>
              </a:rPr>
              <a:t> </a:t>
            </a:r>
            <a:r>
              <a:rPr sz="700" spc="-10">
                <a:solidFill>
                  <a:srgbClr val="333333"/>
                </a:solidFill>
                <a:latin typeface="FedEx Sans"/>
                <a:cs typeface="FedEx Sans"/>
              </a:rPr>
              <a:t>Processing</a:t>
            </a:r>
            <a:r>
              <a:rPr sz="700" spc="-5">
                <a:solidFill>
                  <a:srgbClr val="333333"/>
                </a:solidFill>
                <a:latin typeface="FedEx Sans"/>
                <a:cs typeface="FedEx Sans"/>
              </a:rPr>
              <a:t> </a:t>
            </a:r>
            <a:r>
              <a:rPr sz="700" spc="-25">
                <a:solidFill>
                  <a:srgbClr val="333333"/>
                </a:solidFill>
                <a:latin typeface="FedEx Sans"/>
                <a:cs typeface="FedEx Sans"/>
              </a:rPr>
              <a:t>Fee</a:t>
            </a:r>
            <a:endParaRPr sz="700">
              <a:latin typeface="FedEx Sans"/>
              <a:cs typeface="FedEx Sans"/>
            </a:endParaRPr>
          </a:p>
        </p:txBody>
      </p:sp>
      <p:graphicFrame>
        <p:nvGraphicFramePr>
          <p:cNvPr id="4" name="object 4"/>
          <p:cNvGraphicFramePr>
            <a:graphicFrameLocks noGrp="1"/>
          </p:cNvGraphicFramePr>
          <p:nvPr>
            <p:extLst>
              <p:ext uri="{D42A27DB-BD31-4B8C-83A1-F6EECF244321}">
                <p14:modId xmlns:p14="http://schemas.microsoft.com/office/powerpoint/2010/main" val="2881177882"/>
              </p:ext>
            </p:extLst>
          </p:nvPr>
        </p:nvGraphicFramePr>
        <p:xfrm>
          <a:off x="719999" y="2466682"/>
          <a:ext cx="9253853" cy="2583815"/>
        </p:xfrm>
        <a:graphic>
          <a:graphicData uri="http://schemas.openxmlformats.org/drawingml/2006/table">
            <a:tbl>
              <a:tblPr firstRow="1" bandRow="1">
                <a:tableStyleId>{2D5ABB26-0587-4C30-8999-92F81FD0307C}</a:tableStyleId>
              </a:tblPr>
              <a:tblGrid>
                <a:gridCol w="2844165">
                  <a:extLst>
                    <a:ext uri="{9D8B030D-6E8A-4147-A177-3AD203B41FA5}">
                      <a16:colId xmlns:a16="http://schemas.microsoft.com/office/drawing/2014/main" val="20000"/>
                    </a:ext>
                  </a:extLst>
                </a:gridCol>
                <a:gridCol w="1224280">
                  <a:extLst>
                    <a:ext uri="{9D8B030D-6E8A-4147-A177-3AD203B41FA5}">
                      <a16:colId xmlns:a16="http://schemas.microsoft.com/office/drawing/2014/main" val="20001"/>
                    </a:ext>
                  </a:extLst>
                </a:gridCol>
                <a:gridCol w="1224279">
                  <a:extLst>
                    <a:ext uri="{9D8B030D-6E8A-4147-A177-3AD203B41FA5}">
                      <a16:colId xmlns:a16="http://schemas.microsoft.com/office/drawing/2014/main" val="20002"/>
                    </a:ext>
                  </a:extLst>
                </a:gridCol>
                <a:gridCol w="1224279">
                  <a:extLst>
                    <a:ext uri="{9D8B030D-6E8A-4147-A177-3AD203B41FA5}">
                      <a16:colId xmlns:a16="http://schemas.microsoft.com/office/drawing/2014/main" val="20003"/>
                    </a:ext>
                  </a:extLst>
                </a:gridCol>
                <a:gridCol w="1368425">
                  <a:extLst>
                    <a:ext uri="{9D8B030D-6E8A-4147-A177-3AD203B41FA5}">
                      <a16:colId xmlns:a16="http://schemas.microsoft.com/office/drawing/2014/main" val="20004"/>
                    </a:ext>
                  </a:extLst>
                </a:gridCol>
                <a:gridCol w="1368425">
                  <a:extLst>
                    <a:ext uri="{9D8B030D-6E8A-4147-A177-3AD203B41FA5}">
                      <a16:colId xmlns:a16="http://schemas.microsoft.com/office/drawing/2014/main" val="20005"/>
                    </a:ext>
                  </a:extLst>
                </a:gridCol>
              </a:tblGrid>
              <a:tr h="389890">
                <a:tc>
                  <a:txBody>
                    <a:bodyPr/>
                    <a:lstStyle/>
                    <a:p>
                      <a:pPr>
                        <a:lnSpc>
                          <a:spcPct val="100000"/>
                        </a:lnSpc>
                      </a:pPr>
                      <a:endParaRPr sz="900">
                        <a:latin typeface="Times New Roman"/>
                        <a:cs typeface="Times New Roman"/>
                      </a:endParaRPr>
                    </a:p>
                  </a:txBody>
                  <a:tcPr marL="0" marR="0" marT="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tc>
                  <a:txBody>
                    <a:bodyPr/>
                    <a:lstStyle/>
                    <a:p>
                      <a:pPr marL="50800">
                        <a:lnSpc>
                          <a:spcPct val="100000"/>
                        </a:lnSpc>
                        <a:spcBef>
                          <a:spcPts val="905"/>
                        </a:spcBef>
                      </a:pPr>
                      <a:r>
                        <a:rPr sz="1000" b="1">
                          <a:solidFill>
                            <a:srgbClr val="333333"/>
                          </a:solidFill>
                          <a:latin typeface="FedEx Sans"/>
                          <a:cs typeface="FedEx Sans"/>
                        </a:rPr>
                        <a:t>Billed</a:t>
                      </a:r>
                      <a:r>
                        <a:rPr sz="1000" b="1" spc="-30">
                          <a:solidFill>
                            <a:srgbClr val="333333"/>
                          </a:solidFill>
                          <a:latin typeface="FedEx Sans"/>
                          <a:cs typeface="FedEx Sans"/>
                        </a:rPr>
                        <a:t> </a:t>
                      </a:r>
                      <a:r>
                        <a:rPr sz="1000" b="1" spc="-25">
                          <a:solidFill>
                            <a:srgbClr val="333333"/>
                          </a:solidFill>
                          <a:latin typeface="FedEx Sans"/>
                          <a:cs typeface="FedEx Sans"/>
                        </a:rPr>
                        <a:t>to</a:t>
                      </a:r>
                      <a:endParaRPr sz="1000">
                        <a:latin typeface="FedEx Sans"/>
                        <a:cs typeface="FedEx Sans"/>
                      </a:endParaRPr>
                    </a:p>
                  </a:txBody>
                  <a:tcPr marL="0" marR="0" marT="1149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tc>
                  <a:txBody>
                    <a:bodyPr/>
                    <a:lstStyle/>
                    <a:p>
                      <a:pPr marL="50800">
                        <a:lnSpc>
                          <a:spcPct val="100000"/>
                        </a:lnSpc>
                        <a:spcBef>
                          <a:spcPts val="905"/>
                        </a:spcBef>
                      </a:pPr>
                      <a:r>
                        <a:rPr sz="1000" b="1">
                          <a:solidFill>
                            <a:srgbClr val="333333"/>
                          </a:solidFill>
                          <a:latin typeface="FedEx Sans"/>
                          <a:cs typeface="FedEx Sans"/>
                        </a:rPr>
                        <a:t>FedEx</a:t>
                      </a:r>
                      <a:r>
                        <a:rPr sz="1000" b="1" spc="-55">
                          <a:solidFill>
                            <a:srgbClr val="333333"/>
                          </a:solidFill>
                          <a:latin typeface="FedEx Sans"/>
                          <a:cs typeface="FedEx Sans"/>
                        </a:rPr>
                        <a:t> </a:t>
                      </a:r>
                      <a:r>
                        <a:rPr lang="en-US" sz="1000" b="1" spc="-10">
                          <a:solidFill>
                            <a:srgbClr val="333333"/>
                          </a:solidFill>
                          <a:latin typeface="FedEx Sans"/>
                          <a:cs typeface="FedEx Sans"/>
                        </a:rPr>
                        <a:t>i</a:t>
                      </a:r>
                      <a:r>
                        <a:rPr sz="1000" b="1" spc="-10">
                          <a:solidFill>
                            <a:srgbClr val="333333"/>
                          </a:solidFill>
                          <a:latin typeface="FedEx Sans"/>
                          <a:cs typeface="FedEx Sans"/>
                        </a:rPr>
                        <a:t>nvoice</a:t>
                      </a:r>
                      <a:endParaRPr sz="1000">
                        <a:latin typeface="FedEx Sans"/>
                        <a:cs typeface="FedEx Sans"/>
                      </a:endParaRPr>
                    </a:p>
                  </a:txBody>
                  <a:tcPr marL="0" marR="0" marT="1149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tc>
                  <a:txBody>
                    <a:bodyPr/>
                    <a:lstStyle/>
                    <a:p>
                      <a:pPr marL="50800">
                        <a:lnSpc>
                          <a:spcPct val="100000"/>
                        </a:lnSpc>
                        <a:spcBef>
                          <a:spcPts val="305"/>
                        </a:spcBef>
                      </a:pPr>
                      <a:r>
                        <a:rPr sz="1000" b="1">
                          <a:solidFill>
                            <a:srgbClr val="333333"/>
                          </a:solidFill>
                          <a:latin typeface="FedEx Sans"/>
                          <a:cs typeface="FedEx Sans"/>
                        </a:rPr>
                        <a:t>Up</a:t>
                      </a:r>
                      <a:r>
                        <a:rPr sz="1000" b="1" spc="-15">
                          <a:solidFill>
                            <a:srgbClr val="333333"/>
                          </a:solidFill>
                          <a:latin typeface="FedEx Sans"/>
                          <a:cs typeface="FedEx Sans"/>
                        </a:rPr>
                        <a:t> </a:t>
                      </a:r>
                      <a:r>
                        <a:rPr sz="1000" b="1" spc="-25">
                          <a:solidFill>
                            <a:srgbClr val="333333"/>
                          </a:solidFill>
                          <a:latin typeface="FedEx Sans"/>
                          <a:cs typeface="FedEx Sans"/>
                        </a:rPr>
                        <a:t>to</a:t>
                      </a:r>
                      <a:endParaRPr sz="1000">
                        <a:latin typeface="FedEx Sans"/>
                        <a:cs typeface="FedEx Sans"/>
                      </a:endParaRPr>
                    </a:p>
                    <a:p>
                      <a:pPr marL="50800">
                        <a:lnSpc>
                          <a:spcPct val="100000"/>
                        </a:lnSpc>
                      </a:pPr>
                      <a:r>
                        <a:rPr sz="1000" b="1">
                          <a:solidFill>
                            <a:srgbClr val="333333"/>
                          </a:solidFill>
                          <a:latin typeface="FedEx Sans"/>
                          <a:cs typeface="FedEx Sans"/>
                        </a:rPr>
                        <a:t>June</a:t>
                      </a:r>
                      <a:r>
                        <a:rPr sz="1000" b="1" spc="-10">
                          <a:solidFill>
                            <a:srgbClr val="333333"/>
                          </a:solidFill>
                          <a:latin typeface="FedEx Sans"/>
                          <a:cs typeface="FedEx Sans"/>
                        </a:rPr>
                        <a:t> </a:t>
                      </a:r>
                      <a:r>
                        <a:rPr sz="1000" b="1">
                          <a:solidFill>
                            <a:srgbClr val="333333"/>
                          </a:solidFill>
                          <a:latin typeface="FedEx Sans"/>
                          <a:cs typeface="FedEx Sans"/>
                        </a:rPr>
                        <a:t>30,</a:t>
                      </a:r>
                      <a:r>
                        <a:rPr sz="1000" b="1" spc="-10">
                          <a:solidFill>
                            <a:srgbClr val="333333"/>
                          </a:solidFill>
                          <a:latin typeface="FedEx Sans"/>
                          <a:cs typeface="FedEx Sans"/>
                        </a:rPr>
                        <a:t> </a:t>
                      </a:r>
                      <a:r>
                        <a:rPr sz="1000" b="1" spc="-20">
                          <a:solidFill>
                            <a:srgbClr val="333333"/>
                          </a:solidFill>
                          <a:latin typeface="FedEx Sans"/>
                          <a:cs typeface="FedEx Sans"/>
                        </a:rPr>
                        <a:t>2026</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tc>
                  <a:txBody>
                    <a:bodyPr/>
                    <a:lstStyle/>
                    <a:p>
                      <a:pPr marL="50800">
                        <a:lnSpc>
                          <a:spcPct val="100000"/>
                        </a:lnSpc>
                        <a:spcBef>
                          <a:spcPts val="305"/>
                        </a:spcBef>
                      </a:pPr>
                      <a:r>
                        <a:rPr sz="1000" b="1" spc="-20">
                          <a:solidFill>
                            <a:srgbClr val="333333"/>
                          </a:solidFill>
                          <a:latin typeface="FedEx Sans"/>
                          <a:cs typeface="FedEx Sans"/>
                        </a:rPr>
                        <a:t>From</a:t>
                      </a:r>
                      <a:endParaRPr sz="1000">
                        <a:latin typeface="FedEx Sans"/>
                        <a:cs typeface="FedEx Sans"/>
                      </a:endParaRPr>
                    </a:p>
                    <a:p>
                      <a:pPr marL="50800">
                        <a:lnSpc>
                          <a:spcPct val="100000"/>
                        </a:lnSpc>
                      </a:pPr>
                      <a:r>
                        <a:rPr sz="1000" b="1">
                          <a:solidFill>
                            <a:srgbClr val="333333"/>
                          </a:solidFill>
                          <a:latin typeface="FedEx Sans"/>
                          <a:cs typeface="FedEx Sans"/>
                        </a:rPr>
                        <a:t>July</a:t>
                      </a:r>
                      <a:r>
                        <a:rPr sz="1000" b="1" spc="-20">
                          <a:solidFill>
                            <a:srgbClr val="333333"/>
                          </a:solidFill>
                          <a:latin typeface="FedEx Sans"/>
                          <a:cs typeface="FedEx Sans"/>
                        </a:rPr>
                        <a:t> </a:t>
                      </a:r>
                      <a:r>
                        <a:rPr sz="1000" b="1">
                          <a:solidFill>
                            <a:srgbClr val="333333"/>
                          </a:solidFill>
                          <a:latin typeface="FedEx Sans"/>
                          <a:cs typeface="FedEx Sans"/>
                        </a:rPr>
                        <a:t>1,</a:t>
                      </a:r>
                      <a:r>
                        <a:rPr sz="1000" b="1" spc="-15">
                          <a:solidFill>
                            <a:srgbClr val="333333"/>
                          </a:solidFill>
                          <a:latin typeface="FedEx Sans"/>
                          <a:cs typeface="FedEx Sans"/>
                        </a:rPr>
                        <a:t> </a:t>
                      </a:r>
                      <a:r>
                        <a:rPr sz="1000" b="1" spc="-20">
                          <a:solidFill>
                            <a:srgbClr val="333333"/>
                          </a:solidFill>
                          <a:latin typeface="FedEx Sans"/>
                          <a:cs typeface="FedEx Sans"/>
                        </a:rPr>
                        <a:t>2026</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tc>
                  <a:txBody>
                    <a:bodyPr/>
                    <a:lstStyle/>
                    <a:p>
                      <a:pPr marL="50800">
                        <a:lnSpc>
                          <a:spcPct val="100000"/>
                        </a:lnSpc>
                        <a:spcBef>
                          <a:spcPts val="305"/>
                        </a:spcBef>
                      </a:pPr>
                      <a:r>
                        <a:rPr sz="1000" b="1" spc="-20">
                          <a:solidFill>
                            <a:srgbClr val="333333"/>
                          </a:solidFill>
                          <a:latin typeface="FedEx Sans"/>
                          <a:cs typeface="FedEx Sans"/>
                        </a:rPr>
                        <a:t>From</a:t>
                      </a:r>
                      <a:endParaRPr sz="1000">
                        <a:latin typeface="FedEx Sans"/>
                        <a:cs typeface="FedEx Sans"/>
                      </a:endParaRPr>
                    </a:p>
                    <a:p>
                      <a:pPr marL="50800">
                        <a:lnSpc>
                          <a:spcPct val="100000"/>
                        </a:lnSpc>
                      </a:pPr>
                      <a:r>
                        <a:rPr sz="1000" b="1" spc="-10">
                          <a:solidFill>
                            <a:srgbClr val="333333"/>
                          </a:solidFill>
                          <a:latin typeface="FedEx Sans"/>
                          <a:cs typeface="FedEx Sans"/>
                        </a:rPr>
                        <a:t>November</a:t>
                      </a:r>
                      <a:r>
                        <a:rPr sz="1000" b="1" spc="-5">
                          <a:solidFill>
                            <a:srgbClr val="333333"/>
                          </a:solidFill>
                          <a:latin typeface="FedEx Sans"/>
                          <a:cs typeface="FedEx Sans"/>
                        </a:rPr>
                        <a:t> </a:t>
                      </a:r>
                      <a:r>
                        <a:rPr sz="1000" b="1">
                          <a:solidFill>
                            <a:srgbClr val="333333"/>
                          </a:solidFill>
                          <a:latin typeface="FedEx Sans"/>
                          <a:cs typeface="FedEx Sans"/>
                        </a:rPr>
                        <a:t>1,</a:t>
                      </a:r>
                      <a:r>
                        <a:rPr sz="1000" b="1" spc="-5">
                          <a:solidFill>
                            <a:srgbClr val="333333"/>
                          </a:solidFill>
                          <a:latin typeface="FedEx Sans"/>
                          <a:cs typeface="FedEx Sans"/>
                        </a:rPr>
                        <a:t> </a:t>
                      </a:r>
                      <a:r>
                        <a:rPr sz="1000" b="1" spc="-20">
                          <a:solidFill>
                            <a:srgbClr val="333333"/>
                          </a:solidFill>
                          <a:latin typeface="FedEx Sans"/>
                          <a:cs typeface="FedEx Sans"/>
                        </a:rPr>
                        <a:t>2026</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E3E3E2"/>
                    </a:solidFill>
                  </a:tcPr>
                </a:tc>
                <a:extLst>
                  <a:ext uri="{0D108BD9-81ED-4DB2-BD59-A6C34878D82A}">
                    <a16:rowId xmlns:a16="http://schemas.microsoft.com/office/drawing/2014/main" val="10000"/>
                  </a:ext>
                </a:extLst>
              </a:tr>
              <a:tr h="237490">
                <a:tc gridSpan="6">
                  <a:txBody>
                    <a:bodyPr/>
                    <a:lstStyle/>
                    <a:p>
                      <a:pPr marL="50800">
                        <a:lnSpc>
                          <a:spcPct val="100000"/>
                        </a:lnSpc>
                        <a:spcBef>
                          <a:spcPts val="305"/>
                        </a:spcBef>
                      </a:pPr>
                      <a:r>
                        <a:rPr sz="1000" b="1" spc="-10">
                          <a:solidFill>
                            <a:srgbClr val="FFFFFF"/>
                          </a:solidFill>
                          <a:latin typeface="FedEx Sans"/>
                          <a:cs typeface="FedEx Sans"/>
                        </a:rPr>
                        <a:t>Charged</a:t>
                      </a:r>
                      <a:r>
                        <a:rPr sz="1000" b="1" spc="-15">
                          <a:solidFill>
                            <a:srgbClr val="FFFFFF"/>
                          </a:solidFill>
                          <a:latin typeface="FedEx Sans"/>
                          <a:cs typeface="FedEx Sans"/>
                        </a:rPr>
                        <a:t> </a:t>
                      </a:r>
                      <a:r>
                        <a:rPr sz="1000" b="1">
                          <a:solidFill>
                            <a:srgbClr val="FFFFFF"/>
                          </a:solidFill>
                          <a:latin typeface="FedEx Sans"/>
                          <a:cs typeface="FedEx Sans"/>
                        </a:rPr>
                        <a:t>by</a:t>
                      </a:r>
                      <a:r>
                        <a:rPr sz="1000" b="1" spc="-15">
                          <a:solidFill>
                            <a:srgbClr val="FFFFFF"/>
                          </a:solidFill>
                          <a:latin typeface="FedEx Sans"/>
                          <a:cs typeface="FedEx Sans"/>
                        </a:rPr>
                        <a:t> </a:t>
                      </a:r>
                      <a:r>
                        <a:rPr sz="1000" b="1">
                          <a:solidFill>
                            <a:srgbClr val="FFFFFF"/>
                          </a:solidFill>
                          <a:latin typeface="FedEx Sans"/>
                          <a:cs typeface="FedEx Sans"/>
                        </a:rPr>
                        <a:t>the</a:t>
                      </a:r>
                      <a:r>
                        <a:rPr sz="1000" b="1" spc="-15">
                          <a:solidFill>
                            <a:srgbClr val="FFFFFF"/>
                          </a:solidFill>
                          <a:latin typeface="FedEx Sans"/>
                          <a:cs typeface="FedEx Sans"/>
                        </a:rPr>
                        <a:t> </a:t>
                      </a:r>
                      <a:r>
                        <a:rPr sz="1000" b="1" spc="-25">
                          <a:solidFill>
                            <a:srgbClr val="FFFFFF"/>
                          </a:solidFill>
                          <a:latin typeface="FedEx Sans"/>
                          <a:cs typeface="FedEx Sans"/>
                        </a:rPr>
                        <a:t>EU</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6200"/>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1"/>
                  </a:ext>
                </a:extLst>
              </a:tr>
              <a:tr h="237490">
                <a:tc>
                  <a:txBody>
                    <a:bodyPr/>
                    <a:lstStyle/>
                    <a:p>
                      <a:pPr marL="50800">
                        <a:lnSpc>
                          <a:spcPct val="100000"/>
                        </a:lnSpc>
                        <a:spcBef>
                          <a:spcPts val="305"/>
                        </a:spcBef>
                      </a:pPr>
                      <a:r>
                        <a:rPr sz="1000" b="1" spc="-10">
                          <a:solidFill>
                            <a:srgbClr val="333333"/>
                          </a:solidFill>
                          <a:latin typeface="FedEx Sans"/>
                          <a:cs typeface="FedEx Sans"/>
                        </a:rPr>
                        <a:t>Standard</a:t>
                      </a:r>
                      <a:r>
                        <a:rPr sz="1000" b="1" spc="15">
                          <a:solidFill>
                            <a:srgbClr val="333333"/>
                          </a:solidFill>
                          <a:latin typeface="FedEx Sans"/>
                          <a:cs typeface="FedEx Sans"/>
                        </a:rPr>
                        <a:t> </a:t>
                      </a:r>
                      <a:r>
                        <a:rPr lang="en-US" sz="1000" b="1" spc="15">
                          <a:solidFill>
                            <a:srgbClr val="333333"/>
                          </a:solidFill>
                          <a:latin typeface="FedEx Sans"/>
                          <a:cs typeface="FedEx Sans"/>
                        </a:rPr>
                        <a:t>d</a:t>
                      </a:r>
                      <a:r>
                        <a:rPr sz="1000" b="1">
                          <a:solidFill>
                            <a:srgbClr val="333333"/>
                          </a:solidFill>
                          <a:latin typeface="FedEx Sans"/>
                          <a:cs typeface="FedEx Sans"/>
                        </a:rPr>
                        <a:t>uty</a:t>
                      </a:r>
                      <a:r>
                        <a:rPr sz="1000" b="1" spc="15">
                          <a:solidFill>
                            <a:srgbClr val="333333"/>
                          </a:solidFill>
                          <a:latin typeface="FedEx Sans"/>
                          <a:cs typeface="FedEx Sans"/>
                        </a:rPr>
                        <a:t> </a:t>
                      </a:r>
                      <a:r>
                        <a:rPr sz="1000" b="1" spc="-10">
                          <a:solidFill>
                            <a:srgbClr val="333333"/>
                          </a:solidFill>
                          <a:latin typeface="FedEx Sans"/>
                          <a:cs typeface="FedEx Sans"/>
                        </a:rPr>
                        <a:t>(variable</a:t>
                      </a:r>
                      <a:r>
                        <a:rPr sz="1000" b="1" spc="15">
                          <a:solidFill>
                            <a:srgbClr val="333333"/>
                          </a:solidFill>
                          <a:latin typeface="FedEx Sans"/>
                          <a:cs typeface="FedEx Sans"/>
                        </a:rPr>
                        <a:t> </a:t>
                      </a:r>
                      <a:r>
                        <a:rPr sz="1000" b="1" spc="-10">
                          <a:solidFill>
                            <a:srgbClr val="333333"/>
                          </a:solidFill>
                          <a:latin typeface="FedEx Sans"/>
                          <a:cs typeface="FedEx Sans"/>
                        </a:rPr>
                        <a:t>rate)</a:t>
                      </a:r>
                      <a:r>
                        <a:rPr sz="825" b="1" spc="-15" baseline="35353">
                          <a:solidFill>
                            <a:srgbClr val="333333"/>
                          </a:solidFill>
                          <a:latin typeface="FedEx Sans"/>
                          <a:cs typeface="FedEx Sans"/>
                        </a:rPr>
                        <a:t>1</a:t>
                      </a:r>
                      <a:endParaRPr sz="825" baseline="35353">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E0CC"/>
                    </a:solidFill>
                  </a:tcPr>
                </a:tc>
                <a:tc>
                  <a:txBody>
                    <a:bodyPr/>
                    <a:lstStyle/>
                    <a:p>
                      <a:pPr marL="50800">
                        <a:lnSpc>
                          <a:spcPct val="100000"/>
                        </a:lnSpc>
                        <a:spcBef>
                          <a:spcPts val="305"/>
                        </a:spcBef>
                      </a:pPr>
                      <a:r>
                        <a:rPr sz="1000" spc="-10">
                          <a:solidFill>
                            <a:srgbClr val="333333"/>
                          </a:solidFill>
                          <a:latin typeface="FedEx Sans"/>
                          <a:cs typeface="FedEx Sans"/>
                        </a:rPr>
                        <a:t>Recipient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25">
                          <a:solidFill>
                            <a:srgbClr val="333333"/>
                          </a:solidFill>
                          <a:latin typeface="FedEx Sans"/>
                          <a:cs typeface="FedEx Sans"/>
                        </a:rPr>
                        <a:t>D&amp;T: </a:t>
                      </a:r>
                      <a:r>
                        <a:rPr sz="1000" spc="-20">
                          <a:solidFill>
                            <a:srgbClr val="333333"/>
                          </a:solidFill>
                          <a:latin typeface="FedEx Sans"/>
                          <a:cs typeface="FedEx Sans"/>
                        </a:rPr>
                        <a:t>Duty</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25">
                          <a:solidFill>
                            <a:srgbClr val="333333"/>
                          </a:solidFill>
                          <a:latin typeface="FedEx Sans"/>
                          <a:cs typeface="FedEx Sans"/>
                        </a:rPr>
                        <a:t>€21</a:t>
                      </a:r>
                      <a:r>
                        <a:rPr lang="en-US" sz="1000" spc="-25">
                          <a:solidFill>
                            <a:srgbClr val="333333"/>
                          </a:solidFill>
                          <a:latin typeface="FedEx Sans"/>
                          <a:cs typeface="FedEx Sans"/>
                        </a:rPr>
                        <a:t> ($24.32)</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25">
                          <a:solidFill>
                            <a:srgbClr val="333333"/>
                          </a:solidFill>
                          <a:latin typeface="FedEx Sans"/>
                          <a:cs typeface="FedEx Sans"/>
                        </a:rPr>
                        <a:t>€21</a:t>
                      </a:r>
                      <a:r>
                        <a:rPr lang="en-US" sz="1000" spc="-25">
                          <a:solidFill>
                            <a:srgbClr val="333333"/>
                          </a:solidFill>
                          <a:latin typeface="FedEx Sans"/>
                          <a:cs typeface="FedEx Sans"/>
                        </a:rPr>
                        <a:t> ($24.32)</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2"/>
                  </a:ext>
                </a:extLst>
              </a:tr>
              <a:tr h="237490">
                <a:tc>
                  <a:txBody>
                    <a:bodyPr/>
                    <a:lstStyle/>
                    <a:p>
                      <a:pPr marL="50800">
                        <a:lnSpc>
                          <a:spcPct val="100000"/>
                        </a:lnSpc>
                        <a:spcBef>
                          <a:spcPts val="305"/>
                        </a:spcBef>
                      </a:pPr>
                      <a:r>
                        <a:rPr sz="1000" b="1" spc="-65">
                          <a:solidFill>
                            <a:srgbClr val="333333"/>
                          </a:solidFill>
                          <a:latin typeface="FedEx Sans"/>
                          <a:cs typeface="FedEx Sans"/>
                        </a:rPr>
                        <a:t>VAT</a:t>
                      </a:r>
                      <a:r>
                        <a:rPr sz="1000" b="1" spc="5">
                          <a:solidFill>
                            <a:srgbClr val="333333"/>
                          </a:solidFill>
                          <a:latin typeface="FedEx Sans"/>
                          <a:cs typeface="FedEx Sans"/>
                        </a:rPr>
                        <a:t> </a:t>
                      </a:r>
                      <a:r>
                        <a:rPr sz="1000" b="1">
                          <a:solidFill>
                            <a:srgbClr val="333333"/>
                          </a:solidFill>
                          <a:latin typeface="FedEx Sans"/>
                          <a:cs typeface="FedEx Sans"/>
                        </a:rPr>
                        <a:t>on</a:t>
                      </a:r>
                      <a:r>
                        <a:rPr sz="1000" b="1" spc="5">
                          <a:solidFill>
                            <a:srgbClr val="333333"/>
                          </a:solidFill>
                          <a:latin typeface="FedEx Sans"/>
                          <a:cs typeface="FedEx Sans"/>
                        </a:rPr>
                        <a:t> </a:t>
                      </a:r>
                      <a:r>
                        <a:rPr lang="en-US" sz="1000" b="1" spc="-10">
                          <a:solidFill>
                            <a:srgbClr val="333333"/>
                          </a:solidFill>
                          <a:latin typeface="FedEx Sans"/>
                          <a:cs typeface="FedEx Sans"/>
                        </a:rPr>
                        <a:t>c</a:t>
                      </a:r>
                      <a:r>
                        <a:rPr sz="1000" b="1" spc="-10">
                          <a:solidFill>
                            <a:srgbClr val="333333"/>
                          </a:solidFill>
                          <a:latin typeface="FedEx Sans"/>
                          <a:cs typeface="FedEx Sans"/>
                        </a:rPr>
                        <a:t>learance</a:t>
                      </a:r>
                      <a:r>
                        <a:rPr sz="1000" b="1" spc="5">
                          <a:solidFill>
                            <a:srgbClr val="333333"/>
                          </a:solidFill>
                          <a:latin typeface="FedEx Sans"/>
                          <a:cs typeface="FedEx Sans"/>
                        </a:rPr>
                        <a:t> </a:t>
                      </a:r>
                      <a:r>
                        <a:rPr lang="en-US" sz="1000" b="1" spc="-10">
                          <a:solidFill>
                            <a:srgbClr val="333333"/>
                          </a:solidFill>
                          <a:latin typeface="FedEx Sans"/>
                          <a:cs typeface="FedEx Sans"/>
                        </a:rPr>
                        <a:t>s</a:t>
                      </a:r>
                      <a:r>
                        <a:rPr sz="1000" b="1" spc="-10">
                          <a:solidFill>
                            <a:srgbClr val="333333"/>
                          </a:solidFill>
                          <a:latin typeface="FedEx Sans"/>
                          <a:cs typeface="FedEx Sans"/>
                        </a:rPr>
                        <a:t>ervices</a:t>
                      </a:r>
                      <a:r>
                        <a:rPr sz="1000" b="1" spc="5">
                          <a:solidFill>
                            <a:srgbClr val="333333"/>
                          </a:solidFill>
                          <a:latin typeface="FedEx Sans"/>
                          <a:cs typeface="FedEx Sans"/>
                        </a:rPr>
                        <a:t> </a:t>
                      </a:r>
                      <a:r>
                        <a:rPr sz="1000" b="1" spc="-10">
                          <a:solidFill>
                            <a:srgbClr val="333333"/>
                          </a:solidFill>
                          <a:latin typeface="FedEx Sans"/>
                          <a:cs typeface="FedEx Sans"/>
                        </a:rPr>
                        <a:t>(19%*)</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FE0CC"/>
                    </a:solidFill>
                  </a:tcPr>
                </a:tc>
                <a:tc>
                  <a:txBody>
                    <a:bodyPr/>
                    <a:lstStyle/>
                    <a:p>
                      <a:pPr marL="50800">
                        <a:lnSpc>
                          <a:spcPct val="100000"/>
                        </a:lnSpc>
                        <a:spcBef>
                          <a:spcPts val="305"/>
                        </a:spcBef>
                      </a:pPr>
                      <a:r>
                        <a:rPr sz="1000" spc="-10">
                          <a:solidFill>
                            <a:srgbClr val="333333"/>
                          </a:solidFill>
                          <a:latin typeface="FedEx Sans"/>
                          <a:cs typeface="FedEx Sans"/>
                        </a:rPr>
                        <a:t>Recipient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25">
                          <a:solidFill>
                            <a:srgbClr val="333333"/>
                          </a:solidFill>
                          <a:latin typeface="FedEx Sans"/>
                          <a:cs typeface="FedEx Sans"/>
                        </a:rPr>
                        <a:t>D&amp;T:</a:t>
                      </a:r>
                      <a:r>
                        <a:rPr sz="1000" spc="-20">
                          <a:solidFill>
                            <a:srgbClr val="333333"/>
                          </a:solidFill>
                          <a:latin typeface="FedEx Sans"/>
                          <a:cs typeface="FedEx Sans"/>
                        </a:rPr>
                        <a:t> </a:t>
                      </a:r>
                      <a:r>
                        <a:rPr sz="1000" spc="-25">
                          <a:solidFill>
                            <a:srgbClr val="333333"/>
                          </a:solidFill>
                          <a:latin typeface="FedEx Sans"/>
                          <a:cs typeface="FedEx Sans"/>
                        </a:rPr>
                        <a:t>Tax</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10">
                          <a:solidFill>
                            <a:srgbClr val="333333"/>
                          </a:solidFill>
                          <a:latin typeface="FedEx Sans"/>
                          <a:cs typeface="FedEx Sans"/>
                        </a:rPr>
                        <a:t>€8.36</a:t>
                      </a:r>
                      <a:r>
                        <a:rPr lang="en-US" sz="1000" spc="-10">
                          <a:solidFill>
                            <a:srgbClr val="333333"/>
                          </a:solidFill>
                          <a:latin typeface="FedEx Sans"/>
                          <a:cs typeface="FedEx Sans"/>
                        </a:rPr>
                        <a:t> ($9.68)</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10">
                          <a:solidFill>
                            <a:srgbClr val="333333"/>
                          </a:solidFill>
                          <a:latin typeface="FedEx Sans"/>
                          <a:cs typeface="FedEx Sans"/>
                        </a:rPr>
                        <a:t>€8.93</a:t>
                      </a:r>
                      <a:r>
                        <a:rPr lang="en-US" sz="1000" spc="-10">
                          <a:solidFill>
                            <a:srgbClr val="333333"/>
                          </a:solidFill>
                          <a:latin typeface="FedEx Sans"/>
                          <a:cs typeface="FedEx Sans"/>
                        </a:rPr>
                        <a:t> ($10.34)</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10">
                          <a:solidFill>
                            <a:srgbClr val="333333"/>
                          </a:solidFill>
                          <a:latin typeface="FedEx Sans"/>
                          <a:cs typeface="FedEx Sans"/>
                        </a:rPr>
                        <a:t>€8.93</a:t>
                      </a:r>
                      <a:r>
                        <a:rPr lang="en-US" sz="1000" spc="-10">
                          <a:solidFill>
                            <a:srgbClr val="333333"/>
                          </a:solidFill>
                          <a:latin typeface="FedEx Sans"/>
                          <a:cs typeface="FedEx Sans"/>
                        </a:rPr>
                        <a:t> ($10.34)</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3"/>
                  </a:ext>
                </a:extLst>
              </a:tr>
              <a:tr h="240665">
                <a:tc>
                  <a:txBody>
                    <a:bodyPr/>
                    <a:lstStyle/>
                    <a:p>
                      <a:pPr marL="36195">
                        <a:lnSpc>
                          <a:spcPct val="100000"/>
                        </a:lnSpc>
                        <a:spcBef>
                          <a:spcPts val="305"/>
                        </a:spcBef>
                      </a:pPr>
                      <a:r>
                        <a:rPr sz="1000" b="1" spc="-65">
                          <a:solidFill>
                            <a:srgbClr val="333333"/>
                          </a:solidFill>
                          <a:latin typeface="FedEx Sans"/>
                          <a:cs typeface="FedEx Sans"/>
                        </a:rPr>
                        <a:t>VAT</a:t>
                      </a:r>
                      <a:r>
                        <a:rPr sz="1000" b="1">
                          <a:solidFill>
                            <a:srgbClr val="333333"/>
                          </a:solidFill>
                          <a:latin typeface="FedEx Sans"/>
                          <a:cs typeface="FedEx Sans"/>
                        </a:rPr>
                        <a:t> on</a:t>
                      </a:r>
                      <a:r>
                        <a:rPr sz="1000" b="1" spc="-25">
                          <a:solidFill>
                            <a:srgbClr val="333333"/>
                          </a:solidFill>
                          <a:latin typeface="FedEx Sans"/>
                          <a:cs typeface="FedEx Sans"/>
                        </a:rPr>
                        <a:t> </a:t>
                      </a:r>
                      <a:r>
                        <a:rPr lang="en-US" sz="1000" b="1" spc="-25">
                          <a:solidFill>
                            <a:srgbClr val="333333"/>
                          </a:solidFill>
                          <a:latin typeface="FedEx Sans"/>
                          <a:cs typeface="FedEx Sans"/>
                        </a:rPr>
                        <a:t>s</a:t>
                      </a:r>
                      <a:r>
                        <a:rPr sz="1000" b="1">
                          <a:solidFill>
                            <a:srgbClr val="333333"/>
                          </a:solidFill>
                          <a:latin typeface="FedEx Sans"/>
                          <a:cs typeface="FedEx Sans"/>
                        </a:rPr>
                        <a:t>hipment</a:t>
                      </a:r>
                      <a:r>
                        <a:rPr sz="1000" b="1" spc="-15">
                          <a:solidFill>
                            <a:srgbClr val="333333"/>
                          </a:solidFill>
                          <a:latin typeface="FedEx Sans"/>
                          <a:cs typeface="FedEx Sans"/>
                        </a:rPr>
                        <a:t> </a:t>
                      </a:r>
                      <a:r>
                        <a:rPr lang="en-US" sz="1000" b="1" spc="-10">
                          <a:solidFill>
                            <a:srgbClr val="333333"/>
                          </a:solidFill>
                          <a:latin typeface="FedEx Sans"/>
                          <a:cs typeface="FedEx Sans"/>
                        </a:rPr>
                        <a:t>v</a:t>
                      </a:r>
                      <a:r>
                        <a:rPr sz="1000" b="1" spc="-10">
                          <a:solidFill>
                            <a:srgbClr val="333333"/>
                          </a:solidFill>
                          <a:latin typeface="FedEx Sans"/>
                          <a:cs typeface="FedEx Sans"/>
                        </a:rPr>
                        <a:t>alue </a:t>
                      </a:r>
                      <a:r>
                        <a:rPr sz="1000" b="1">
                          <a:solidFill>
                            <a:srgbClr val="333333"/>
                          </a:solidFill>
                          <a:latin typeface="FedEx Sans"/>
                          <a:cs typeface="FedEx Sans"/>
                        </a:rPr>
                        <a:t>+</a:t>
                      </a:r>
                      <a:r>
                        <a:rPr lang="en-US" sz="1000" b="1" spc="-10" err="1">
                          <a:solidFill>
                            <a:srgbClr val="333333"/>
                          </a:solidFill>
                          <a:latin typeface="FedEx Sans"/>
                          <a:cs typeface="FedEx Sans"/>
                        </a:rPr>
                        <a:t>d</a:t>
                      </a:r>
                      <a:r>
                        <a:rPr sz="1000" b="1" err="1">
                          <a:solidFill>
                            <a:srgbClr val="333333"/>
                          </a:solidFill>
                          <a:latin typeface="FedEx Sans"/>
                          <a:cs typeface="FedEx Sans"/>
                        </a:rPr>
                        <a:t>Duties</a:t>
                      </a:r>
                      <a:r>
                        <a:rPr sz="1000" b="1" spc="-15">
                          <a:solidFill>
                            <a:srgbClr val="333333"/>
                          </a:solidFill>
                          <a:latin typeface="FedEx Sans"/>
                          <a:cs typeface="FedEx Sans"/>
                        </a:rPr>
                        <a:t> </a:t>
                      </a:r>
                      <a:r>
                        <a:rPr sz="1000" b="1" spc="-10">
                          <a:solidFill>
                            <a:srgbClr val="333333"/>
                          </a:solidFill>
                          <a:latin typeface="FedEx Sans"/>
                          <a:cs typeface="FedEx Sans"/>
                        </a:rPr>
                        <a:t>(19%*)</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12700">
                      <a:solidFill>
                        <a:srgbClr val="333333"/>
                      </a:solidFill>
                      <a:prstDash val="solid"/>
                    </a:lnB>
                    <a:solidFill>
                      <a:srgbClr val="FFE0CC"/>
                    </a:solidFill>
                  </a:tcPr>
                </a:tc>
                <a:tc>
                  <a:txBody>
                    <a:bodyPr/>
                    <a:lstStyle/>
                    <a:p>
                      <a:pPr marL="50800">
                        <a:lnSpc>
                          <a:spcPct val="100000"/>
                        </a:lnSpc>
                        <a:spcBef>
                          <a:spcPts val="305"/>
                        </a:spcBef>
                      </a:pPr>
                      <a:r>
                        <a:rPr sz="1000" spc="-10">
                          <a:solidFill>
                            <a:srgbClr val="333333"/>
                          </a:solidFill>
                          <a:latin typeface="FedEx Sans"/>
                          <a:cs typeface="FedEx Sans"/>
                        </a:rPr>
                        <a:t>Recipient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25">
                          <a:solidFill>
                            <a:srgbClr val="333333"/>
                          </a:solidFill>
                          <a:latin typeface="FedEx Sans"/>
                          <a:cs typeface="FedEx Sans"/>
                        </a:rPr>
                        <a:t>D&amp;T:</a:t>
                      </a:r>
                      <a:r>
                        <a:rPr sz="1000" spc="-20">
                          <a:solidFill>
                            <a:srgbClr val="333333"/>
                          </a:solidFill>
                          <a:latin typeface="FedEx Sans"/>
                          <a:cs typeface="FedEx Sans"/>
                        </a:rPr>
                        <a:t> </a:t>
                      </a:r>
                      <a:r>
                        <a:rPr sz="1000" spc="-25">
                          <a:solidFill>
                            <a:srgbClr val="333333"/>
                          </a:solidFill>
                          <a:latin typeface="FedEx Sans"/>
                          <a:cs typeface="FedEx Sans"/>
                        </a:rPr>
                        <a:t>Tax</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10">
                          <a:solidFill>
                            <a:srgbClr val="333333"/>
                          </a:solidFill>
                          <a:latin typeface="FedEx Sans"/>
                          <a:cs typeface="FedEx Sans"/>
                        </a:rPr>
                        <a:t>€33.25</a:t>
                      </a:r>
                      <a:r>
                        <a:rPr lang="en-US" sz="1000" spc="-10">
                          <a:solidFill>
                            <a:srgbClr val="333333"/>
                          </a:solidFill>
                          <a:latin typeface="FedEx Sans"/>
                          <a:cs typeface="FedEx Sans"/>
                        </a:rPr>
                        <a:t> ($38.50)</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10">
                          <a:solidFill>
                            <a:srgbClr val="333333"/>
                          </a:solidFill>
                          <a:latin typeface="FedEx Sans"/>
                          <a:cs typeface="FedEx Sans"/>
                        </a:rPr>
                        <a:t>€37.24</a:t>
                      </a:r>
                      <a:r>
                        <a:rPr lang="en-US" sz="1000" spc="-10">
                          <a:solidFill>
                            <a:srgbClr val="333333"/>
                          </a:solidFill>
                          <a:latin typeface="FedEx Sans"/>
                          <a:cs typeface="FedEx Sans"/>
                        </a:rPr>
                        <a:t> ($43.12)</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10">
                          <a:solidFill>
                            <a:srgbClr val="333333"/>
                          </a:solidFill>
                          <a:latin typeface="FedEx Sans"/>
                          <a:cs typeface="FedEx Sans"/>
                        </a:rPr>
                        <a:t>€37.24</a:t>
                      </a:r>
                      <a:r>
                        <a:rPr lang="en-US" sz="1000" spc="-10">
                          <a:solidFill>
                            <a:srgbClr val="333333"/>
                          </a:solidFill>
                          <a:latin typeface="FedEx Sans"/>
                          <a:cs typeface="FedEx Sans"/>
                        </a:rPr>
                        <a:t> ($43.12)</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extLst>
                  <a:ext uri="{0D108BD9-81ED-4DB2-BD59-A6C34878D82A}">
                    <a16:rowId xmlns:a16="http://schemas.microsoft.com/office/drawing/2014/main" val="10004"/>
                  </a:ext>
                </a:extLst>
              </a:tr>
              <a:tr h="240665">
                <a:tc gridSpan="6">
                  <a:txBody>
                    <a:bodyPr/>
                    <a:lstStyle/>
                    <a:p>
                      <a:pPr marL="50800">
                        <a:lnSpc>
                          <a:spcPct val="100000"/>
                        </a:lnSpc>
                        <a:spcBef>
                          <a:spcPts val="330"/>
                        </a:spcBef>
                      </a:pPr>
                      <a:r>
                        <a:rPr sz="1000" b="1" spc="-10">
                          <a:solidFill>
                            <a:srgbClr val="FFFFFF"/>
                          </a:solidFill>
                          <a:latin typeface="FedEx Sans"/>
                          <a:cs typeface="FedEx Sans"/>
                        </a:rPr>
                        <a:t>Charged</a:t>
                      </a:r>
                      <a:r>
                        <a:rPr sz="1000" b="1" spc="-15">
                          <a:solidFill>
                            <a:srgbClr val="FFFFFF"/>
                          </a:solidFill>
                          <a:latin typeface="FedEx Sans"/>
                          <a:cs typeface="FedEx Sans"/>
                        </a:rPr>
                        <a:t> </a:t>
                      </a:r>
                      <a:r>
                        <a:rPr sz="1000" b="1">
                          <a:solidFill>
                            <a:srgbClr val="FFFFFF"/>
                          </a:solidFill>
                          <a:latin typeface="FedEx Sans"/>
                          <a:cs typeface="FedEx Sans"/>
                        </a:rPr>
                        <a:t>by</a:t>
                      </a:r>
                      <a:r>
                        <a:rPr sz="1000" b="1" spc="-10">
                          <a:solidFill>
                            <a:srgbClr val="FFFFFF"/>
                          </a:solidFill>
                          <a:latin typeface="FedEx Sans"/>
                          <a:cs typeface="FedEx Sans"/>
                        </a:rPr>
                        <a:t> FedEx</a:t>
                      </a:r>
                      <a:endParaRPr sz="1000">
                        <a:latin typeface="FedEx Sans"/>
                        <a:cs typeface="FedEx Sans"/>
                      </a:endParaRPr>
                    </a:p>
                  </a:txBody>
                  <a:tcPr marL="0" marR="0" marT="41910" marB="0">
                    <a:lnL w="6350">
                      <a:solidFill>
                        <a:srgbClr val="333333"/>
                      </a:solidFill>
                      <a:prstDash val="solid"/>
                    </a:lnL>
                    <a:lnT w="12700">
                      <a:solidFill>
                        <a:srgbClr val="333333"/>
                      </a:solidFill>
                      <a:prstDash val="solid"/>
                    </a:lnT>
                    <a:lnB w="6350">
                      <a:solidFill>
                        <a:srgbClr val="333333"/>
                      </a:solidFill>
                      <a:prstDash val="solid"/>
                    </a:lnB>
                    <a:solidFill>
                      <a:srgbClr val="4D148C"/>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5"/>
                  </a:ext>
                </a:extLst>
              </a:tr>
              <a:tr h="237490">
                <a:tc>
                  <a:txBody>
                    <a:bodyPr/>
                    <a:lstStyle/>
                    <a:p>
                      <a:pPr marL="50800">
                        <a:lnSpc>
                          <a:spcPct val="100000"/>
                        </a:lnSpc>
                        <a:spcBef>
                          <a:spcPts val="305"/>
                        </a:spcBef>
                      </a:pPr>
                      <a:r>
                        <a:rPr sz="1000" b="1" spc="-10">
                          <a:solidFill>
                            <a:srgbClr val="333333"/>
                          </a:solidFill>
                          <a:latin typeface="FedEx Sans"/>
                          <a:cs typeface="FedEx Sans"/>
                        </a:rPr>
                        <a:t>Disbursement</a:t>
                      </a:r>
                      <a:r>
                        <a:rPr sz="1000" b="1" spc="45">
                          <a:solidFill>
                            <a:srgbClr val="333333"/>
                          </a:solidFill>
                          <a:latin typeface="FedEx Sans"/>
                          <a:cs typeface="FedEx Sans"/>
                        </a:rPr>
                        <a:t> </a:t>
                      </a:r>
                      <a:r>
                        <a:rPr lang="en-US" sz="1000" b="1" spc="-25">
                          <a:solidFill>
                            <a:srgbClr val="333333"/>
                          </a:solidFill>
                          <a:latin typeface="FedEx Sans"/>
                          <a:cs typeface="FedEx Sans"/>
                        </a:rPr>
                        <a:t>F</a:t>
                      </a:r>
                      <a:r>
                        <a:rPr sz="1000" b="1" spc="-25">
                          <a:solidFill>
                            <a:srgbClr val="333333"/>
                          </a:solidFill>
                          <a:latin typeface="FedEx Sans"/>
                          <a:cs typeface="FedEx Sans"/>
                        </a:rPr>
                        <a:t>ee</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DBD0E8"/>
                    </a:solidFill>
                  </a:tcPr>
                </a:tc>
                <a:tc>
                  <a:txBody>
                    <a:bodyPr/>
                    <a:lstStyle/>
                    <a:p>
                      <a:pPr marL="50800">
                        <a:lnSpc>
                          <a:spcPct val="100000"/>
                        </a:lnSpc>
                        <a:spcBef>
                          <a:spcPts val="305"/>
                        </a:spcBef>
                      </a:pPr>
                      <a:r>
                        <a:rPr sz="1000" spc="-10">
                          <a:solidFill>
                            <a:srgbClr val="333333"/>
                          </a:solidFill>
                          <a:latin typeface="FedEx Sans"/>
                          <a:cs typeface="FedEx Sans"/>
                        </a:rPr>
                        <a:t>Recipient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25">
                          <a:solidFill>
                            <a:srgbClr val="333333"/>
                          </a:solidFill>
                          <a:latin typeface="FedEx Sans"/>
                          <a:cs typeface="FedEx Sans"/>
                        </a:rPr>
                        <a:t>D&amp;T: </a:t>
                      </a:r>
                      <a:r>
                        <a:rPr sz="1000" spc="-10">
                          <a:solidFill>
                            <a:srgbClr val="333333"/>
                          </a:solidFill>
                          <a:latin typeface="FedEx Sans"/>
                          <a:cs typeface="FedEx Sans"/>
                        </a:rPr>
                        <a:t>Ancillary</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25">
                          <a:solidFill>
                            <a:srgbClr val="333333"/>
                          </a:solidFill>
                          <a:latin typeface="FedEx Sans"/>
                          <a:cs typeface="FedEx Sans"/>
                        </a:rPr>
                        <a:t>€12</a:t>
                      </a:r>
                      <a:r>
                        <a:rPr lang="en-US" sz="1000" spc="-25">
                          <a:solidFill>
                            <a:srgbClr val="333333"/>
                          </a:solidFill>
                          <a:latin typeface="FedEx Sans"/>
                          <a:cs typeface="FedEx Sans"/>
                        </a:rPr>
                        <a:t> ($13.90)</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20">
                          <a:solidFill>
                            <a:srgbClr val="333333"/>
                          </a:solidFill>
                          <a:latin typeface="FedEx Sans"/>
                          <a:cs typeface="FedEx Sans"/>
                        </a:rPr>
                        <a:t>€15</a:t>
                      </a:r>
                      <a:r>
                        <a:rPr lang="en-US" sz="1000" spc="-20">
                          <a:solidFill>
                            <a:srgbClr val="333333"/>
                          </a:solidFill>
                          <a:latin typeface="FedEx Sans"/>
                          <a:cs typeface="FedEx Sans"/>
                        </a:rPr>
                        <a:t> </a:t>
                      </a:r>
                      <a:r>
                        <a:rPr lang="en-US" sz="1000" spc="-25">
                          <a:solidFill>
                            <a:srgbClr val="333333"/>
                          </a:solidFill>
                          <a:latin typeface="FedEx Sans"/>
                          <a:cs typeface="FedEx Sans"/>
                        </a:rPr>
                        <a:t>($17.37)</a:t>
                      </a:r>
                      <a:r>
                        <a:rPr sz="825" spc="-30" baseline="35353">
                          <a:solidFill>
                            <a:srgbClr val="333333"/>
                          </a:solidFill>
                          <a:latin typeface="FedEx Sans"/>
                          <a:cs typeface="FedEx Sans"/>
                        </a:rPr>
                        <a:t>3</a:t>
                      </a:r>
                      <a:endParaRPr sz="825" baseline="35353">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25">
                          <a:solidFill>
                            <a:srgbClr val="333333"/>
                          </a:solidFill>
                          <a:latin typeface="FedEx Sans"/>
                          <a:cs typeface="FedEx Sans"/>
                        </a:rPr>
                        <a:t>€15</a:t>
                      </a:r>
                      <a:r>
                        <a:rPr lang="en-US" sz="1000" spc="-25">
                          <a:solidFill>
                            <a:srgbClr val="333333"/>
                          </a:solidFill>
                          <a:latin typeface="FedEx Sans"/>
                          <a:cs typeface="FedEx Sans"/>
                        </a:rPr>
                        <a:t> ($17.37)</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6"/>
                  </a:ext>
                </a:extLst>
              </a:tr>
              <a:tr h="237490">
                <a:tc>
                  <a:txBody>
                    <a:bodyPr/>
                    <a:lstStyle/>
                    <a:p>
                      <a:pPr marL="50165">
                        <a:lnSpc>
                          <a:spcPct val="100000"/>
                        </a:lnSpc>
                        <a:spcBef>
                          <a:spcPts val="305"/>
                        </a:spcBef>
                      </a:pPr>
                      <a:r>
                        <a:rPr lang="en-US" sz="1000" b="1" spc="-10">
                          <a:solidFill>
                            <a:srgbClr val="333333"/>
                          </a:solidFill>
                          <a:latin typeface="FedEx Sans"/>
                          <a:cs typeface="FedEx Sans"/>
                        </a:rPr>
                        <a:t>Multi-Line-I</a:t>
                      </a:r>
                      <a:r>
                        <a:rPr lang="en-US" sz="1000" b="1">
                          <a:solidFill>
                            <a:srgbClr val="333333"/>
                          </a:solidFill>
                          <a:latin typeface="FedEx Sans"/>
                          <a:cs typeface="FedEx Sans"/>
                        </a:rPr>
                        <a:t>tem</a:t>
                      </a:r>
                      <a:r>
                        <a:rPr sz="1000" b="1">
                          <a:solidFill>
                            <a:srgbClr val="333333"/>
                          </a:solidFill>
                          <a:latin typeface="FedEx Sans"/>
                          <a:cs typeface="FedEx Sans"/>
                        </a:rPr>
                        <a:t> </a:t>
                      </a:r>
                      <a:r>
                        <a:rPr lang="en-US" sz="1000" b="1">
                          <a:solidFill>
                            <a:srgbClr val="333333"/>
                          </a:solidFill>
                          <a:latin typeface="FedEx Sans"/>
                          <a:cs typeface="FedEx Sans"/>
                        </a:rPr>
                        <a:t>F</a:t>
                      </a:r>
                      <a:r>
                        <a:rPr sz="1000" b="1">
                          <a:solidFill>
                            <a:srgbClr val="333333"/>
                          </a:solidFill>
                          <a:latin typeface="FedEx Sans"/>
                          <a:cs typeface="FedEx Sans"/>
                        </a:rPr>
                        <a:t>ee (&gt;5 </a:t>
                      </a:r>
                      <a:r>
                        <a:rPr sz="1000" b="1" spc="-10">
                          <a:solidFill>
                            <a:srgbClr val="333333"/>
                          </a:solidFill>
                          <a:latin typeface="FedEx Sans"/>
                          <a:cs typeface="FedEx Sans"/>
                        </a:rPr>
                        <a:t>lines)</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DBD0E8"/>
                    </a:solidFill>
                  </a:tcPr>
                </a:tc>
                <a:tc>
                  <a:txBody>
                    <a:bodyPr/>
                    <a:lstStyle/>
                    <a:p>
                      <a:pPr marL="50800">
                        <a:lnSpc>
                          <a:spcPct val="100000"/>
                        </a:lnSpc>
                        <a:spcBef>
                          <a:spcPts val="305"/>
                        </a:spcBef>
                      </a:pPr>
                      <a:r>
                        <a:rPr sz="1000" spc="-10">
                          <a:solidFill>
                            <a:srgbClr val="333333"/>
                          </a:solidFill>
                          <a:latin typeface="FedEx Sans"/>
                          <a:cs typeface="FedEx Sans"/>
                        </a:rPr>
                        <a:t>Recipient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25">
                          <a:solidFill>
                            <a:srgbClr val="333333"/>
                          </a:solidFill>
                          <a:latin typeface="FedEx Sans"/>
                          <a:cs typeface="FedEx Sans"/>
                        </a:rPr>
                        <a:t>D&amp;T: </a:t>
                      </a:r>
                      <a:r>
                        <a:rPr sz="1000" spc="-10">
                          <a:solidFill>
                            <a:srgbClr val="333333"/>
                          </a:solidFill>
                          <a:latin typeface="FedEx Sans"/>
                          <a:cs typeface="FedEx Sans"/>
                        </a:rPr>
                        <a:t>Ancillary</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20">
                          <a:solidFill>
                            <a:srgbClr val="333333"/>
                          </a:solidFill>
                          <a:latin typeface="FedEx Sans"/>
                          <a:cs typeface="FedEx Sans"/>
                        </a:rPr>
                        <a:t>€32</a:t>
                      </a:r>
                      <a:r>
                        <a:rPr lang="en-US" sz="1000" spc="-20">
                          <a:solidFill>
                            <a:srgbClr val="333333"/>
                          </a:solidFill>
                          <a:latin typeface="FedEx Sans"/>
                          <a:cs typeface="FedEx Sans"/>
                        </a:rPr>
                        <a:t> ($37.06)</a:t>
                      </a:r>
                      <a:r>
                        <a:rPr sz="825" spc="-30" baseline="35353">
                          <a:solidFill>
                            <a:srgbClr val="333333"/>
                          </a:solidFill>
                          <a:latin typeface="FedEx Sans"/>
                          <a:cs typeface="FedEx Sans"/>
                        </a:rPr>
                        <a:t>2</a:t>
                      </a:r>
                      <a:endParaRPr sz="825" baseline="35353">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25">
                          <a:solidFill>
                            <a:srgbClr val="333333"/>
                          </a:solidFill>
                          <a:latin typeface="FedEx Sans"/>
                          <a:cs typeface="FedEx Sans"/>
                        </a:rPr>
                        <a:t>€32</a:t>
                      </a:r>
                      <a:r>
                        <a:rPr lang="en-US" sz="1000" spc="-25">
                          <a:solidFill>
                            <a:srgbClr val="333333"/>
                          </a:solidFill>
                          <a:latin typeface="FedEx Sans"/>
                          <a:cs typeface="FedEx Sans"/>
                        </a:rPr>
                        <a:t> ($37.06)</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tc>
                  <a:txBody>
                    <a:bodyPr/>
                    <a:lstStyle/>
                    <a:p>
                      <a:pPr marL="50800">
                        <a:lnSpc>
                          <a:spcPct val="100000"/>
                        </a:lnSpc>
                        <a:spcBef>
                          <a:spcPts val="305"/>
                        </a:spcBef>
                      </a:pPr>
                      <a:r>
                        <a:rPr sz="1000" spc="-25">
                          <a:solidFill>
                            <a:srgbClr val="333333"/>
                          </a:solidFill>
                          <a:latin typeface="FedEx Sans"/>
                          <a:cs typeface="FedEx Sans"/>
                        </a:rPr>
                        <a:t>€32</a:t>
                      </a:r>
                      <a:r>
                        <a:rPr lang="en-US" sz="1000" spc="-25">
                          <a:solidFill>
                            <a:srgbClr val="333333"/>
                          </a:solidFill>
                          <a:latin typeface="FedEx Sans"/>
                          <a:cs typeface="FedEx Sans"/>
                        </a:rPr>
                        <a:t> ($37.06)</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solidFill>
                      <a:srgbClr val="F2F2F2"/>
                    </a:solidFill>
                  </a:tcPr>
                </a:tc>
                <a:extLst>
                  <a:ext uri="{0D108BD9-81ED-4DB2-BD59-A6C34878D82A}">
                    <a16:rowId xmlns:a16="http://schemas.microsoft.com/office/drawing/2014/main" val="10007"/>
                  </a:ext>
                </a:extLst>
              </a:tr>
              <a:tr h="237490">
                <a:tc>
                  <a:txBody>
                    <a:bodyPr/>
                    <a:lstStyle/>
                    <a:p>
                      <a:pPr marL="50800">
                        <a:lnSpc>
                          <a:spcPct val="100000"/>
                        </a:lnSpc>
                        <a:spcBef>
                          <a:spcPts val="305"/>
                        </a:spcBef>
                      </a:pPr>
                      <a:r>
                        <a:rPr sz="1000" b="1">
                          <a:solidFill>
                            <a:srgbClr val="333333"/>
                          </a:solidFill>
                          <a:latin typeface="FedEx Sans"/>
                          <a:cs typeface="FedEx Sans"/>
                        </a:rPr>
                        <a:t>Inbound</a:t>
                      </a:r>
                      <a:r>
                        <a:rPr sz="1000" b="1" spc="-20">
                          <a:solidFill>
                            <a:srgbClr val="333333"/>
                          </a:solidFill>
                          <a:latin typeface="FedEx Sans"/>
                          <a:cs typeface="FedEx Sans"/>
                        </a:rPr>
                        <a:t> </a:t>
                      </a:r>
                      <a:r>
                        <a:rPr lang="en-US" sz="1000" b="1" spc="-10">
                          <a:solidFill>
                            <a:srgbClr val="333333"/>
                          </a:solidFill>
                          <a:latin typeface="FedEx Sans"/>
                          <a:cs typeface="FedEx Sans"/>
                        </a:rPr>
                        <a:t>P</a:t>
                      </a:r>
                      <a:r>
                        <a:rPr sz="1000" b="1" spc="-10">
                          <a:solidFill>
                            <a:srgbClr val="333333"/>
                          </a:solidFill>
                          <a:latin typeface="FedEx Sans"/>
                          <a:cs typeface="FedEx Sans"/>
                        </a:rPr>
                        <a:t>rocessing</a:t>
                      </a:r>
                      <a:r>
                        <a:rPr sz="1000" b="1" spc="-20">
                          <a:solidFill>
                            <a:srgbClr val="333333"/>
                          </a:solidFill>
                          <a:latin typeface="FedEx Sans"/>
                          <a:cs typeface="FedEx Sans"/>
                        </a:rPr>
                        <a:t> </a:t>
                      </a:r>
                      <a:r>
                        <a:rPr lang="en-US" sz="1000" b="1" spc="-25">
                          <a:solidFill>
                            <a:srgbClr val="333333"/>
                          </a:solidFill>
                          <a:latin typeface="FedEx Sans"/>
                          <a:cs typeface="FedEx Sans"/>
                        </a:rPr>
                        <a:t>F</a:t>
                      </a:r>
                      <a:r>
                        <a:rPr sz="1000" b="1" spc="-25">
                          <a:solidFill>
                            <a:srgbClr val="333333"/>
                          </a:solidFill>
                          <a:latin typeface="FedEx Sans"/>
                          <a:cs typeface="FedEx Sans"/>
                        </a:rPr>
                        <a:t>ee</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000000"/>
                      </a:solidFill>
                      <a:prstDash val="solid"/>
                    </a:lnB>
                    <a:solidFill>
                      <a:srgbClr val="D7CFE8"/>
                    </a:solidFill>
                  </a:tcPr>
                </a:tc>
                <a:tc>
                  <a:txBody>
                    <a:bodyPr/>
                    <a:lstStyle/>
                    <a:p>
                      <a:pPr marL="50800">
                        <a:lnSpc>
                          <a:spcPct val="100000"/>
                        </a:lnSpc>
                        <a:spcBef>
                          <a:spcPts val="305"/>
                        </a:spcBef>
                      </a:pPr>
                      <a:r>
                        <a:rPr sz="1000" spc="-20">
                          <a:solidFill>
                            <a:srgbClr val="333333"/>
                          </a:solidFill>
                          <a:latin typeface="FedEx Sans"/>
                          <a:cs typeface="FedEx Sans"/>
                        </a:rPr>
                        <a:t>Payor</a:t>
                      </a:r>
                      <a:r>
                        <a:rPr sz="1000" spc="-10">
                          <a:solidFill>
                            <a:srgbClr val="333333"/>
                          </a:solidFill>
                          <a:latin typeface="FedEx Sans"/>
                          <a:cs typeface="FedEx Sans"/>
                        </a:rPr>
                        <a:t> </a:t>
                      </a:r>
                      <a:r>
                        <a:rPr sz="1000" spc="-25">
                          <a:solidFill>
                            <a:srgbClr val="333333"/>
                          </a:solidFill>
                          <a:latin typeface="FedEx Sans"/>
                          <a:cs typeface="FedEx Sans"/>
                        </a:rPr>
                        <a:t>EAN</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10">
                          <a:solidFill>
                            <a:srgbClr val="333333"/>
                          </a:solidFill>
                          <a:latin typeface="FedEx Sans"/>
                          <a:cs typeface="FedEx Sans"/>
                        </a:rPr>
                        <a:t>Transportation</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a:solidFill>
                            <a:srgbClr val="333333"/>
                          </a:solidFill>
                          <a:latin typeface="FedEx Sans"/>
                          <a:cs typeface="FedEx Sans"/>
                        </a:rPr>
                        <a:t>€</a:t>
                      </a:r>
                      <a:r>
                        <a:rPr sz="1000" spc="-10">
                          <a:solidFill>
                            <a:srgbClr val="333333"/>
                          </a:solidFill>
                          <a:latin typeface="FedEx Sans"/>
                          <a:cs typeface="FedEx Sans"/>
                        </a:rPr>
                        <a:t> </a:t>
                      </a:r>
                      <a:r>
                        <a:rPr sz="1000" spc="-50">
                          <a:solidFill>
                            <a:srgbClr val="333333"/>
                          </a:solidFill>
                          <a:latin typeface="FedEx Sans"/>
                          <a:cs typeface="FedEx Sans"/>
                        </a:rPr>
                        <a:t>-</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10">
                          <a:solidFill>
                            <a:srgbClr val="333333"/>
                          </a:solidFill>
                          <a:latin typeface="FedEx Sans"/>
                          <a:cs typeface="FedEx Sans"/>
                        </a:rPr>
                        <a:t>€2.40</a:t>
                      </a:r>
                      <a:r>
                        <a:rPr lang="en-US" sz="1000" spc="-10">
                          <a:solidFill>
                            <a:srgbClr val="333333"/>
                          </a:solidFill>
                          <a:latin typeface="FedEx Sans"/>
                          <a:cs typeface="FedEx Sans"/>
                        </a:rPr>
                        <a:t> ($2.78)</a:t>
                      </a:r>
                      <a:r>
                        <a:rPr sz="825" spc="-15" baseline="35353">
                          <a:solidFill>
                            <a:srgbClr val="333333"/>
                          </a:solidFill>
                          <a:latin typeface="FedEx Sans"/>
                          <a:cs typeface="FedEx Sans"/>
                        </a:rPr>
                        <a:t>4</a:t>
                      </a:r>
                      <a:endParaRPr sz="825" baseline="35353">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305"/>
                        </a:spcBef>
                      </a:pPr>
                      <a:r>
                        <a:rPr sz="1000" spc="-10">
                          <a:solidFill>
                            <a:srgbClr val="333333"/>
                          </a:solidFill>
                          <a:latin typeface="FedEx Sans"/>
                          <a:cs typeface="FedEx Sans"/>
                        </a:rPr>
                        <a:t>€2.40</a:t>
                      </a:r>
                      <a:r>
                        <a:rPr lang="en-US" sz="1000" spc="-10">
                          <a:solidFill>
                            <a:srgbClr val="333333"/>
                          </a:solidFill>
                          <a:latin typeface="FedEx Sans"/>
                          <a:cs typeface="FedEx Sans"/>
                        </a:rPr>
                        <a:t> ($2.78)</a:t>
                      </a:r>
                      <a:endParaRPr sz="1000">
                        <a:latin typeface="FedEx Sans"/>
                        <a:cs typeface="FedEx Sans"/>
                      </a:endParaRPr>
                    </a:p>
                  </a:txBody>
                  <a:tcPr marL="0" marR="0" marT="387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8"/>
                  </a:ext>
                </a:extLst>
              </a:tr>
              <a:tr h="287655">
                <a:tc>
                  <a:txBody>
                    <a:bodyPr/>
                    <a:lstStyle/>
                    <a:p>
                      <a:pPr marL="50165">
                        <a:lnSpc>
                          <a:spcPct val="100000"/>
                        </a:lnSpc>
                        <a:spcBef>
                          <a:spcPts val="505"/>
                        </a:spcBef>
                      </a:pPr>
                      <a:r>
                        <a:rPr sz="1000" b="1" spc="-10">
                          <a:solidFill>
                            <a:srgbClr val="333333"/>
                          </a:solidFill>
                          <a:latin typeface="FedEx Sans"/>
                          <a:cs typeface="FedEx Sans"/>
                        </a:rPr>
                        <a:t>Total</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000000"/>
                      </a:solidFill>
                      <a:prstDash val="solid"/>
                    </a:lnT>
                    <a:lnB w="6350">
                      <a:solidFill>
                        <a:srgbClr val="333333"/>
                      </a:solidFill>
                      <a:prstDash val="solid"/>
                    </a:lnB>
                  </a:tcPr>
                </a:tc>
                <a:tc>
                  <a:txBody>
                    <a:bodyPr/>
                    <a:lstStyle/>
                    <a:p>
                      <a:pPr>
                        <a:lnSpc>
                          <a:spcPct val="100000"/>
                        </a:lnSpc>
                      </a:pPr>
                      <a:endParaRPr sz="900">
                        <a:latin typeface="Times New Roman"/>
                        <a:cs typeface="Times New Roman"/>
                      </a:endParaRPr>
                    </a:p>
                  </a:txBody>
                  <a:tcPr marL="0" marR="0" marT="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a:lnSpc>
                          <a:spcPct val="100000"/>
                        </a:lnSpc>
                      </a:pPr>
                      <a:endParaRPr sz="900">
                        <a:latin typeface="Times New Roman"/>
                        <a:cs typeface="Times New Roman"/>
                      </a:endParaRPr>
                    </a:p>
                  </a:txBody>
                  <a:tcPr marL="0" marR="0" marT="0"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165">
                        <a:lnSpc>
                          <a:spcPct val="100000"/>
                        </a:lnSpc>
                        <a:spcBef>
                          <a:spcPts val="505"/>
                        </a:spcBef>
                      </a:pPr>
                      <a:r>
                        <a:rPr sz="1000" b="1" spc="-10">
                          <a:solidFill>
                            <a:srgbClr val="333333"/>
                          </a:solidFill>
                          <a:latin typeface="FedEx Sans"/>
                          <a:cs typeface="FedEx Sans"/>
                        </a:rPr>
                        <a:t>€85.61</a:t>
                      </a:r>
                      <a:r>
                        <a:rPr lang="en-US" sz="1000" b="1" spc="-10">
                          <a:solidFill>
                            <a:srgbClr val="333333"/>
                          </a:solidFill>
                          <a:latin typeface="FedEx Sans"/>
                          <a:cs typeface="FedEx Sans"/>
                        </a:rPr>
                        <a:t> ($99.14)</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165">
                        <a:lnSpc>
                          <a:spcPct val="100000"/>
                        </a:lnSpc>
                        <a:spcBef>
                          <a:spcPts val="505"/>
                        </a:spcBef>
                      </a:pPr>
                      <a:r>
                        <a:rPr sz="1000" b="1" spc="-10">
                          <a:solidFill>
                            <a:srgbClr val="333333"/>
                          </a:solidFill>
                          <a:latin typeface="FedEx Sans"/>
                          <a:cs typeface="FedEx Sans"/>
                        </a:rPr>
                        <a:t>€116.57</a:t>
                      </a:r>
                      <a:r>
                        <a:rPr lang="en-US" sz="1000" b="1" spc="-10">
                          <a:solidFill>
                            <a:srgbClr val="333333"/>
                          </a:solidFill>
                          <a:latin typeface="FedEx Sans"/>
                          <a:cs typeface="FedEx Sans"/>
                        </a:rPr>
                        <a:t> ($134.99)</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tc>
                  <a:txBody>
                    <a:bodyPr/>
                    <a:lstStyle/>
                    <a:p>
                      <a:pPr marL="50800">
                        <a:lnSpc>
                          <a:spcPct val="100000"/>
                        </a:lnSpc>
                        <a:spcBef>
                          <a:spcPts val="505"/>
                        </a:spcBef>
                      </a:pPr>
                      <a:r>
                        <a:rPr sz="1000" b="1" spc="-10">
                          <a:solidFill>
                            <a:srgbClr val="333333"/>
                          </a:solidFill>
                          <a:latin typeface="FedEx Sans"/>
                          <a:cs typeface="FedEx Sans"/>
                        </a:rPr>
                        <a:t>€116.57</a:t>
                      </a:r>
                      <a:r>
                        <a:rPr lang="en-US" sz="1000" b="1" spc="-10">
                          <a:solidFill>
                            <a:srgbClr val="333333"/>
                          </a:solidFill>
                          <a:latin typeface="FedEx Sans"/>
                          <a:cs typeface="FedEx Sans"/>
                        </a:rPr>
                        <a:t> ($134.99)</a:t>
                      </a:r>
                      <a:endParaRPr sz="1000">
                        <a:latin typeface="FedEx Sans"/>
                        <a:cs typeface="FedEx Sans"/>
                      </a:endParaRPr>
                    </a:p>
                  </a:txBody>
                  <a:tcPr marL="0" marR="0" marT="64135" marB="0">
                    <a:lnL w="6350">
                      <a:solidFill>
                        <a:srgbClr val="333333"/>
                      </a:solidFill>
                      <a:prstDash val="solid"/>
                    </a:lnL>
                    <a:lnR w="6350">
                      <a:solidFill>
                        <a:srgbClr val="333333"/>
                      </a:solidFill>
                      <a:prstDash val="solid"/>
                    </a:lnR>
                    <a:lnT w="6350">
                      <a:solidFill>
                        <a:srgbClr val="333333"/>
                      </a:solidFill>
                      <a:prstDash val="solid"/>
                    </a:lnT>
                    <a:lnB w="6350">
                      <a:solidFill>
                        <a:srgbClr val="333333"/>
                      </a:solidFill>
                      <a:prstDash val="solid"/>
                    </a:lnB>
                  </a:tcPr>
                </a:tc>
                <a:extLst>
                  <a:ext uri="{0D108BD9-81ED-4DB2-BD59-A6C34878D82A}">
                    <a16:rowId xmlns:a16="http://schemas.microsoft.com/office/drawing/2014/main" val="10009"/>
                  </a:ext>
                </a:extLst>
              </a:tr>
            </a:tbl>
          </a:graphicData>
        </a:graphic>
      </p:graphicFrame>
      <p:sp>
        <p:nvSpPr>
          <p:cNvPr id="5" name="object 5" descr="$PPTXTitle"/>
          <p:cNvSpPr txBox="1">
            <a:spLocks noGrp="1"/>
          </p:cNvSpPr>
          <p:nvPr>
            <p:ph type="title"/>
          </p:nvPr>
        </p:nvSpPr>
        <p:spPr>
          <a:xfrm>
            <a:off x="1544298" y="234095"/>
            <a:ext cx="2354601" cy="606705"/>
          </a:xfrm>
          <a:prstGeom prst="rect">
            <a:avLst/>
          </a:prstGeom>
        </p:spPr>
        <p:txBody>
          <a:bodyPr vert="horz" wrap="square" lIns="0" tIns="12700" rIns="0" bIns="0" rtlCol="0">
            <a:spAutoFit/>
          </a:bodyPr>
          <a:lstStyle/>
          <a:p>
            <a:pPr marL="12700">
              <a:lnSpc>
                <a:spcPct val="100000"/>
              </a:lnSpc>
              <a:spcBef>
                <a:spcPts val="100"/>
              </a:spcBef>
            </a:pPr>
            <a:r>
              <a:rPr spc="-35">
                <a:solidFill>
                  <a:schemeClr val="tx2"/>
                </a:solidFill>
                <a:latin typeface="FedEx Sans Light" panose="020B0403020203020204" pitchFamily="34" charset="0"/>
                <a:ea typeface="FedEx Sans Light" panose="020B0403020203020204" pitchFamily="34" charset="0"/>
                <a:cs typeface="FedEx Sans Light" panose="020B0403020203020204" pitchFamily="34" charset="0"/>
              </a:rPr>
              <a:t>Appendix</a:t>
            </a:r>
          </a:p>
        </p:txBody>
      </p:sp>
      <p:sp>
        <p:nvSpPr>
          <p:cNvPr id="6" name="object 6"/>
          <p:cNvSpPr txBox="1"/>
          <p:nvPr/>
        </p:nvSpPr>
        <p:spPr>
          <a:xfrm>
            <a:off x="707299" y="746588"/>
            <a:ext cx="4473575" cy="1648460"/>
          </a:xfrm>
          <a:prstGeom prst="rect">
            <a:avLst/>
          </a:prstGeom>
        </p:spPr>
        <p:txBody>
          <a:bodyPr vert="horz" wrap="square" lIns="0" tIns="50165" rIns="0" bIns="0" rtlCol="0">
            <a:spAutoFit/>
          </a:bodyPr>
          <a:lstStyle/>
          <a:p>
            <a:pPr marL="849630">
              <a:lnSpc>
                <a:spcPct val="100000"/>
              </a:lnSpc>
              <a:spcBef>
                <a:spcPts val="395"/>
              </a:spcBef>
            </a:pPr>
            <a:r>
              <a:rPr sz="2000" b="1" spc="-30">
                <a:solidFill>
                  <a:srgbClr val="FF6200"/>
                </a:solidFill>
                <a:latin typeface="FedEx Sans"/>
                <a:cs typeface="FedEx Sans"/>
              </a:rPr>
              <a:t>Customer </a:t>
            </a:r>
            <a:r>
              <a:rPr sz="2000" b="1" spc="-10">
                <a:solidFill>
                  <a:srgbClr val="FF6200"/>
                </a:solidFill>
                <a:latin typeface="FedEx Sans"/>
                <a:cs typeface="FedEx Sans"/>
              </a:rPr>
              <a:t>charges</a:t>
            </a:r>
            <a:endParaRPr sz="2000">
              <a:latin typeface="FedEx Sans"/>
              <a:cs typeface="FedEx Sans"/>
            </a:endParaRPr>
          </a:p>
          <a:p>
            <a:pPr marL="849630">
              <a:lnSpc>
                <a:spcPct val="100000"/>
              </a:lnSpc>
              <a:spcBef>
                <a:spcPts val="210"/>
              </a:spcBef>
            </a:pPr>
            <a:r>
              <a:rPr sz="1400" b="1" spc="-10">
                <a:solidFill>
                  <a:srgbClr val="333333"/>
                </a:solidFill>
                <a:latin typeface="FedEx Sans"/>
                <a:cs typeface="FedEx Sans"/>
              </a:rPr>
              <a:t>Scenario</a:t>
            </a:r>
            <a:r>
              <a:rPr sz="1400" b="1" spc="-15">
                <a:solidFill>
                  <a:srgbClr val="333333"/>
                </a:solidFill>
                <a:latin typeface="FedEx Sans"/>
                <a:cs typeface="FedEx Sans"/>
              </a:rPr>
              <a:t> </a:t>
            </a:r>
            <a:r>
              <a:rPr sz="1400" b="1" spc="-60">
                <a:solidFill>
                  <a:srgbClr val="333333"/>
                </a:solidFill>
                <a:latin typeface="FedEx Sans"/>
                <a:cs typeface="FedEx Sans"/>
              </a:rPr>
              <a:t>4</a:t>
            </a:r>
            <a:endParaRPr sz="1400">
              <a:latin typeface="FedEx Sans"/>
              <a:cs typeface="FedEx Sans"/>
            </a:endParaRPr>
          </a:p>
          <a:p>
            <a:pPr marL="928369" indent="-78740">
              <a:lnSpc>
                <a:spcPct val="100000"/>
              </a:lnSpc>
              <a:spcBef>
                <a:spcPts val="204"/>
              </a:spcBef>
              <a:buClr>
                <a:srgbClr val="FF6200"/>
              </a:buClr>
              <a:buChar char="•"/>
              <a:tabLst>
                <a:tab pos="928369" algn="l"/>
              </a:tabLst>
            </a:pPr>
            <a:r>
              <a:rPr sz="1100">
                <a:solidFill>
                  <a:srgbClr val="333333"/>
                </a:solidFill>
                <a:latin typeface="FedEx Sans"/>
                <a:cs typeface="FedEx Sans"/>
              </a:rPr>
              <a:t>B2B</a:t>
            </a:r>
            <a:r>
              <a:rPr sz="1100" spc="-30">
                <a:solidFill>
                  <a:srgbClr val="333333"/>
                </a:solidFill>
                <a:latin typeface="FedEx Sans"/>
                <a:cs typeface="FedEx Sans"/>
              </a:rPr>
              <a:t> </a:t>
            </a:r>
            <a:r>
              <a:rPr sz="1100">
                <a:solidFill>
                  <a:srgbClr val="333333"/>
                </a:solidFill>
                <a:latin typeface="FedEx Sans"/>
                <a:cs typeface="FedEx Sans"/>
              </a:rPr>
              <a:t>shipment,</a:t>
            </a:r>
            <a:r>
              <a:rPr sz="1100" spc="-25">
                <a:solidFill>
                  <a:srgbClr val="333333"/>
                </a:solidFill>
                <a:latin typeface="FedEx Sans"/>
                <a:cs typeface="FedEx Sans"/>
              </a:rPr>
              <a:t> </a:t>
            </a:r>
            <a:r>
              <a:rPr sz="1100">
                <a:solidFill>
                  <a:srgbClr val="333333"/>
                </a:solidFill>
                <a:latin typeface="FedEx Sans"/>
                <a:cs typeface="FedEx Sans"/>
              </a:rPr>
              <a:t>9</a:t>
            </a:r>
            <a:r>
              <a:rPr sz="1100" spc="-30">
                <a:solidFill>
                  <a:srgbClr val="333333"/>
                </a:solidFill>
                <a:latin typeface="FedEx Sans"/>
                <a:cs typeface="FedEx Sans"/>
              </a:rPr>
              <a:t> </a:t>
            </a:r>
            <a:r>
              <a:rPr sz="1100">
                <a:solidFill>
                  <a:srgbClr val="333333"/>
                </a:solidFill>
                <a:latin typeface="FedEx Sans"/>
                <a:cs typeface="FedEx Sans"/>
              </a:rPr>
              <a:t>items</a:t>
            </a:r>
            <a:r>
              <a:rPr sz="1100" spc="-25">
                <a:solidFill>
                  <a:srgbClr val="333333"/>
                </a:solidFill>
                <a:latin typeface="FedEx Sans"/>
                <a:cs typeface="FedEx Sans"/>
              </a:rPr>
              <a:t> </a:t>
            </a:r>
            <a:r>
              <a:rPr sz="1100">
                <a:solidFill>
                  <a:srgbClr val="333333"/>
                </a:solidFill>
                <a:latin typeface="FedEx Sans"/>
                <a:cs typeface="FedEx Sans"/>
              </a:rPr>
              <a:t>with</a:t>
            </a:r>
            <a:r>
              <a:rPr sz="1100" spc="-30">
                <a:solidFill>
                  <a:srgbClr val="333333"/>
                </a:solidFill>
                <a:latin typeface="FedEx Sans"/>
                <a:cs typeface="FedEx Sans"/>
              </a:rPr>
              <a:t> </a:t>
            </a:r>
            <a:r>
              <a:rPr sz="1100">
                <a:solidFill>
                  <a:srgbClr val="333333"/>
                </a:solidFill>
                <a:latin typeface="FedEx Sans"/>
                <a:cs typeface="FedEx Sans"/>
              </a:rPr>
              <a:t>intrinsic</a:t>
            </a:r>
            <a:r>
              <a:rPr sz="1100" spc="-25">
                <a:solidFill>
                  <a:srgbClr val="333333"/>
                </a:solidFill>
                <a:latin typeface="FedEx Sans"/>
                <a:cs typeface="FedEx Sans"/>
              </a:rPr>
              <a:t> </a:t>
            </a:r>
            <a:r>
              <a:rPr sz="1100">
                <a:solidFill>
                  <a:srgbClr val="333333"/>
                </a:solidFill>
                <a:latin typeface="FedEx Sans"/>
                <a:cs typeface="FedEx Sans"/>
              </a:rPr>
              <a:t>value</a:t>
            </a:r>
            <a:r>
              <a:rPr sz="1100" spc="-25">
                <a:solidFill>
                  <a:srgbClr val="333333"/>
                </a:solidFill>
                <a:latin typeface="FedEx Sans"/>
                <a:cs typeface="FedEx Sans"/>
              </a:rPr>
              <a:t> </a:t>
            </a:r>
            <a:r>
              <a:rPr sz="1100">
                <a:solidFill>
                  <a:srgbClr val="333333"/>
                </a:solidFill>
                <a:latin typeface="FedEx Sans"/>
                <a:cs typeface="FedEx Sans"/>
              </a:rPr>
              <a:t>below</a:t>
            </a:r>
            <a:r>
              <a:rPr sz="1100" spc="-30">
                <a:solidFill>
                  <a:srgbClr val="333333"/>
                </a:solidFill>
                <a:latin typeface="FedEx Sans"/>
                <a:cs typeface="FedEx Sans"/>
              </a:rPr>
              <a:t> </a:t>
            </a:r>
            <a:r>
              <a:rPr sz="1100" spc="-20">
                <a:solidFill>
                  <a:srgbClr val="333333"/>
                </a:solidFill>
                <a:latin typeface="FedEx Sans"/>
                <a:cs typeface="FedEx Sans"/>
              </a:rPr>
              <a:t>€150</a:t>
            </a:r>
            <a:endParaRPr sz="1100">
              <a:latin typeface="FedEx Sans"/>
              <a:cs typeface="FedEx Sans"/>
            </a:endParaRPr>
          </a:p>
          <a:p>
            <a:pPr marL="928369" indent="-78740">
              <a:lnSpc>
                <a:spcPct val="100000"/>
              </a:lnSpc>
              <a:spcBef>
                <a:spcPts val="265"/>
              </a:spcBef>
              <a:buClr>
                <a:srgbClr val="FF6200"/>
              </a:buClr>
              <a:buChar char="•"/>
              <a:tabLst>
                <a:tab pos="928369" algn="l"/>
              </a:tabLst>
            </a:pPr>
            <a:r>
              <a:rPr sz="1100" spc="-10">
                <a:solidFill>
                  <a:srgbClr val="333333"/>
                </a:solidFill>
                <a:latin typeface="FedEx Sans"/>
                <a:cs typeface="FedEx Sans"/>
              </a:rPr>
              <a:t>Payor</a:t>
            </a:r>
            <a:r>
              <a:rPr sz="1100" spc="-25">
                <a:solidFill>
                  <a:srgbClr val="333333"/>
                </a:solidFill>
                <a:latin typeface="FedEx Sans"/>
                <a:cs typeface="FedEx Sans"/>
              </a:rPr>
              <a:t> </a:t>
            </a:r>
            <a:r>
              <a:rPr sz="1100">
                <a:solidFill>
                  <a:srgbClr val="333333"/>
                </a:solidFill>
                <a:latin typeface="FedEx Sans"/>
                <a:cs typeface="FedEx Sans"/>
              </a:rPr>
              <a:t>based</a:t>
            </a:r>
            <a:r>
              <a:rPr sz="1100" spc="-20">
                <a:solidFill>
                  <a:srgbClr val="333333"/>
                </a:solidFill>
                <a:latin typeface="FedEx Sans"/>
                <a:cs typeface="FedEx Sans"/>
              </a:rPr>
              <a:t> </a:t>
            </a:r>
            <a:r>
              <a:rPr sz="1100">
                <a:solidFill>
                  <a:srgbClr val="333333"/>
                </a:solidFill>
                <a:latin typeface="FedEx Sans"/>
                <a:cs typeface="FedEx Sans"/>
              </a:rPr>
              <a:t>in</a:t>
            </a:r>
            <a:r>
              <a:rPr sz="1100" spc="-20">
                <a:solidFill>
                  <a:srgbClr val="333333"/>
                </a:solidFill>
                <a:latin typeface="FedEx Sans"/>
                <a:cs typeface="FedEx Sans"/>
              </a:rPr>
              <a:t> </a:t>
            </a:r>
            <a:r>
              <a:rPr sz="1100" spc="-10">
                <a:solidFill>
                  <a:srgbClr val="333333"/>
                </a:solidFill>
                <a:latin typeface="FedEx Sans"/>
                <a:cs typeface="FedEx Sans"/>
              </a:rPr>
              <a:t>Germany*</a:t>
            </a:r>
            <a:endParaRPr sz="1100">
              <a:latin typeface="FedEx Sans"/>
              <a:cs typeface="FedEx Sans"/>
            </a:endParaRPr>
          </a:p>
          <a:p>
            <a:pPr marL="928369" indent="-78740">
              <a:lnSpc>
                <a:spcPct val="100000"/>
              </a:lnSpc>
              <a:spcBef>
                <a:spcPts val="265"/>
              </a:spcBef>
              <a:buClr>
                <a:srgbClr val="FF6200"/>
              </a:buClr>
              <a:buChar char="•"/>
              <a:tabLst>
                <a:tab pos="928369" algn="l"/>
              </a:tabLst>
            </a:pPr>
            <a:r>
              <a:rPr sz="1100" spc="-10">
                <a:solidFill>
                  <a:srgbClr val="333333"/>
                </a:solidFill>
                <a:latin typeface="FedEx Sans"/>
                <a:cs typeface="FedEx Sans"/>
              </a:rPr>
              <a:t>Recipient</a:t>
            </a:r>
            <a:r>
              <a:rPr sz="1100" spc="-30">
                <a:solidFill>
                  <a:srgbClr val="333333"/>
                </a:solidFill>
                <a:latin typeface="FedEx Sans"/>
                <a:cs typeface="FedEx Sans"/>
              </a:rPr>
              <a:t> </a:t>
            </a:r>
            <a:r>
              <a:rPr sz="1100">
                <a:solidFill>
                  <a:srgbClr val="333333"/>
                </a:solidFill>
                <a:latin typeface="FedEx Sans"/>
                <a:cs typeface="FedEx Sans"/>
              </a:rPr>
              <a:t>pays</a:t>
            </a:r>
            <a:r>
              <a:rPr sz="1100" spc="-10">
                <a:solidFill>
                  <a:srgbClr val="333333"/>
                </a:solidFill>
                <a:latin typeface="FedEx Sans"/>
                <a:cs typeface="FedEx Sans"/>
              </a:rPr>
              <a:t> </a:t>
            </a:r>
            <a:r>
              <a:rPr sz="1100" spc="-70">
                <a:solidFill>
                  <a:srgbClr val="333333"/>
                </a:solidFill>
                <a:latin typeface="FedEx Sans"/>
                <a:cs typeface="FedEx Sans"/>
              </a:rPr>
              <a:t>VAT</a:t>
            </a:r>
            <a:r>
              <a:rPr sz="1100">
                <a:solidFill>
                  <a:srgbClr val="333333"/>
                </a:solidFill>
                <a:latin typeface="FedEx Sans"/>
                <a:cs typeface="FedEx Sans"/>
              </a:rPr>
              <a:t> and</a:t>
            </a:r>
            <a:r>
              <a:rPr sz="1100" spc="-15">
                <a:solidFill>
                  <a:srgbClr val="333333"/>
                </a:solidFill>
                <a:latin typeface="FedEx Sans"/>
                <a:cs typeface="FedEx Sans"/>
              </a:rPr>
              <a:t> </a:t>
            </a:r>
            <a:r>
              <a:rPr sz="1100" spc="-10">
                <a:solidFill>
                  <a:srgbClr val="333333"/>
                </a:solidFill>
                <a:latin typeface="FedEx Sans"/>
                <a:cs typeface="FedEx Sans"/>
              </a:rPr>
              <a:t>duties</a:t>
            </a:r>
            <a:endParaRPr sz="1100">
              <a:latin typeface="FedEx Sans"/>
              <a:cs typeface="FedEx Sans"/>
            </a:endParaRPr>
          </a:p>
          <a:p>
            <a:pPr>
              <a:lnSpc>
                <a:spcPct val="100000"/>
              </a:lnSpc>
              <a:spcBef>
                <a:spcPts val="370"/>
              </a:spcBef>
            </a:pPr>
            <a:endParaRPr sz="1100">
              <a:latin typeface="FedEx Sans"/>
              <a:cs typeface="FedEx Sans"/>
            </a:endParaRPr>
          </a:p>
          <a:p>
            <a:pPr marL="12700">
              <a:lnSpc>
                <a:spcPct val="100000"/>
              </a:lnSpc>
            </a:pPr>
            <a:r>
              <a:rPr sz="1400" b="1">
                <a:solidFill>
                  <a:srgbClr val="333333"/>
                </a:solidFill>
                <a:latin typeface="FedEx Sans"/>
                <a:cs typeface="FedEx Sans"/>
              </a:rPr>
              <a:t>For</a:t>
            </a:r>
            <a:r>
              <a:rPr sz="1400" b="1" spc="-20">
                <a:solidFill>
                  <a:srgbClr val="333333"/>
                </a:solidFill>
                <a:latin typeface="FedEx Sans"/>
                <a:cs typeface="FedEx Sans"/>
              </a:rPr>
              <a:t> </a:t>
            </a:r>
            <a:r>
              <a:rPr sz="1400" b="1">
                <a:solidFill>
                  <a:srgbClr val="333333"/>
                </a:solidFill>
                <a:latin typeface="FedEx Sans"/>
                <a:cs typeface="FedEx Sans"/>
              </a:rPr>
              <a:t>this</a:t>
            </a:r>
            <a:r>
              <a:rPr sz="1400" b="1" spc="-20">
                <a:solidFill>
                  <a:srgbClr val="333333"/>
                </a:solidFill>
                <a:latin typeface="FedEx Sans"/>
                <a:cs typeface="FedEx Sans"/>
              </a:rPr>
              <a:t> </a:t>
            </a:r>
            <a:r>
              <a:rPr sz="1400" b="1" spc="-10">
                <a:solidFill>
                  <a:srgbClr val="333333"/>
                </a:solidFill>
                <a:latin typeface="FedEx Sans"/>
                <a:cs typeface="FedEx Sans"/>
              </a:rPr>
              <a:t>scenario,</a:t>
            </a:r>
            <a:r>
              <a:rPr sz="1400" b="1" spc="-20">
                <a:solidFill>
                  <a:srgbClr val="333333"/>
                </a:solidFill>
                <a:latin typeface="FedEx Sans"/>
                <a:cs typeface="FedEx Sans"/>
              </a:rPr>
              <a:t> </a:t>
            </a:r>
            <a:r>
              <a:rPr sz="1400" b="1">
                <a:solidFill>
                  <a:srgbClr val="333333"/>
                </a:solidFill>
                <a:latin typeface="FedEx Sans"/>
                <a:cs typeface="FedEx Sans"/>
              </a:rPr>
              <a:t>charges</a:t>
            </a:r>
            <a:r>
              <a:rPr sz="1400" b="1" spc="-20">
                <a:solidFill>
                  <a:srgbClr val="333333"/>
                </a:solidFill>
                <a:latin typeface="FedEx Sans"/>
                <a:cs typeface="FedEx Sans"/>
              </a:rPr>
              <a:t> </a:t>
            </a:r>
            <a:r>
              <a:rPr sz="1400" b="1">
                <a:solidFill>
                  <a:srgbClr val="333333"/>
                </a:solidFill>
                <a:latin typeface="FedEx Sans"/>
                <a:cs typeface="FedEx Sans"/>
              </a:rPr>
              <a:t>will</a:t>
            </a:r>
            <a:r>
              <a:rPr sz="1400" b="1" spc="-20">
                <a:solidFill>
                  <a:srgbClr val="333333"/>
                </a:solidFill>
                <a:latin typeface="FedEx Sans"/>
                <a:cs typeface="FedEx Sans"/>
              </a:rPr>
              <a:t> </a:t>
            </a:r>
            <a:r>
              <a:rPr sz="1400" b="1">
                <a:solidFill>
                  <a:srgbClr val="333333"/>
                </a:solidFill>
                <a:latin typeface="FedEx Sans"/>
                <a:cs typeface="FedEx Sans"/>
              </a:rPr>
              <a:t>apply</a:t>
            </a:r>
            <a:r>
              <a:rPr sz="1400" b="1" spc="-20">
                <a:solidFill>
                  <a:srgbClr val="333333"/>
                </a:solidFill>
                <a:latin typeface="FedEx Sans"/>
                <a:cs typeface="FedEx Sans"/>
              </a:rPr>
              <a:t> </a:t>
            </a:r>
            <a:r>
              <a:rPr sz="1400" b="1">
                <a:solidFill>
                  <a:srgbClr val="333333"/>
                </a:solidFill>
                <a:latin typeface="FedEx Sans"/>
                <a:cs typeface="FedEx Sans"/>
              </a:rPr>
              <a:t>as</a:t>
            </a:r>
            <a:r>
              <a:rPr sz="1400" b="1" spc="-20">
                <a:solidFill>
                  <a:srgbClr val="333333"/>
                </a:solidFill>
                <a:latin typeface="FedEx Sans"/>
                <a:cs typeface="FedEx Sans"/>
              </a:rPr>
              <a:t> </a:t>
            </a:r>
            <a:r>
              <a:rPr sz="1400" b="1" spc="-10">
                <a:solidFill>
                  <a:srgbClr val="333333"/>
                </a:solidFill>
                <a:latin typeface="FedEx Sans"/>
                <a:cs typeface="FedEx Sans"/>
              </a:rPr>
              <a:t>below:</a:t>
            </a:r>
            <a:endParaRPr sz="1400">
              <a:latin typeface="FedEx Sans"/>
              <a:cs typeface="FedEx Sans"/>
            </a:endParaRPr>
          </a:p>
        </p:txBody>
      </p:sp>
      <p:sp>
        <p:nvSpPr>
          <p:cNvPr id="7" name="object 7"/>
          <p:cNvSpPr txBox="1"/>
          <p:nvPr/>
        </p:nvSpPr>
        <p:spPr>
          <a:xfrm>
            <a:off x="720001" y="5722213"/>
            <a:ext cx="9243060" cy="491490"/>
          </a:xfrm>
          <a:prstGeom prst="rect">
            <a:avLst/>
          </a:prstGeom>
          <a:solidFill>
            <a:srgbClr val="F2F2F2"/>
          </a:solidFill>
          <a:ln w="6350">
            <a:solidFill>
              <a:srgbClr val="4D148C"/>
            </a:solidFill>
          </a:ln>
        </p:spPr>
        <p:txBody>
          <a:bodyPr vert="horz" wrap="square" lIns="0" tIns="43815" rIns="0" bIns="0" rtlCol="0">
            <a:spAutoFit/>
          </a:bodyPr>
          <a:lstStyle/>
          <a:p>
            <a:pPr marL="936625" marR="775970" indent="-153670">
              <a:lnSpc>
                <a:spcPct val="104200"/>
              </a:lnSpc>
              <a:spcBef>
                <a:spcPts val="345"/>
              </a:spcBef>
            </a:pPr>
            <a:r>
              <a:rPr sz="1200" b="1" spc="-25">
                <a:solidFill>
                  <a:srgbClr val="4D148C"/>
                </a:solidFill>
                <a:latin typeface="FedEx Sans"/>
                <a:cs typeface="FedEx Sans"/>
              </a:rPr>
              <a:t>IMPORTANT: </a:t>
            </a:r>
            <a:r>
              <a:rPr sz="1000" b="1">
                <a:solidFill>
                  <a:srgbClr val="333333"/>
                </a:solidFill>
                <a:latin typeface="FedEx Sans"/>
                <a:cs typeface="FedEx Sans"/>
              </a:rPr>
              <a:t>Actual</a:t>
            </a:r>
            <a:r>
              <a:rPr sz="1000" b="1" spc="-10">
                <a:solidFill>
                  <a:srgbClr val="333333"/>
                </a:solidFill>
                <a:latin typeface="FedEx Sans"/>
                <a:cs typeface="FedEx Sans"/>
              </a:rPr>
              <a:t> </a:t>
            </a:r>
            <a:r>
              <a:rPr sz="1000" b="1">
                <a:solidFill>
                  <a:srgbClr val="333333"/>
                </a:solidFill>
                <a:latin typeface="FedEx Sans"/>
                <a:cs typeface="FedEx Sans"/>
              </a:rPr>
              <a:t>landed</a:t>
            </a:r>
            <a:r>
              <a:rPr sz="1000" b="1" spc="-10">
                <a:solidFill>
                  <a:srgbClr val="333333"/>
                </a:solidFill>
                <a:latin typeface="FedEx Sans"/>
                <a:cs typeface="FedEx Sans"/>
              </a:rPr>
              <a:t> </a:t>
            </a:r>
            <a:r>
              <a:rPr sz="1000" b="1">
                <a:solidFill>
                  <a:srgbClr val="333333"/>
                </a:solidFill>
                <a:latin typeface="FedEx Sans"/>
                <a:cs typeface="FedEx Sans"/>
              </a:rPr>
              <a:t>costs</a:t>
            </a:r>
            <a:r>
              <a:rPr sz="1000" b="1" spc="-10">
                <a:solidFill>
                  <a:srgbClr val="333333"/>
                </a:solidFill>
                <a:latin typeface="FedEx Sans"/>
                <a:cs typeface="FedEx Sans"/>
              </a:rPr>
              <a:t> </a:t>
            </a:r>
            <a:r>
              <a:rPr sz="1000" b="1">
                <a:solidFill>
                  <a:srgbClr val="333333"/>
                </a:solidFill>
                <a:latin typeface="FedEx Sans"/>
                <a:cs typeface="FedEx Sans"/>
              </a:rPr>
              <a:t>will</a:t>
            </a:r>
            <a:r>
              <a:rPr sz="1000" b="1" spc="-10">
                <a:solidFill>
                  <a:srgbClr val="333333"/>
                </a:solidFill>
                <a:latin typeface="FedEx Sans"/>
                <a:cs typeface="FedEx Sans"/>
              </a:rPr>
              <a:t> </a:t>
            </a:r>
            <a:r>
              <a:rPr sz="1000" b="1">
                <a:solidFill>
                  <a:srgbClr val="333333"/>
                </a:solidFill>
                <a:latin typeface="FedEx Sans"/>
                <a:cs typeface="FedEx Sans"/>
              </a:rPr>
              <a:t>vary</a:t>
            </a:r>
            <a:r>
              <a:rPr sz="1000" b="1" spc="-10">
                <a:solidFill>
                  <a:srgbClr val="333333"/>
                </a:solidFill>
                <a:latin typeface="FedEx Sans"/>
                <a:cs typeface="FedEx Sans"/>
              </a:rPr>
              <a:t> </a:t>
            </a:r>
            <a:r>
              <a:rPr sz="1000" b="1">
                <a:solidFill>
                  <a:srgbClr val="333333"/>
                </a:solidFill>
                <a:latin typeface="FedEx Sans"/>
                <a:cs typeface="FedEx Sans"/>
              </a:rPr>
              <a:t>depending</a:t>
            </a:r>
            <a:r>
              <a:rPr sz="1000" b="1" spc="-10">
                <a:solidFill>
                  <a:srgbClr val="333333"/>
                </a:solidFill>
                <a:latin typeface="FedEx Sans"/>
                <a:cs typeface="FedEx Sans"/>
              </a:rPr>
              <a:t> </a:t>
            </a:r>
            <a:r>
              <a:rPr sz="1000" b="1">
                <a:solidFill>
                  <a:srgbClr val="333333"/>
                </a:solidFill>
                <a:latin typeface="FedEx Sans"/>
                <a:cs typeface="FedEx Sans"/>
              </a:rPr>
              <a:t>on</a:t>
            </a:r>
            <a:r>
              <a:rPr sz="1000" b="1" spc="-10">
                <a:solidFill>
                  <a:srgbClr val="333333"/>
                </a:solidFill>
                <a:latin typeface="FedEx Sans"/>
                <a:cs typeface="FedEx Sans"/>
              </a:rPr>
              <a:t> factors</a:t>
            </a:r>
            <a:r>
              <a:rPr sz="1000" b="1" spc="-5">
                <a:solidFill>
                  <a:srgbClr val="333333"/>
                </a:solidFill>
                <a:latin typeface="FedEx Sans"/>
                <a:cs typeface="FedEx Sans"/>
              </a:rPr>
              <a:t> </a:t>
            </a:r>
            <a:r>
              <a:rPr sz="1000" b="1">
                <a:solidFill>
                  <a:srgbClr val="333333"/>
                </a:solidFill>
                <a:latin typeface="FedEx Sans"/>
                <a:cs typeface="FedEx Sans"/>
              </a:rPr>
              <a:t>such</a:t>
            </a:r>
            <a:r>
              <a:rPr sz="1000" b="1" spc="-10">
                <a:solidFill>
                  <a:srgbClr val="333333"/>
                </a:solidFill>
                <a:latin typeface="FedEx Sans"/>
                <a:cs typeface="FedEx Sans"/>
              </a:rPr>
              <a:t> </a:t>
            </a:r>
            <a:r>
              <a:rPr sz="1000" b="1">
                <a:solidFill>
                  <a:srgbClr val="333333"/>
                </a:solidFill>
                <a:latin typeface="FedEx Sans"/>
                <a:cs typeface="FedEx Sans"/>
              </a:rPr>
              <a:t>as</a:t>
            </a:r>
            <a:r>
              <a:rPr sz="1000" b="1" spc="-10">
                <a:solidFill>
                  <a:srgbClr val="333333"/>
                </a:solidFill>
                <a:latin typeface="FedEx Sans"/>
                <a:cs typeface="FedEx Sans"/>
              </a:rPr>
              <a:t> destination-country </a:t>
            </a:r>
            <a:r>
              <a:rPr sz="1000" b="1" spc="-65">
                <a:solidFill>
                  <a:srgbClr val="333333"/>
                </a:solidFill>
                <a:latin typeface="FedEx Sans"/>
                <a:cs typeface="FedEx Sans"/>
              </a:rPr>
              <a:t>VAT</a:t>
            </a:r>
            <a:r>
              <a:rPr sz="1000" b="1">
                <a:solidFill>
                  <a:srgbClr val="333333"/>
                </a:solidFill>
                <a:latin typeface="FedEx Sans"/>
                <a:cs typeface="FedEx Sans"/>
              </a:rPr>
              <a:t> rates,</a:t>
            </a:r>
            <a:r>
              <a:rPr sz="1000" b="1" spc="-10">
                <a:solidFill>
                  <a:srgbClr val="333333"/>
                </a:solidFill>
                <a:latin typeface="FedEx Sans"/>
                <a:cs typeface="FedEx Sans"/>
              </a:rPr>
              <a:t> applicable waivers </a:t>
            </a:r>
            <a:r>
              <a:rPr sz="1000" b="1">
                <a:solidFill>
                  <a:srgbClr val="333333"/>
                </a:solidFill>
                <a:latin typeface="FedEx Sans"/>
                <a:cs typeface="FedEx Sans"/>
              </a:rPr>
              <a:t>or</a:t>
            </a:r>
            <a:r>
              <a:rPr sz="1000" b="1" spc="-20">
                <a:solidFill>
                  <a:srgbClr val="333333"/>
                </a:solidFill>
                <a:latin typeface="FedEx Sans"/>
                <a:cs typeface="FedEx Sans"/>
              </a:rPr>
              <a:t> </a:t>
            </a:r>
            <a:r>
              <a:rPr sz="1000" b="1" spc="-10">
                <a:solidFill>
                  <a:srgbClr val="333333"/>
                </a:solidFill>
                <a:latin typeface="FedEx Sans"/>
                <a:cs typeface="FedEx Sans"/>
              </a:rPr>
              <a:t>discounts,</a:t>
            </a:r>
            <a:r>
              <a:rPr sz="1000" b="1" spc="-20">
                <a:solidFill>
                  <a:srgbClr val="333333"/>
                </a:solidFill>
                <a:latin typeface="FedEx Sans"/>
                <a:cs typeface="FedEx Sans"/>
              </a:rPr>
              <a:t> </a:t>
            </a:r>
            <a:r>
              <a:rPr sz="1000" b="1" spc="-10">
                <a:solidFill>
                  <a:srgbClr val="333333"/>
                </a:solidFill>
                <a:latin typeface="FedEx Sans"/>
                <a:cs typeface="FedEx Sans"/>
              </a:rPr>
              <a:t>shipment</a:t>
            </a:r>
            <a:r>
              <a:rPr sz="1000" b="1" spc="-20">
                <a:solidFill>
                  <a:srgbClr val="333333"/>
                </a:solidFill>
                <a:latin typeface="FedEx Sans"/>
                <a:cs typeface="FedEx Sans"/>
              </a:rPr>
              <a:t> </a:t>
            </a:r>
            <a:r>
              <a:rPr sz="1000" b="1" spc="-10">
                <a:solidFill>
                  <a:srgbClr val="333333"/>
                </a:solidFill>
                <a:latin typeface="FedEx Sans"/>
                <a:cs typeface="FedEx Sans"/>
              </a:rPr>
              <a:t>characteristics,</a:t>
            </a:r>
            <a:r>
              <a:rPr sz="1000" b="1" spc="-20">
                <a:solidFill>
                  <a:srgbClr val="333333"/>
                </a:solidFill>
                <a:latin typeface="FedEx Sans"/>
                <a:cs typeface="FedEx Sans"/>
              </a:rPr>
              <a:t> </a:t>
            </a:r>
            <a:r>
              <a:rPr sz="1000" b="1">
                <a:solidFill>
                  <a:srgbClr val="333333"/>
                </a:solidFill>
                <a:latin typeface="FedEx Sans"/>
                <a:cs typeface="FedEx Sans"/>
              </a:rPr>
              <a:t>and</a:t>
            </a:r>
            <a:r>
              <a:rPr sz="1000" b="1" spc="-20">
                <a:solidFill>
                  <a:srgbClr val="333333"/>
                </a:solidFill>
                <a:latin typeface="FedEx Sans"/>
                <a:cs typeface="FedEx Sans"/>
              </a:rPr>
              <a:t> </a:t>
            </a:r>
            <a:r>
              <a:rPr sz="1000" b="1">
                <a:solidFill>
                  <a:srgbClr val="333333"/>
                </a:solidFill>
                <a:latin typeface="FedEx Sans"/>
                <a:cs typeface="FedEx Sans"/>
              </a:rPr>
              <a:t>other</a:t>
            </a:r>
            <a:r>
              <a:rPr sz="1000" b="1" spc="-20">
                <a:solidFill>
                  <a:srgbClr val="333333"/>
                </a:solidFill>
                <a:latin typeface="FedEx Sans"/>
                <a:cs typeface="FedEx Sans"/>
              </a:rPr>
              <a:t> </a:t>
            </a:r>
            <a:r>
              <a:rPr sz="1000" b="1">
                <a:solidFill>
                  <a:srgbClr val="333333"/>
                </a:solidFill>
                <a:latin typeface="FedEx Sans"/>
                <a:cs typeface="FedEx Sans"/>
              </a:rPr>
              <a:t>variables,</a:t>
            </a:r>
            <a:r>
              <a:rPr sz="1000" b="1" spc="-15">
                <a:solidFill>
                  <a:srgbClr val="333333"/>
                </a:solidFill>
                <a:latin typeface="FedEx Sans"/>
                <a:cs typeface="FedEx Sans"/>
              </a:rPr>
              <a:t> </a:t>
            </a:r>
            <a:r>
              <a:rPr sz="1000" b="1">
                <a:solidFill>
                  <a:srgbClr val="333333"/>
                </a:solidFill>
                <a:latin typeface="FedEx Sans"/>
                <a:cs typeface="FedEx Sans"/>
              </a:rPr>
              <a:t>meaning</a:t>
            </a:r>
            <a:r>
              <a:rPr sz="1000" b="1" spc="-20">
                <a:solidFill>
                  <a:srgbClr val="333333"/>
                </a:solidFill>
                <a:latin typeface="FedEx Sans"/>
                <a:cs typeface="FedEx Sans"/>
              </a:rPr>
              <a:t> </a:t>
            </a:r>
            <a:r>
              <a:rPr sz="1000" b="1">
                <a:solidFill>
                  <a:srgbClr val="333333"/>
                </a:solidFill>
                <a:latin typeface="FedEx Sans"/>
                <a:cs typeface="FedEx Sans"/>
              </a:rPr>
              <a:t>not</a:t>
            </a:r>
            <a:r>
              <a:rPr sz="1000" b="1" spc="-20">
                <a:solidFill>
                  <a:srgbClr val="333333"/>
                </a:solidFill>
                <a:latin typeface="FedEx Sans"/>
                <a:cs typeface="FedEx Sans"/>
              </a:rPr>
              <a:t> </a:t>
            </a:r>
            <a:r>
              <a:rPr sz="1000" b="1">
                <a:solidFill>
                  <a:srgbClr val="333333"/>
                </a:solidFill>
                <a:latin typeface="FedEx Sans"/>
                <a:cs typeface="FedEx Sans"/>
              </a:rPr>
              <a:t>all</a:t>
            </a:r>
            <a:r>
              <a:rPr sz="1000" b="1" spc="-20">
                <a:solidFill>
                  <a:srgbClr val="333333"/>
                </a:solidFill>
                <a:latin typeface="FedEx Sans"/>
                <a:cs typeface="FedEx Sans"/>
              </a:rPr>
              <a:t> </a:t>
            </a:r>
            <a:r>
              <a:rPr sz="1000" b="1">
                <a:solidFill>
                  <a:srgbClr val="333333"/>
                </a:solidFill>
                <a:latin typeface="FedEx Sans"/>
                <a:cs typeface="FedEx Sans"/>
              </a:rPr>
              <a:t>charges</a:t>
            </a:r>
            <a:r>
              <a:rPr sz="1000" b="1" spc="-20">
                <a:solidFill>
                  <a:srgbClr val="333333"/>
                </a:solidFill>
                <a:latin typeface="FedEx Sans"/>
                <a:cs typeface="FedEx Sans"/>
              </a:rPr>
              <a:t> </a:t>
            </a:r>
            <a:r>
              <a:rPr sz="1000" b="1">
                <a:solidFill>
                  <a:srgbClr val="333333"/>
                </a:solidFill>
                <a:latin typeface="FedEx Sans"/>
                <a:cs typeface="FedEx Sans"/>
              </a:rPr>
              <a:t>shown</a:t>
            </a:r>
            <a:r>
              <a:rPr sz="1000" b="1" spc="-20">
                <a:solidFill>
                  <a:srgbClr val="333333"/>
                </a:solidFill>
                <a:latin typeface="FedEx Sans"/>
                <a:cs typeface="FedEx Sans"/>
              </a:rPr>
              <a:t> </a:t>
            </a:r>
            <a:r>
              <a:rPr sz="1000" b="1">
                <a:solidFill>
                  <a:srgbClr val="333333"/>
                </a:solidFill>
                <a:latin typeface="FedEx Sans"/>
                <a:cs typeface="FedEx Sans"/>
              </a:rPr>
              <a:t>will</a:t>
            </a:r>
            <a:r>
              <a:rPr sz="1000" b="1" spc="-20">
                <a:solidFill>
                  <a:srgbClr val="333333"/>
                </a:solidFill>
                <a:latin typeface="FedEx Sans"/>
                <a:cs typeface="FedEx Sans"/>
              </a:rPr>
              <a:t> </a:t>
            </a:r>
            <a:r>
              <a:rPr sz="1000" b="1">
                <a:solidFill>
                  <a:srgbClr val="333333"/>
                </a:solidFill>
                <a:latin typeface="FedEx Sans"/>
                <a:cs typeface="FedEx Sans"/>
              </a:rPr>
              <a:t>apply</a:t>
            </a:r>
            <a:r>
              <a:rPr sz="1000" b="1" spc="-15">
                <a:solidFill>
                  <a:srgbClr val="333333"/>
                </a:solidFill>
                <a:latin typeface="FedEx Sans"/>
                <a:cs typeface="FedEx Sans"/>
              </a:rPr>
              <a:t> </a:t>
            </a:r>
            <a:r>
              <a:rPr sz="1000" b="1">
                <a:solidFill>
                  <a:srgbClr val="333333"/>
                </a:solidFill>
                <a:latin typeface="FedEx Sans"/>
                <a:cs typeface="FedEx Sans"/>
              </a:rPr>
              <a:t>to</a:t>
            </a:r>
            <a:r>
              <a:rPr sz="1000" b="1" spc="-20">
                <a:solidFill>
                  <a:srgbClr val="333333"/>
                </a:solidFill>
                <a:latin typeface="FedEx Sans"/>
                <a:cs typeface="FedEx Sans"/>
              </a:rPr>
              <a:t> </a:t>
            </a:r>
            <a:r>
              <a:rPr sz="1000" b="1">
                <a:solidFill>
                  <a:srgbClr val="333333"/>
                </a:solidFill>
                <a:latin typeface="FedEx Sans"/>
                <a:cs typeface="FedEx Sans"/>
              </a:rPr>
              <a:t>every</a:t>
            </a:r>
            <a:r>
              <a:rPr sz="1000" b="1" spc="-20">
                <a:solidFill>
                  <a:srgbClr val="333333"/>
                </a:solidFill>
                <a:latin typeface="FedEx Sans"/>
                <a:cs typeface="FedEx Sans"/>
              </a:rPr>
              <a:t> </a:t>
            </a:r>
            <a:r>
              <a:rPr sz="1000" b="1" spc="-10">
                <a:solidFill>
                  <a:srgbClr val="333333"/>
                </a:solidFill>
                <a:latin typeface="FedEx Sans"/>
                <a:cs typeface="FedEx Sans"/>
              </a:rPr>
              <a:t>shipment.</a:t>
            </a:r>
            <a:endParaRPr sz="1000">
              <a:latin typeface="FedEx Sans"/>
              <a:cs typeface="FedEx Sans"/>
            </a:endParaRPr>
          </a:p>
        </p:txBody>
      </p:sp>
      <p:grpSp>
        <p:nvGrpSpPr>
          <p:cNvPr id="8" name="object 7">
            <a:extLst>
              <a:ext uri="{FF2B5EF4-FFF2-40B4-BE49-F238E27FC236}">
                <a16:creationId xmlns:a16="http://schemas.microsoft.com/office/drawing/2014/main" id="{FB48947F-94BE-BFD0-5914-974FAFA5BF33}"/>
              </a:ext>
            </a:extLst>
          </p:cNvPr>
          <p:cNvGrpSpPr/>
          <p:nvPr/>
        </p:nvGrpSpPr>
        <p:grpSpPr>
          <a:xfrm>
            <a:off x="10078400" y="267004"/>
            <a:ext cx="355600" cy="355600"/>
            <a:chOff x="10078400" y="267004"/>
            <a:chExt cx="355600" cy="355600"/>
          </a:xfrm>
        </p:grpSpPr>
        <p:pic>
          <p:nvPicPr>
            <p:cNvPr id="9" name="object 8">
              <a:extLst>
                <a:ext uri="{FF2B5EF4-FFF2-40B4-BE49-F238E27FC236}">
                  <a16:creationId xmlns:a16="http://schemas.microsoft.com/office/drawing/2014/main" id="{D0A47B6F-7781-4E53-253B-065E63C81B49}"/>
                </a:ext>
              </a:extLst>
            </p:cNvPr>
            <p:cNvPicPr/>
            <p:nvPr/>
          </p:nvPicPr>
          <p:blipFill>
            <a:blip r:embed="rId3" cstate="print"/>
            <a:stretch>
              <a:fillRect/>
            </a:stretch>
          </p:blipFill>
          <p:spPr>
            <a:xfrm>
              <a:off x="10201726" y="372821"/>
              <a:ext cx="108915" cy="144678"/>
            </a:xfrm>
            <a:prstGeom prst="rect">
              <a:avLst/>
            </a:prstGeom>
          </p:spPr>
        </p:pic>
        <p:sp>
          <p:nvSpPr>
            <p:cNvPr id="10" name="object 9">
              <a:extLst>
                <a:ext uri="{FF2B5EF4-FFF2-40B4-BE49-F238E27FC236}">
                  <a16:creationId xmlns:a16="http://schemas.microsoft.com/office/drawing/2014/main" id="{112A42CD-CE5B-198F-FE7E-88BC60983785}"/>
                </a:ext>
              </a:extLst>
            </p:cNvPr>
            <p:cNvSpPr/>
            <p:nvPr/>
          </p:nvSpPr>
          <p:spPr>
            <a:xfrm>
              <a:off x="10078400" y="267004"/>
              <a:ext cx="355600" cy="355600"/>
            </a:xfrm>
            <a:custGeom>
              <a:avLst/>
              <a:gdLst/>
              <a:ahLst/>
              <a:cxnLst/>
              <a:rect l="l" t="t" r="r" b="b"/>
              <a:pathLst>
                <a:path w="355600" h="355600">
                  <a:moveTo>
                    <a:pt x="177800" y="0"/>
                  </a:moveTo>
                  <a:lnTo>
                    <a:pt x="130471" y="6338"/>
                  </a:lnTo>
                  <a:lnTo>
                    <a:pt x="87981" y="24235"/>
                  </a:lnTo>
                  <a:lnTo>
                    <a:pt x="52009" y="52009"/>
                  </a:lnTo>
                  <a:lnTo>
                    <a:pt x="24235" y="87981"/>
                  </a:lnTo>
                  <a:lnTo>
                    <a:pt x="6338" y="130471"/>
                  </a:lnTo>
                  <a:lnTo>
                    <a:pt x="0" y="177800"/>
                  </a:lnTo>
                  <a:lnTo>
                    <a:pt x="6338" y="225128"/>
                  </a:lnTo>
                  <a:lnTo>
                    <a:pt x="24235" y="267618"/>
                  </a:lnTo>
                  <a:lnTo>
                    <a:pt x="52009" y="303590"/>
                  </a:lnTo>
                  <a:lnTo>
                    <a:pt x="87981" y="331364"/>
                  </a:lnTo>
                  <a:lnTo>
                    <a:pt x="130471" y="349261"/>
                  </a:lnTo>
                  <a:lnTo>
                    <a:pt x="177800" y="355600"/>
                  </a:lnTo>
                  <a:lnTo>
                    <a:pt x="225128" y="349261"/>
                  </a:lnTo>
                  <a:lnTo>
                    <a:pt x="267618" y="331364"/>
                  </a:lnTo>
                  <a:lnTo>
                    <a:pt x="269126" y="330200"/>
                  </a:lnTo>
                  <a:lnTo>
                    <a:pt x="177800" y="330200"/>
                  </a:lnTo>
                  <a:lnTo>
                    <a:pt x="129563" y="322447"/>
                  </a:lnTo>
                  <a:lnTo>
                    <a:pt x="87720" y="300845"/>
                  </a:lnTo>
                  <a:lnTo>
                    <a:pt x="54754" y="267879"/>
                  </a:lnTo>
                  <a:lnTo>
                    <a:pt x="33152" y="226036"/>
                  </a:lnTo>
                  <a:lnTo>
                    <a:pt x="25400" y="177800"/>
                  </a:lnTo>
                  <a:lnTo>
                    <a:pt x="33152" y="129563"/>
                  </a:lnTo>
                  <a:lnTo>
                    <a:pt x="54754" y="87720"/>
                  </a:lnTo>
                  <a:lnTo>
                    <a:pt x="87720" y="54754"/>
                  </a:lnTo>
                  <a:lnTo>
                    <a:pt x="129563" y="33152"/>
                  </a:lnTo>
                  <a:lnTo>
                    <a:pt x="177800" y="25400"/>
                  </a:lnTo>
                  <a:lnTo>
                    <a:pt x="269126" y="25400"/>
                  </a:lnTo>
                  <a:lnTo>
                    <a:pt x="267618" y="24235"/>
                  </a:lnTo>
                  <a:lnTo>
                    <a:pt x="225128" y="6338"/>
                  </a:lnTo>
                  <a:lnTo>
                    <a:pt x="177800" y="0"/>
                  </a:lnTo>
                  <a:close/>
                </a:path>
                <a:path w="355600" h="355600">
                  <a:moveTo>
                    <a:pt x="269126" y="25400"/>
                  </a:moveTo>
                  <a:lnTo>
                    <a:pt x="177800" y="25400"/>
                  </a:lnTo>
                  <a:lnTo>
                    <a:pt x="226036" y="33152"/>
                  </a:lnTo>
                  <a:lnTo>
                    <a:pt x="267879" y="54754"/>
                  </a:lnTo>
                  <a:lnTo>
                    <a:pt x="300845" y="87720"/>
                  </a:lnTo>
                  <a:lnTo>
                    <a:pt x="322447" y="129563"/>
                  </a:lnTo>
                  <a:lnTo>
                    <a:pt x="330200" y="177800"/>
                  </a:lnTo>
                  <a:lnTo>
                    <a:pt x="322447" y="226036"/>
                  </a:lnTo>
                  <a:lnTo>
                    <a:pt x="300845" y="267879"/>
                  </a:lnTo>
                  <a:lnTo>
                    <a:pt x="267879" y="300845"/>
                  </a:lnTo>
                  <a:lnTo>
                    <a:pt x="226036" y="322447"/>
                  </a:lnTo>
                  <a:lnTo>
                    <a:pt x="177800" y="330200"/>
                  </a:lnTo>
                  <a:lnTo>
                    <a:pt x="269126" y="330200"/>
                  </a:lnTo>
                  <a:lnTo>
                    <a:pt x="303590" y="303590"/>
                  </a:lnTo>
                  <a:lnTo>
                    <a:pt x="331364" y="267618"/>
                  </a:lnTo>
                  <a:lnTo>
                    <a:pt x="349261" y="225128"/>
                  </a:lnTo>
                  <a:lnTo>
                    <a:pt x="355600" y="177800"/>
                  </a:lnTo>
                  <a:lnTo>
                    <a:pt x="349261" y="130471"/>
                  </a:lnTo>
                  <a:lnTo>
                    <a:pt x="331364" y="87981"/>
                  </a:lnTo>
                  <a:lnTo>
                    <a:pt x="303590" y="52009"/>
                  </a:lnTo>
                  <a:lnTo>
                    <a:pt x="269126" y="25400"/>
                  </a:lnTo>
                  <a:close/>
                </a:path>
              </a:pathLst>
            </a:custGeom>
            <a:solidFill>
              <a:srgbClr val="4D148C"/>
            </a:solidFill>
          </p:spPr>
          <p:txBody>
            <a:bodyPr wrap="square" lIns="0" tIns="0" rIns="0" bIns="0" rtlCol="0"/>
            <a:lstStyle/>
            <a:p>
              <a:endParaRPr/>
            </a:p>
          </p:txBody>
        </p:sp>
      </p:grpSp>
    </p:spTree>
  </p:cSld>
  <p:clrMapOvr>
    <a:masterClrMapping/>
  </p:clrMapOvr>
  <p:extLst>
    <p:ext uri="{6950BFC3-D8DA-4A85-94F7-54DA5524770B}">
      <p188:commentRel xmlns:p188="http://schemas.microsoft.com/office/powerpoint/2018/8/main" r:id="rId2"/>
    </p:ext>
  </p:extLst>
</p:sld>
</file>

<file path=ppt/theme/theme1.xml><?xml version="1.0" encoding="utf-8"?>
<a:theme xmlns:a="http://schemas.openxmlformats.org/drawingml/2006/main" name="FedEx Brand Theme">
  <a:themeElements>
    <a:clrScheme name="FedEx Brand Color Palette">
      <a:dk1>
        <a:srgbClr val="333333"/>
      </a:dk1>
      <a:lt1>
        <a:sysClr val="window" lastClr="FFFFFF"/>
      </a:lt1>
      <a:dk2>
        <a:srgbClr val="4D148C"/>
      </a:dk2>
      <a:lt2>
        <a:srgbClr val="FF6600"/>
      </a:lt2>
      <a:accent1>
        <a:srgbClr val="7D22C3"/>
      </a:accent1>
      <a:accent2>
        <a:srgbClr val="A63685"/>
      </a:accent2>
      <a:accent3>
        <a:srgbClr val="C74755"/>
      </a:accent3>
      <a:accent4>
        <a:srgbClr val="8E8E8E"/>
      </a:accent4>
      <a:accent5>
        <a:srgbClr val="E3E3E3"/>
      </a:accent5>
      <a:accent6>
        <a:srgbClr val="F2F2F2"/>
      </a:accent6>
      <a:hlink>
        <a:srgbClr val="333333"/>
      </a:hlink>
      <a:folHlink>
        <a:srgbClr val="4D148C"/>
      </a:folHlink>
    </a:clrScheme>
    <a:fontScheme name="FedEx Brand Fonts">
      <a:majorFont>
        <a:latin typeface="FedEx Sans Bold"/>
        <a:ea typeface=""/>
        <a:cs typeface=""/>
      </a:majorFont>
      <a:minorFont>
        <a:latin typeface="FedEx Sans Regula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dEx Brand Theme" id="{FF489BAB-B2C0-44E4-BC10-E8A20FA627F5}" vid="{D5BA3CA3-4566-42AA-A2B4-9329C71BFC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5a8ce8db-04b8-4a6d-906d-e64702460c2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4CE8C29E222524696B8F5C0B6357A14" ma:contentTypeVersion="19" ma:contentTypeDescription="Create a new document." ma:contentTypeScope="" ma:versionID="290b293c1b89ed234c657f7fcf22bd6b">
  <xsd:schema xmlns:xsd="http://www.w3.org/2001/XMLSchema" xmlns:xs="http://www.w3.org/2001/XMLSchema" xmlns:p="http://schemas.microsoft.com/office/2006/metadata/properties" xmlns:ns3="5a8ce8db-04b8-4a6d-906d-e64702460c2b" xmlns:ns4="a37f4922-fe9f-4e2d-9cfc-e0476a6997a5" targetNamespace="http://schemas.microsoft.com/office/2006/metadata/properties" ma:root="true" ma:fieldsID="6eb31b01444a1096d0cbdd9c45270073" ns3:_="" ns4:_="">
    <xsd:import namespace="5a8ce8db-04b8-4a6d-906d-e64702460c2b"/>
    <xsd:import namespace="a37f4922-fe9f-4e2d-9cfc-e0476a6997a5"/>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Location" minOccurs="0"/>
                <xsd:element ref="ns3:MediaLengthInSeconds" minOccurs="0"/>
                <xsd:element ref="ns3:_activity" minOccurs="0"/>
                <xsd:element ref="ns3:MediaServiceObjectDetectorVersions" minOccurs="0"/>
                <xsd:element ref="ns3:MediaServiceSystemTag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8ce8db-04b8-4a6d-906d-e64702460c2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37f4922-fe9f-4e2d-9cfc-e0476a6997a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AE4A56A-C4AC-4698-87AC-1DF86DD97E13}">
  <ds:schemaRefs>
    <ds:schemaRef ds:uri="http://schemas.microsoft.com/sharepoint/v3/contenttype/forms"/>
  </ds:schemaRefs>
</ds:datastoreItem>
</file>

<file path=customXml/itemProps2.xml><?xml version="1.0" encoding="utf-8"?>
<ds:datastoreItem xmlns:ds="http://schemas.openxmlformats.org/officeDocument/2006/customXml" ds:itemID="{F7A5C8A4-BA37-41EB-8384-4E5E995E2C54}">
  <ds:schemaRefs>
    <ds:schemaRef ds:uri="5a8ce8db-04b8-4a6d-906d-e64702460c2b"/>
    <ds:schemaRef ds:uri="a37f4922-fe9f-4e2d-9cfc-e0476a6997a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2131434-9C90-412E-BCB8-174072DDCEF6}">
  <ds:schemaRefs>
    <ds:schemaRef ds:uri="5a8ce8db-04b8-4a6d-906d-e64702460c2b"/>
    <ds:schemaRef ds:uri="a37f4922-fe9f-4e2d-9cfc-e0476a6997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FedEx Brand Theme</Template>
  <TotalTime>1704</TotalTime>
  <Words>5586</Words>
  <Application>Microsoft Office PowerPoint</Application>
  <PresentationFormat>Custom</PresentationFormat>
  <Paragraphs>626</Paragraphs>
  <Slides>19</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Aptos</vt:lpstr>
      <vt:lpstr>Arial</vt:lpstr>
      <vt:lpstr>Calibri</vt:lpstr>
      <vt:lpstr>FedEx Sans</vt:lpstr>
      <vt:lpstr>FedEx Sans Bold</vt:lpstr>
      <vt:lpstr>FedEx Sans Cd</vt:lpstr>
      <vt:lpstr>FedEx Sans Light</vt:lpstr>
      <vt:lpstr>FedEx Sans Medium</vt:lpstr>
      <vt:lpstr>FedEx Sans Regular</vt:lpstr>
      <vt:lpstr>Times New Roman</vt:lpstr>
      <vt:lpstr>FedEx Brand Theme</vt:lpstr>
      <vt:lpstr>PowerPoint Presentation</vt:lpstr>
      <vt:lpstr>Contents</vt:lpstr>
      <vt:lpstr>PowerPoint Presentation</vt:lpstr>
      <vt:lpstr>PowerPoint Presentation</vt:lpstr>
      <vt:lpstr>Additional data requirements - PIDs</vt:lpstr>
      <vt:lpstr>PowerPoint Presentation</vt:lpstr>
      <vt:lpstr>PowerPoint Presentation</vt:lpstr>
      <vt:lpstr>PowerPoint Presentation</vt:lpstr>
      <vt:lpstr>Understanding duties, fees, and payment responsibilities</vt:lpstr>
      <vt:lpstr>How can you prepare?</vt:lpstr>
      <vt:lpstr>Your data checklist</vt:lpstr>
      <vt:lpstr>Your questions answered</vt:lpstr>
      <vt:lpstr>Your questions answered</vt:lpstr>
      <vt:lpstr>PowerPoint Presentation</vt:lpstr>
      <vt:lpstr>Appendix Updates to FedEx fees for EU-bound shipments</vt:lpstr>
      <vt:lpstr>Appendix</vt:lpstr>
      <vt:lpstr>Appendix</vt:lpstr>
      <vt:lpstr>Appendix</vt:lpstr>
      <vt:lpstr>Appendix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Daniela Duran De Rosales</dc:creator>
  <cp:lastModifiedBy>Daniela Duran De Rosales</cp:lastModifiedBy>
  <cp:revision>4</cp:revision>
  <dcterms:created xsi:type="dcterms:W3CDTF">2026-08-21T19:50:28Z</dcterms:created>
  <dcterms:modified xsi:type="dcterms:W3CDTF">2026-09-21T19:15:50Z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2026-06-30T00:00:00Z</vt:filetime>
  </property>
  <property fmtid="{D5CDD505-2E9C-101B-9397-08002B2CF9AE}" pid="3" name="Creator">
    <vt:lpwstr>Adobe InDesign 21.0 (Macintosh)</vt:lpwstr>
  </property>
  <property fmtid="{D5CDD505-2E9C-101B-9397-08002B2CF9AE}" pid="4" name="LastSaved">
    <vt:filetime>2026-08-21T00:00:00Z</vt:filetime>
  </property>
  <property fmtid="{D5CDD505-2E9C-101B-9397-08002B2CF9AE}" pid="5" name="Producer">
    <vt:lpwstr>Adobe PDF Library 18.0</vt:lpwstr>
  </property>
  <property fmtid="{D5CDD505-2E9C-101B-9397-08002B2CF9AE}" pid="6" name="ContentTypeId">
    <vt:lpwstr>0x010100B4CE8C29E222524696B8F5C0B6357A14</vt:lpwstr>
  </property>
</Properties>
</file>